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406" r:id="rId5"/>
    <p:sldId id="42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FB1E7A-92D6-68D0-D2ED-67AD0C068FE4}" v="15" dt="2024-05-14T12:55:27.816"/>
    <p1510:client id="{F5AB10CA-DDED-4924-976F-3CC428FD9626}" v="1" dt="2024-05-12T16:09:41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LEGO GALAN Sandra (REFORM)" userId="S::sandra.gallego-galan@ec.europa.eu::9841a2bd-6450-43e5-b107-1f7e6fa41194" providerId="AD" clId="Web-{C3FB1E7A-92D6-68D0-D2ED-67AD0C068FE4}"/>
    <pc:docChg chg="modSld">
      <pc:chgData name="GALLEGO GALAN Sandra (REFORM)" userId="S::sandra.gallego-galan@ec.europa.eu::9841a2bd-6450-43e5-b107-1f7e6fa41194" providerId="AD" clId="Web-{C3FB1E7A-92D6-68D0-D2ED-67AD0C068FE4}" dt="2024-05-14T12:55:27.285" v="6" actId="20577"/>
      <pc:docMkLst>
        <pc:docMk/>
      </pc:docMkLst>
      <pc:sldChg chg="modSp">
        <pc:chgData name="GALLEGO GALAN Sandra (REFORM)" userId="S::sandra.gallego-galan@ec.europa.eu::9841a2bd-6450-43e5-b107-1f7e6fa41194" providerId="AD" clId="Web-{C3FB1E7A-92D6-68D0-D2ED-67AD0C068FE4}" dt="2024-05-14T12:55:27.285" v="6" actId="20577"/>
        <pc:sldMkLst>
          <pc:docMk/>
          <pc:sldMk cId="3479712051" sldId="428"/>
        </pc:sldMkLst>
        <pc:spChg chg="mod">
          <ac:chgData name="GALLEGO GALAN Sandra (REFORM)" userId="S::sandra.gallego-galan@ec.europa.eu::9841a2bd-6450-43e5-b107-1f7e6fa41194" providerId="AD" clId="Web-{C3FB1E7A-92D6-68D0-D2ED-67AD0C068FE4}" dt="2024-05-14T12:55:17.847" v="5" actId="20577"/>
          <ac:spMkLst>
            <pc:docMk/>
            <pc:sldMk cId="3479712051" sldId="428"/>
            <ac:spMk id="3" creationId="{51FB3A7A-BF17-22BA-0899-AD1772DF71BD}"/>
          </ac:spMkLst>
        </pc:spChg>
        <pc:spChg chg="mod">
          <ac:chgData name="GALLEGO GALAN Sandra (REFORM)" userId="S::sandra.gallego-galan@ec.europa.eu::9841a2bd-6450-43e5-b107-1f7e6fa41194" providerId="AD" clId="Web-{C3FB1E7A-92D6-68D0-D2ED-67AD0C068FE4}" dt="2024-05-14T12:55:05.737" v="1" actId="20577"/>
          <ac:spMkLst>
            <pc:docMk/>
            <pc:sldMk cId="3479712051" sldId="428"/>
            <ac:spMk id="4" creationId="{B82838DD-8C78-EBCB-9209-BD211FA342C5}"/>
          </ac:spMkLst>
        </pc:spChg>
        <pc:spChg chg="mod">
          <ac:chgData name="GALLEGO GALAN Sandra (REFORM)" userId="S::sandra.gallego-galan@ec.europa.eu::9841a2bd-6450-43e5-b107-1f7e6fa41194" providerId="AD" clId="Web-{C3FB1E7A-92D6-68D0-D2ED-67AD0C068FE4}" dt="2024-05-14T12:55:08.862" v="2" actId="20577"/>
          <ac:spMkLst>
            <pc:docMk/>
            <pc:sldMk cId="3479712051" sldId="428"/>
            <ac:spMk id="13" creationId="{B951AF61-C3F5-E5BC-785C-2B74F479FDFF}"/>
          </ac:spMkLst>
        </pc:spChg>
        <pc:spChg chg="mod">
          <ac:chgData name="GALLEGO GALAN Sandra (REFORM)" userId="S::sandra.gallego-galan@ec.europa.eu::9841a2bd-6450-43e5-b107-1f7e6fa41194" providerId="AD" clId="Web-{C3FB1E7A-92D6-68D0-D2ED-67AD0C068FE4}" dt="2024-05-14T12:55:11.956" v="3" actId="20577"/>
          <ac:spMkLst>
            <pc:docMk/>
            <pc:sldMk cId="3479712051" sldId="428"/>
            <ac:spMk id="14" creationId="{7AD7204D-D12E-1B89-88A9-D41797AECD02}"/>
          </ac:spMkLst>
        </pc:spChg>
        <pc:spChg chg="mod">
          <ac:chgData name="GALLEGO GALAN Sandra (REFORM)" userId="S::sandra.gallego-galan@ec.europa.eu::9841a2bd-6450-43e5-b107-1f7e6fa41194" providerId="AD" clId="Web-{C3FB1E7A-92D6-68D0-D2ED-67AD0C068FE4}" dt="2024-05-14T12:55:27.285" v="6" actId="20577"/>
          <ac:spMkLst>
            <pc:docMk/>
            <pc:sldMk cId="3479712051" sldId="428"/>
            <ac:spMk id="15" creationId="{B037DFC9-9442-C06D-4943-CA6FED89B97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75 Activities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Activities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FD3-4AA0-BCD9-85EBA1B9D4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FD3-4AA0-BCD9-85EBA1B9D4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FD3-4AA0-BCD9-85EBA1B9D47D}"/>
              </c:ext>
            </c:extLst>
          </c:dPt>
          <c:dLbls>
            <c:dLbl>
              <c:idx val="0"/>
              <c:spPr>
                <a:solidFill>
                  <a:srgbClr val="FFFFFF"/>
                </a:solidFill>
                <a:ln>
                  <a:solidFill>
                    <a:srgbClr val="1E858B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94503607843314"/>
                      <c:h val="0.143643260496230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FD3-4AA0-BCD9-85EBA1B9D47D}"/>
                </c:ext>
              </c:extLst>
            </c:dLbl>
            <c:dLbl>
              <c:idx val="1"/>
              <c:layout>
                <c:manualLayout>
                  <c:x val="-0.21113578867379648"/>
                  <c:y val="-1.0723668332411769E-16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1E858B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219921873726866"/>
                      <c:h val="0.233528591608514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FD3-4AA0-BCD9-85EBA1B9D47D}"/>
                </c:ext>
              </c:extLst>
            </c:dLbl>
            <c:dLbl>
              <c:idx val="2"/>
              <c:spPr>
                <a:solidFill>
                  <a:srgbClr val="FFFFFF"/>
                </a:solidFill>
                <a:ln>
                  <a:solidFill>
                    <a:srgbClr val="1E858B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EFD3-4AA0-BCD9-85EBA1B9D47D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1E858B"/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DG REFROM</c:v>
                </c:pt>
                <c:pt idx="1">
                  <c:v>DG REFORM + other DGs</c:v>
                </c:pt>
                <c:pt idx="2">
                  <c:v>Other DGs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</c:v>
                </c:pt>
                <c:pt idx="1">
                  <c:v>26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D3-4AA0-BCD9-85EBA1B9D4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F4C00-ECD5-4FAE-8686-599426237851}" type="datetimeFigureOut">
              <a:rPr lang="en-IE" smtClean="0"/>
              <a:t>14/05/2024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9C76C-D49E-442C-84D3-43AF0E4F9C7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974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Symbol"/>
              <a:buChar char="•"/>
            </a:pPr>
            <a:endParaRPr lang="en-GB" b="1" dirty="0">
              <a:cs typeface="Calibri"/>
            </a:endParaRPr>
          </a:p>
          <a:p>
            <a:pPr marL="285750" indent="-285750" algn="just">
              <a:buFont typeface="Symbol"/>
              <a:buChar char="•"/>
            </a:pPr>
            <a:endParaRPr lang="en-GB" b="1" dirty="0">
              <a:cs typeface="Calibri"/>
            </a:endParaRPr>
          </a:p>
          <a:p>
            <a:pPr marL="285750" indent="-285750" algn="just">
              <a:buFont typeface="Symbol"/>
              <a:buChar char="•"/>
            </a:pPr>
            <a:endParaRPr lang="en-GB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E5271-9954-48A7-8091-88E51EB02566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97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E9AB70-42E1-82A0-0829-6D663540C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t="195" b="29116"/>
          <a:stretch/>
        </p:blipFill>
        <p:spPr>
          <a:xfrm>
            <a:off x="0" y="1097280"/>
            <a:ext cx="12199962" cy="57644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760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rgbClr val="2195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rgbClr val="2195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52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58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rgbClr val="21958E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984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381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886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76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765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57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DE8049-7121-A062-EBCB-E2A131DA5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t="195" b="64461"/>
          <a:stretch/>
        </p:blipFill>
        <p:spPr>
          <a:xfrm>
            <a:off x="-5119" y="1082981"/>
            <a:ext cx="12199962" cy="28822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004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881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17E960-BA55-0BE4-4FF8-6A6B51494F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9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8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2195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rgbClr val="219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3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90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06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82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11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1958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00B05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00B05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00B05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00B05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00B05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AD7DD6CA-4AB8-A90C-B7BF-2DEAD1ED3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pPr algn="ctr"/>
            <a:r>
              <a:rPr lang="en-US" b="1" dirty="0"/>
              <a:t>ComPAct Implementation plan - Purpose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B1654B-3430-0331-2BC3-69B77AFAE0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" b="27654"/>
          <a:stretch/>
        </p:blipFill>
        <p:spPr>
          <a:xfrm>
            <a:off x="367633" y="1793680"/>
            <a:ext cx="11186599" cy="333040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931D1D5-7265-6F38-D52B-E11FFD5DAEE0}"/>
              </a:ext>
            </a:extLst>
          </p:cNvPr>
          <p:cNvSpPr/>
          <p:nvPr/>
        </p:nvSpPr>
        <p:spPr>
          <a:xfrm>
            <a:off x="231379" y="2052511"/>
            <a:ext cx="2055931" cy="6624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28E65B3-2B6F-BB39-11D3-3D22B2B17710}"/>
              </a:ext>
            </a:extLst>
          </p:cNvPr>
          <p:cNvSpPr/>
          <p:nvPr/>
        </p:nvSpPr>
        <p:spPr>
          <a:xfrm>
            <a:off x="2284508" y="2018392"/>
            <a:ext cx="2366054" cy="7683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DEFCFAC-F74E-29C0-40BC-07272AA9610A}"/>
              </a:ext>
            </a:extLst>
          </p:cNvPr>
          <p:cNvSpPr/>
          <p:nvPr/>
        </p:nvSpPr>
        <p:spPr>
          <a:xfrm>
            <a:off x="4530903" y="1987083"/>
            <a:ext cx="4075161" cy="8479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804821F-FEA0-8DE7-C8E4-F9F4C3FC3C4B}"/>
              </a:ext>
            </a:extLst>
          </p:cNvPr>
          <p:cNvSpPr/>
          <p:nvPr/>
        </p:nvSpPr>
        <p:spPr>
          <a:xfrm>
            <a:off x="8688579" y="1950152"/>
            <a:ext cx="2688551" cy="8366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BBDFF7-A5B8-91EA-BE36-5729F89AA9DD}"/>
              </a:ext>
            </a:extLst>
          </p:cNvPr>
          <p:cNvSpPr txBox="1"/>
          <p:nvPr/>
        </p:nvSpPr>
        <p:spPr>
          <a:xfrm>
            <a:off x="403746" y="5371531"/>
            <a:ext cx="11102453" cy="8771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Emphasises the 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voluntary basis of Member States participation 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ea typeface="+mn-ea"/>
              <a:cs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Demonstrates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links between Pillars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 and with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TSI 2025 flagships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 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ea typeface="+mn-ea"/>
              <a:cs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Indicates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timeline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and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stakeholder involvement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, including existing networks in the digital area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1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FB3A7A-BF17-22BA-0899-AD1772DF7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b="1" err="1"/>
              <a:t>ComPAct</a:t>
            </a:r>
            <a:r>
              <a:rPr lang="en-MY" b="1"/>
              <a:t> Implementation plan - Measures</a:t>
            </a:r>
            <a:endParaRPr lang="en-MY" b="1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838DD-8C78-EBCB-9209-BD211FA342C5}"/>
              </a:ext>
            </a:extLst>
          </p:cNvPr>
          <p:cNvSpPr txBox="1"/>
          <p:nvPr/>
        </p:nvSpPr>
        <p:spPr>
          <a:xfrm>
            <a:off x="1049527" y="1452226"/>
            <a:ext cx="7262266" cy="3604385"/>
          </a:xfrm>
          <a:prstGeom prst="rect">
            <a:avLst/>
          </a:prstGeom>
          <a:solidFill>
            <a:srgbClr val="EDF9FB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2094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 features of Implementation plan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858B"/>
              </a:buClr>
              <a:buSzTx/>
              <a:buFontTx/>
              <a:buNone/>
              <a:tabLst/>
              <a:defRPr/>
            </a:pPr>
            <a:endParaRPr kumimoji="0" lang="en-GB" sz="300" b="0" i="0" u="none" strike="noStrike" kern="1200" cap="none" spc="-5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 (body)"/>
              <a:ea typeface="+mn-ea"/>
              <a:cs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858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21958E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58 ComPAct activities will be launched in 2024.</a:t>
            </a:r>
          </a:p>
          <a:p>
            <a:pPr marL="285750" indent="-285750" algn="just">
              <a:lnSpc>
                <a:spcPct val="150000"/>
              </a:lnSpc>
              <a:buClr>
                <a:srgbClr val="1E858B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21958E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31 activities are directly related to ongoing TSI projects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1958E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(individual or multi-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21958E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country) and forthcoming TSI flagships.</a:t>
            </a:r>
            <a:r>
              <a:rPr lang="en-GB" sz="1500" dirty="0">
                <a:solidFill>
                  <a:srgbClr val="21958E"/>
                </a:solidFill>
                <a:latin typeface="Arial "/>
              </a:rPr>
              <a:t> 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858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21958E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The Public Administration and Governance Expert group will be directly involved in 9 activities, such as the Passport of core competences, the Network of centre of excellence; the EU leadership programme, etc.</a:t>
            </a:r>
            <a:r>
              <a:rPr lang="en-GB" sz="1500">
                <a:solidFill>
                  <a:srgbClr val="21958E"/>
                </a:solidFill>
                <a:latin typeface="Arial "/>
              </a:rPr>
              <a:t> </a:t>
            </a:r>
            <a:endParaRPr lang="en-GB" sz="1500" b="0" i="0" u="none" strike="noStrike" kern="1200" cap="none" spc="0" normalizeH="0" baseline="0" noProof="0">
              <a:ln>
                <a:noFill/>
              </a:ln>
              <a:solidFill>
                <a:srgbClr val="21958E"/>
              </a:solidFill>
              <a:effectLst/>
              <a:uLnTx/>
              <a:uFillTx/>
              <a:latin typeface="Arial 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858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21958E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DG REFORM will </a:t>
            </a: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srgbClr val="21958E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implement 26 activities </a:t>
            </a: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21958E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alone.</a:t>
            </a:r>
            <a:endParaRPr lang="en-GB" sz="1500" b="0" i="0" u="none" strike="noStrike" kern="1200" cap="none" spc="0" normalizeH="0" baseline="0" noProof="0">
              <a:ln>
                <a:noFill/>
              </a:ln>
              <a:solidFill>
                <a:srgbClr val="21958E"/>
              </a:solidFill>
              <a:effectLst/>
              <a:uLnTx/>
              <a:uFillTx/>
              <a:latin typeface="Arial 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858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21958E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It will collaborate with other DGs in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21958E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26 activities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21958E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.</a:t>
            </a:r>
            <a:endParaRPr lang="en-GB" sz="1500" b="0" i="0" u="none" strike="noStrike" kern="1200" cap="none" spc="0" normalizeH="0" baseline="0" noProof="0" dirty="0">
              <a:ln>
                <a:noFill/>
              </a:ln>
              <a:solidFill>
                <a:srgbClr val="21958E"/>
              </a:solidFill>
              <a:effectLst/>
              <a:uLnTx/>
              <a:uFillTx/>
              <a:latin typeface="Arial "/>
            </a:endParaRPr>
          </a:p>
          <a:p>
            <a:pPr marL="285750" indent="-285750" algn="just">
              <a:lnSpc>
                <a:spcPct val="150000"/>
              </a:lnSpc>
              <a:buClr>
                <a:srgbClr val="1E858B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21958E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Other DGs will implement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21958E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23 activities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21958E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alone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1958E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.</a:t>
            </a:r>
            <a:r>
              <a:rPr lang="en-GB" sz="1400" dirty="0">
                <a:solidFill>
                  <a:srgbClr val="21958E"/>
                </a:solidFill>
                <a:latin typeface="Arial "/>
              </a:rPr>
              <a:t> 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21958E"/>
              </a:solidFill>
              <a:effectLst/>
              <a:uLnTx/>
              <a:uFillTx/>
              <a:latin typeface="Arial "/>
            </a:endParaRPr>
          </a:p>
        </p:txBody>
      </p:sp>
      <p:sp>
        <p:nvSpPr>
          <p:cNvPr id="5" name="object 33">
            <a:extLst>
              <a:ext uri="{FF2B5EF4-FFF2-40B4-BE49-F238E27FC236}">
                <a16:creationId xmlns:a16="http://schemas.microsoft.com/office/drawing/2014/main" id="{4E70B455-08BB-54ED-4B91-C8DA5B0CC262}"/>
              </a:ext>
            </a:extLst>
          </p:cNvPr>
          <p:cNvSpPr/>
          <p:nvPr/>
        </p:nvSpPr>
        <p:spPr>
          <a:xfrm>
            <a:off x="980139" y="1834488"/>
            <a:ext cx="10139015" cy="248232"/>
          </a:xfrm>
          <a:custGeom>
            <a:avLst/>
            <a:gdLst/>
            <a:ahLst/>
            <a:cxnLst/>
            <a:rect l="l" t="t" r="r" b="b"/>
            <a:pathLst>
              <a:path w="4168140">
                <a:moveTo>
                  <a:pt x="0" y="0"/>
                </a:moveTo>
                <a:lnTo>
                  <a:pt x="4167631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28">
            <a:extLst>
              <a:ext uri="{FF2B5EF4-FFF2-40B4-BE49-F238E27FC236}">
                <a16:creationId xmlns:a16="http://schemas.microsoft.com/office/drawing/2014/main" id="{5523B587-2AC8-9217-DFE6-F7F4840553BC}"/>
              </a:ext>
            </a:extLst>
          </p:cNvPr>
          <p:cNvSpPr/>
          <p:nvPr/>
        </p:nvSpPr>
        <p:spPr>
          <a:xfrm>
            <a:off x="1063560" y="5233945"/>
            <a:ext cx="8949716" cy="1514130"/>
          </a:xfrm>
          <a:custGeom>
            <a:avLst/>
            <a:gdLst/>
            <a:ahLst/>
            <a:cxnLst/>
            <a:rect l="l" t="t" r="r" b="b"/>
            <a:pathLst>
              <a:path w="4544695" h="2494915">
                <a:moveTo>
                  <a:pt x="4544568" y="0"/>
                </a:moveTo>
                <a:lnTo>
                  <a:pt x="0" y="0"/>
                </a:lnTo>
                <a:lnTo>
                  <a:pt x="0" y="2494788"/>
                </a:lnTo>
                <a:lnTo>
                  <a:pt x="4544568" y="2494788"/>
                </a:lnTo>
                <a:lnTo>
                  <a:pt x="4544568" y="0"/>
                </a:lnTo>
                <a:close/>
              </a:path>
            </a:pathLst>
          </a:custGeom>
          <a:solidFill>
            <a:srgbClr val="DBF3F8">
              <a:alpha val="50195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29">
            <a:extLst>
              <a:ext uri="{FF2B5EF4-FFF2-40B4-BE49-F238E27FC236}">
                <a16:creationId xmlns:a16="http://schemas.microsoft.com/office/drawing/2014/main" id="{CF5132F5-089B-D4AD-E844-AA865823F4FD}"/>
              </a:ext>
            </a:extLst>
          </p:cNvPr>
          <p:cNvSpPr txBox="1"/>
          <p:nvPr/>
        </p:nvSpPr>
        <p:spPr>
          <a:xfrm>
            <a:off x="1243413" y="5419091"/>
            <a:ext cx="10450787" cy="32688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0" marR="937894" lvl="0" indent="0" algn="just" defTabSz="914400" rtl="0" eaLnBrk="1" fontAlgn="auto" latinLnBrk="0" hangingPunct="1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-5" normalizeH="0" baseline="0" noProof="0">
                <a:ln>
                  <a:noFill/>
                </a:ln>
                <a:solidFill>
                  <a:srgbClr val="20948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Timeline</a:t>
            </a:r>
          </a:p>
        </p:txBody>
      </p:sp>
      <p:sp>
        <p:nvSpPr>
          <p:cNvPr id="8" name="object 33">
            <a:extLst>
              <a:ext uri="{FF2B5EF4-FFF2-40B4-BE49-F238E27FC236}">
                <a16:creationId xmlns:a16="http://schemas.microsoft.com/office/drawing/2014/main" id="{A631AF0B-203C-7340-0A8C-85C846DDAB69}"/>
              </a:ext>
            </a:extLst>
          </p:cNvPr>
          <p:cNvSpPr/>
          <p:nvPr/>
        </p:nvSpPr>
        <p:spPr>
          <a:xfrm>
            <a:off x="1049527" y="5756896"/>
            <a:ext cx="8949714" cy="45719"/>
          </a:xfrm>
          <a:custGeom>
            <a:avLst/>
            <a:gdLst/>
            <a:ahLst/>
            <a:cxnLst/>
            <a:rect l="l" t="t" r="r" b="b"/>
            <a:pathLst>
              <a:path w="4168140">
                <a:moveTo>
                  <a:pt x="0" y="0"/>
                </a:moveTo>
                <a:lnTo>
                  <a:pt x="4167631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48B82F1-7978-FB02-B747-5D41172544A6}"/>
              </a:ext>
            </a:extLst>
          </p:cNvPr>
          <p:cNvGraphicFramePr/>
          <p:nvPr/>
        </p:nvGraphicFramePr>
        <p:xfrm>
          <a:off x="8024117" y="1452226"/>
          <a:ext cx="3988671" cy="4364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6F7CE41-94B1-DF92-1DD4-E3B4AED3A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413" y="5727126"/>
            <a:ext cx="3221398" cy="1176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D88E16-680B-D8BF-62AA-1A71700AE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811" y="5727126"/>
            <a:ext cx="3221398" cy="11766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51AF61-C3F5-E5BC-785C-2B74F479FDFF}"/>
              </a:ext>
            </a:extLst>
          </p:cNvPr>
          <p:cNvSpPr txBox="1"/>
          <p:nvPr/>
        </p:nvSpPr>
        <p:spPr>
          <a:xfrm>
            <a:off x="1706202" y="6130775"/>
            <a:ext cx="272008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58 ComPAct activities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D7204D-D12E-1B89-88A9-D41797AECD02}"/>
              </a:ext>
            </a:extLst>
          </p:cNvPr>
          <p:cNvSpPr txBox="1"/>
          <p:nvPr/>
        </p:nvSpPr>
        <p:spPr>
          <a:xfrm>
            <a:off x="4789732" y="6119886"/>
            <a:ext cx="272008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 ComPAct activities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37DFC9-9442-C06D-4943-CA6FED89B970}"/>
              </a:ext>
            </a:extLst>
          </p:cNvPr>
          <p:cNvSpPr txBox="1"/>
          <p:nvPr/>
        </p:nvSpPr>
        <p:spPr>
          <a:xfrm>
            <a:off x="302745" y="6119886"/>
            <a:ext cx="850741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</a:t>
            </a:r>
            <a:endParaRPr lang="en-IE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3031A9-9FD9-F5D4-0CF3-F6DA5480C4C6}"/>
              </a:ext>
            </a:extLst>
          </p:cNvPr>
          <p:cNvSpPr txBox="1"/>
          <p:nvPr/>
        </p:nvSpPr>
        <p:spPr>
          <a:xfrm>
            <a:off x="7821158" y="6119886"/>
            <a:ext cx="1058236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2025-26</a:t>
            </a: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7120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EFORM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A3E93BFF5E64B81FD2752BF1BECD6" ma:contentTypeVersion="14" ma:contentTypeDescription="Create a new document." ma:contentTypeScope="" ma:versionID="da4e80a661110df4d7392d0b0ad65c8d">
  <xsd:schema xmlns:xsd="http://www.w3.org/2001/XMLSchema" xmlns:xs="http://www.w3.org/2001/XMLSchema" xmlns:p="http://schemas.microsoft.com/office/2006/metadata/properties" xmlns:ns2="4d8d8558-386b-4b7a-9934-ee7da0a43094" xmlns:ns3="5142aa42-1af1-41a6-85f2-be9d08ee8af9" targetNamespace="http://schemas.microsoft.com/office/2006/metadata/properties" ma:root="true" ma:fieldsID="76682d35caba6dd78801367249e3e9fe" ns2:_="" ns3:_="">
    <xsd:import namespace="4d8d8558-386b-4b7a-9934-ee7da0a43094"/>
    <xsd:import namespace="5142aa42-1af1-41a6-85f2-be9d08ee8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d8558-386b-4b7a-9934-ee7da0a43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2aa42-1af1-41a6-85f2-be9d08ee8a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8d8558-386b-4b7a-9934-ee7da0a430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3F3781-D173-43F4-ADF6-6C1AA140EC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653A83-A7C0-4E2B-A42F-25DA5EA79C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8d8558-386b-4b7a-9934-ee7da0a43094"/>
    <ds:schemaRef ds:uri="5142aa42-1af1-41a6-85f2-be9d08ee8a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2E78FA-53E5-4A4D-AAA5-8095111B6A39}">
  <ds:schemaRefs>
    <ds:schemaRef ds:uri="http://schemas.microsoft.com/office/2006/metadata/properties"/>
    <ds:schemaRef ds:uri="http://schemas.microsoft.com/office/infopath/2007/PartnerControls"/>
    <ds:schemaRef ds:uri="4d8d8558-386b-4b7a-9934-ee7da0a430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157</Words>
  <Application>Microsoft Office PowerPoint</Application>
  <PresentationFormat>Widescreen</PresentationFormat>
  <Paragraphs>25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1_Office Theme</vt:lpstr>
      <vt:lpstr>ComPAct Implementation plan - Purpose</vt:lpstr>
      <vt:lpstr>ComPAct Implementation plan - Measures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ComPAct Implementation plan - Measures</dc:title>
  <dc:creator>SHOYLEKOVA Mina (REFORM)</dc:creator>
  <cp:lastModifiedBy>SHOYLEKOVA Mina (REFORM)</cp:lastModifiedBy>
  <cp:revision>5</cp:revision>
  <dcterms:created xsi:type="dcterms:W3CDTF">2024-05-12T16:07:46Z</dcterms:created>
  <dcterms:modified xsi:type="dcterms:W3CDTF">2024-05-14T12:55:34Z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2024-05-12T16:08:40Z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752fe95c-d166-44ef-9e62-9b2645e49999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0x010100A03A3E93BFF5E64B81FD2752BF1BECD6</vt:lpwstr>
  </property>
  <property fmtid="{D5CDD505-2E9C-101B-9397-08002B2CF9AE}" pid="10" name="MediaServiceImageTags">
    <vt:lpwstr/>
  </property>
</Properties>
</file>