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4"/>
    <p:sldMasterId id="2147483688" r:id="rId5"/>
  </p:sldMasterIdLst>
  <p:notesMasterIdLst>
    <p:notesMasterId r:id="rId35"/>
  </p:notesMasterIdLst>
  <p:sldIdLst>
    <p:sldId id="256" r:id="rId6"/>
    <p:sldId id="257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8" r:id="rId31"/>
    <p:sldId id="289" r:id="rId32"/>
    <p:sldId id="290" r:id="rId33"/>
    <p:sldId id="291" r:id="rId34"/>
  </p:sldIdLst>
  <p:sldSz cx="12192000" cy="6858000"/>
  <p:notesSz cx="6858000" cy="9144000"/>
  <p:embeddedFontLs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Lato Light" panose="020F0502020204030203" pitchFamily="3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Playfair Display" panose="00000500000000000000" pitchFamily="2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Ubuntu" panose="020B050403060203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40">
          <p15:clr>
            <a:srgbClr val="747775"/>
          </p15:clr>
        </p15:guide>
        <p15:guide id="4" orient="horz" pos="22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  <p:guide pos="340"/>
        <p:guide orient="horz" pos="2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KOVIC Snjezana (REFORM)" userId="S::snjezana.ivankovic@ec.europa.eu::12b8578b-6f1f-4321-8484-242677856ac8" providerId="AD" clId="Web-{35450BFF-C365-ED2D-0AC5-711E2AEC1ACF}"/>
    <pc:docChg chg="mod">
      <pc:chgData name="IVANKOVIC Snjezana (REFORM)" userId="S::snjezana.ivankovic@ec.europa.eu::12b8578b-6f1f-4321-8484-242677856ac8" providerId="AD" clId="Web-{35450BFF-C365-ED2D-0AC5-711E2AEC1ACF}" dt="2024-05-14T12:06:56.25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publications/2023-oecd-digital-government-index-1a89ed5e-en.htm#:~:text=This%20paper%20presents%20the%20main,transformation%20of%20the%20public%20sector.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da869d459d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g2da869d459d_0_348:notes"/>
          <p:cNvSpPr txBox="1">
            <a:spLocks noGrp="1"/>
          </p:cNvSpPr>
          <p:nvPr>
            <p:ph type="body" idx="1"/>
          </p:nvPr>
        </p:nvSpPr>
        <p:spPr>
          <a:xfrm>
            <a:off x="914409" y="4343411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da869d459d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2da869d459d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da869d459d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da869d459d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da869d459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da869d459d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da869d459d_0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E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da869d459d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da869d459d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da869d459d_0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da869d459d_0_1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I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5" name="Google Shape;80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I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1" name="Google Shape;81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Compact – Digital Pillar -·emphasis on interopability &amp; once only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200"/>
              <a:t>DG reform &amp; expert group - opportunity to embded the user-centricity at EU level through EU digital wallet/eIdas  and share good practice in terms of navigating GDPR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I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I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Talking points - 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IE"/>
              <a:t>Why DSP are here, Birth Certificate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IE"/>
              <a:t>Rationale behind Life Events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IE"/>
              <a:t>Where DPER are with Life Events programme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IE"/>
              <a:t>Working together to co-create Birth Certificate project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IE"/>
              <a:t>DSP’s view on Life Events; timing, scope/scale and challenges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IE"/>
              <a:t>Need for initial identification of Birth LE stakeholders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I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Ireland has placed in the top 10 international performers in the </a:t>
            </a:r>
            <a:r>
              <a:rPr lang="en-IE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2023 Digital Government Index (DGI)</a:t>
            </a:r>
            <a:r>
              <a:rPr lang="en-I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published by the OECD. Ireland is ranked alongside countries such as Korea, Denmark, the United Kingdom, Norway, and Canada. The Digital Government Index is a report that assesses the efforts made by governments to establish the foundations necessary for a digital transformation of the public sector that is coherent and human-centred.</a:t>
            </a:r>
          </a:p>
          <a:p>
            <a:r>
              <a:rPr lang="en-I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DGI assesses countries’ digital government by looking at the degree to which they have the necessary foundations in place to be able to leverage data and technology to deliver a whole-of-government and human-centric digital transformation of the public sector.</a:t>
            </a:r>
          </a:p>
          <a:p>
            <a:r>
              <a:rPr lang="en-I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this year’s index, the OECD commended Ireland for demonstrating a comprehensive approach to ensuring strong foundations for digital government with a balanced performance across the six dimensions they examined.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2" name="Google Shape;3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If not convince of the importance of perspective try to google giraffe painting a lion!</a:t>
            </a:r>
            <a:endParaRPr/>
          </a:p>
        </p:txBody>
      </p:sp>
      <p:sp>
        <p:nvSpPr>
          <p:cNvPr id="336" name="Google Shape;33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 - Green" type="title">
  <p:cSld name="TITLE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1854485" y="1907006"/>
            <a:ext cx="9448515" cy="261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0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1854485" y="4741162"/>
            <a:ext cx="9448515" cy="1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600"/>
              <a:buFont typeface="Arial"/>
              <a:buNone/>
              <a:defRPr sz="1600" b="0" i="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600"/>
              <a:buFont typeface="Arial"/>
              <a:buNone/>
              <a:defRPr sz="1600" b="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200"/>
              <a:buChar char="—"/>
              <a:defRPr sz="1200" b="0" i="1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200"/>
              <a:buChar char="—"/>
              <a:defRPr sz="120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200"/>
              <a:buChar char="–"/>
              <a:defRPr sz="1200" b="0" i="1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 - White">
  <p:cSld name="Title &amp; Subtitle - White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1854485" y="1907006"/>
            <a:ext cx="9448515" cy="261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8000"/>
              <a:buFont typeface="Arial"/>
              <a:buNone/>
              <a:defRPr sz="8000" b="0" i="0" cap="none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1854485" y="4741162"/>
            <a:ext cx="9448515" cy="1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600"/>
              <a:buFont typeface="Arial"/>
              <a:buNone/>
              <a:defRPr sz="1600" b="0" i="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600"/>
              <a:buFont typeface="Arial"/>
              <a:buNone/>
              <a:defRPr sz="1600" b="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200"/>
              <a:buChar char="—"/>
              <a:defRPr sz="1200" b="0" i="1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200"/>
              <a:buChar char="—"/>
              <a:defRPr sz="120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200"/>
              <a:buChar char="–"/>
              <a:defRPr sz="1200" b="0" i="1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843" y="591378"/>
            <a:ext cx="4104757" cy="1453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lide - Green">
  <p:cSld name="Chapter Slide - Green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2924854" y="2003258"/>
            <a:ext cx="8386795" cy="407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  <a:defRPr sz="9000" b="0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2961925" y="804378"/>
            <a:ext cx="7604475" cy="374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2"/>
          </p:nvPr>
        </p:nvSpPr>
        <p:spPr>
          <a:xfrm>
            <a:off x="577850" y="1353185"/>
            <a:ext cx="1854200" cy="45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20500"/>
              <a:buFont typeface="Arial"/>
              <a:buNone/>
              <a:defRPr sz="2050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/>
          <p:nvPr/>
        </p:nvSpPr>
        <p:spPr>
          <a:xfrm>
            <a:off x="2961925" y="6305902"/>
            <a:ext cx="5121595" cy="18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 Department of Public Expenditure and Reform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lide - White">
  <p:cSld name="Chapter Slide - White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2924854" y="2003258"/>
            <a:ext cx="8386795" cy="407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9000"/>
              <a:buFont typeface="Arial"/>
              <a:buNone/>
              <a:defRPr sz="9000" b="0" i="0" cap="none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2961925" y="804378"/>
            <a:ext cx="7604475" cy="374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1400"/>
              <a:buFont typeface="Arial"/>
              <a:buNone/>
              <a:defRPr sz="1400" b="0" i="0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2"/>
          </p:nvPr>
        </p:nvSpPr>
        <p:spPr>
          <a:xfrm>
            <a:off x="577850" y="1353185"/>
            <a:ext cx="1854200" cy="45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20500"/>
              <a:buFont typeface="Arial"/>
              <a:buNone/>
              <a:defRPr sz="2050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/>
          <p:nvPr/>
        </p:nvSpPr>
        <p:spPr>
          <a:xfrm>
            <a:off x="2961925" y="6305902"/>
            <a:ext cx="5878212" cy="18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(with Harp) - Green">
  <p:cSld name="Blank (with Harp) - Green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720726" y="1778000"/>
            <a:ext cx="9885112" cy="437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7367"/>
              </a:buClr>
              <a:buSzPts val="2200"/>
              <a:buFont typeface="Arial"/>
              <a:buNone/>
              <a:defRPr sz="2200" b="0" i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9102"/>
              </a:buClr>
              <a:buSzPts val="2200"/>
              <a:buChar char="—"/>
              <a:defRPr sz="22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200"/>
              <a:buFont typeface="Arial"/>
              <a:buChar char="—"/>
              <a:defRPr sz="2200" b="0" i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200"/>
              <a:buChar char="–"/>
              <a:defRPr sz="22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720724" y="6305902"/>
            <a:ext cx="5326779" cy="18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IE" sz="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An Roinn Caiteachais Phoiblí agus Athchóirithe </a:t>
            </a:r>
            <a:r>
              <a:rPr lang="en-I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 Department of Public Expenditure and Reform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(with Harp)">
  <p:cSld name="Blank (with Harp)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720726" y="1778000"/>
            <a:ext cx="9885112" cy="437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9000"/>
              <a:buFont typeface="Arial"/>
              <a:buNone/>
              <a:defRPr sz="9000" b="0" i="0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7367"/>
              </a:buClr>
              <a:buSzPts val="2200"/>
              <a:buFont typeface="Arial"/>
              <a:buNone/>
              <a:defRPr sz="2200" b="0" i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9102"/>
              </a:buClr>
              <a:buSzPts val="2200"/>
              <a:buChar char="—"/>
              <a:defRPr sz="22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200"/>
              <a:buFont typeface="Arial"/>
              <a:buChar char="—"/>
              <a:defRPr sz="2200" b="0" i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200"/>
              <a:buChar char="–"/>
              <a:defRPr sz="22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720724" y="6305902"/>
            <a:ext cx="5878212" cy="18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&amp; Image (Alt)">
  <p:cSld name="Text &amp; Image (Alt)"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720725" y="1078556"/>
            <a:ext cx="4938670" cy="145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3500"/>
              <a:buFont typeface="Arial"/>
              <a:buNone/>
              <a:defRPr sz="3500" b="1" cap="none">
                <a:solidFill>
                  <a:srgbClr val="004E4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>
            <a:spLocks noGrp="1"/>
          </p:cNvSpPr>
          <p:nvPr>
            <p:ph type="pic" idx="2"/>
          </p:nvPr>
        </p:nvSpPr>
        <p:spPr>
          <a:xfrm>
            <a:off x="6003925" y="417689"/>
            <a:ext cx="5821491" cy="5698949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720725" y="473075"/>
            <a:ext cx="4938629" cy="40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3B6A7"/>
              </a:buClr>
              <a:buSzPts val="1750"/>
              <a:buFont typeface="Arial"/>
              <a:buNone/>
              <a:defRPr sz="1750" b="1">
                <a:solidFill>
                  <a:srgbClr val="B3B6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750"/>
              <a:buFont typeface="Arial"/>
              <a:buNone/>
              <a:defRPr sz="175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3397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50"/>
              <a:buChar char="—"/>
              <a:defRPr sz="175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3397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50"/>
              <a:buChar char="—"/>
              <a:defRPr sz="175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3397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50"/>
              <a:buChar char="–"/>
              <a:defRPr sz="175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3"/>
          </p:nvPr>
        </p:nvSpPr>
        <p:spPr>
          <a:xfrm>
            <a:off x="731044" y="2681288"/>
            <a:ext cx="4928394" cy="343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9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3000"/>
              <a:buFont typeface="Arial"/>
              <a:buChar char="—"/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9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3000"/>
              <a:buFont typeface="Arial"/>
              <a:buChar char="—"/>
              <a:defRPr sz="300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400"/>
              <a:buFont typeface="Arial"/>
              <a:buChar char="—"/>
              <a:defRPr sz="24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400"/>
              <a:buFont typeface="Arial"/>
              <a:buChar char="–"/>
              <a:defRPr sz="240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720724" y="6305902"/>
            <a:ext cx="5878212" cy="18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&amp; Multiple Images">
  <p:cSld name="Text &amp; Multiple Images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20725" y="473075"/>
            <a:ext cx="966252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4800"/>
              <a:buFont typeface="Arial"/>
              <a:buNone/>
              <a:defRPr sz="4800" b="1" cap="none">
                <a:solidFill>
                  <a:srgbClr val="004E4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>
            <a:spLocks noGrp="1"/>
          </p:cNvSpPr>
          <p:nvPr>
            <p:ph type="pic" idx="2"/>
          </p:nvPr>
        </p:nvSpPr>
        <p:spPr>
          <a:xfrm>
            <a:off x="6003925" y="1777999"/>
            <a:ext cx="5616575" cy="2115822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7"/>
          <p:cNvSpPr>
            <a:spLocks noGrp="1"/>
          </p:cNvSpPr>
          <p:nvPr>
            <p:ph type="pic" idx="3"/>
          </p:nvPr>
        </p:nvSpPr>
        <p:spPr>
          <a:xfrm>
            <a:off x="6003925" y="4030011"/>
            <a:ext cx="2736000" cy="207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7"/>
          <p:cNvSpPr>
            <a:spLocks noGrp="1"/>
          </p:cNvSpPr>
          <p:nvPr>
            <p:ph type="pic" idx="4"/>
          </p:nvPr>
        </p:nvSpPr>
        <p:spPr>
          <a:xfrm>
            <a:off x="8884500" y="4030011"/>
            <a:ext cx="2736000" cy="2070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720725" y="1777999"/>
            <a:ext cx="4928394" cy="432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9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3000"/>
              <a:buFont typeface="Arial"/>
              <a:buChar char="—"/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9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3000"/>
              <a:buFont typeface="Arial"/>
              <a:buChar char="—"/>
              <a:defRPr sz="300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400"/>
              <a:buFont typeface="Arial"/>
              <a:buChar char="—"/>
              <a:defRPr sz="24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400"/>
              <a:buFont typeface="Arial"/>
              <a:buChar char="–"/>
              <a:defRPr sz="240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720724" y="6305902"/>
            <a:ext cx="5878212" cy="18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– Green" type="tx">
  <p:cSld name="TITLE_AND_BODY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5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15600" y="593379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2800"/>
              <a:buFont typeface="Arial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00"/>
              <a:buFont typeface="Open Sans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00"/>
              <a:buFont typeface="Open Sans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00"/>
              <a:buFont typeface="Open Sans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00"/>
              <a:buFont typeface="Open Sans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00"/>
              <a:buFont typeface="Open Sans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00"/>
              <a:buFont typeface="Open Sans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00"/>
              <a:buFont typeface="Open Sans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00"/>
              <a:buFont typeface="Open Sans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ldNum" idx="12"/>
          </p:nvPr>
        </p:nvSpPr>
        <p:spPr>
          <a:xfrm>
            <a:off x="11296611" y="621775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5">
  <p:cSld name="TITLE_15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1000" cy="273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1000" cy="105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6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 - White">
  <p:cSld name="Title &amp; Subtitle - White">
    <p:bg>
      <p:bgPr>
        <a:gradFill>
          <a:gsLst>
            <a:gs pos="0">
              <a:srgbClr val="004039"/>
            </a:gs>
            <a:gs pos="100000">
              <a:srgbClr val="005A52"/>
            </a:gs>
          </a:gsLst>
          <a:lin ang="17054404" scaled="0"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1854485" y="1907006"/>
            <a:ext cx="9448515" cy="261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  <a:defRPr sz="8000" b="0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1854485" y="4741162"/>
            <a:ext cx="9448515" cy="1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39161"/>
              </a:buClr>
              <a:buSzPts val="1600"/>
              <a:buChar char="•"/>
              <a:defRPr sz="1600" b="0" i="0">
                <a:solidFill>
                  <a:srgbClr val="A391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A39161"/>
              </a:buClr>
              <a:buSzPts val="1600"/>
              <a:buChar char="•"/>
              <a:defRPr sz="1600" b="0">
                <a:solidFill>
                  <a:srgbClr val="A391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A39161"/>
              </a:buClr>
              <a:buSzPts val="1200"/>
              <a:buChar char="•"/>
              <a:defRPr sz="1200" b="0" i="1">
                <a:solidFill>
                  <a:srgbClr val="A391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A39161"/>
              </a:buClr>
              <a:buSzPts val="1200"/>
              <a:buChar char="•"/>
              <a:defRPr sz="1200">
                <a:solidFill>
                  <a:srgbClr val="A3916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A39161"/>
              </a:buClr>
              <a:buSzPts val="1200"/>
              <a:buChar char="•"/>
              <a:defRPr sz="1200" b="0" i="1">
                <a:solidFill>
                  <a:srgbClr val="A3916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23165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800"/>
              <a:buFont typeface="Arial"/>
              <a:buNone/>
              <a:defRPr sz="4800" b="1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152"/>
              </a:buClr>
              <a:buSzPts val="3000"/>
              <a:buChar char="•"/>
              <a:defRPr sz="30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152"/>
              </a:buClr>
              <a:buSzPts val="2600"/>
              <a:buChar char="•"/>
              <a:defRPr sz="26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152"/>
              </a:buClr>
              <a:buSzPts val="2200"/>
              <a:buChar char="•"/>
              <a:defRPr sz="22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152"/>
              </a:buClr>
              <a:buSzPts val="2000"/>
              <a:buChar char="•"/>
              <a:defRPr sz="20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152"/>
              </a:buClr>
              <a:buSzPts val="1600"/>
              <a:buChar char="•"/>
              <a:defRPr sz="16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pic>
        <p:nvPicPr>
          <p:cNvPr id="139" name="Google Shape;13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pic>
        <p:nvPicPr>
          <p:cNvPr id="147" name="Google Shape;14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3022" y="196570"/>
            <a:ext cx="3273836" cy="123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body" idx="1"/>
          </p:nvPr>
        </p:nvSpPr>
        <p:spPr>
          <a:xfrm>
            <a:off x="2628900" y="1713706"/>
            <a:ext cx="8724900" cy="301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D44"/>
              </a:buClr>
              <a:buSzPts val="9000"/>
              <a:buNone/>
              <a:defRPr sz="9000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152"/>
              </a:buClr>
              <a:buSzPts val="2600"/>
              <a:buChar char="•"/>
              <a:defRPr sz="26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152"/>
              </a:buClr>
              <a:buSzPts val="2200"/>
              <a:buChar char="•"/>
              <a:defRPr sz="22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152"/>
              </a:buClr>
              <a:buSzPts val="2000"/>
              <a:buChar char="•"/>
              <a:defRPr sz="20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152"/>
              </a:buClr>
              <a:buSzPts val="1600"/>
              <a:buChar char="•"/>
              <a:defRPr sz="1600">
                <a:solidFill>
                  <a:srgbClr val="5651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2"/>
          </p:nvPr>
        </p:nvSpPr>
        <p:spPr>
          <a:xfrm>
            <a:off x="838200" y="1713707"/>
            <a:ext cx="1371600" cy="3010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39161"/>
              </a:buClr>
              <a:buSzPts val="20000"/>
              <a:buNone/>
              <a:defRPr sz="20000">
                <a:solidFill>
                  <a:srgbClr val="A391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4" name="Google Shape;15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7860" y="160266"/>
            <a:ext cx="3914140" cy="141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(with Harp) - White">
  <p:cSld name="Blank (with Harp) - White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726" y="1778000"/>
            <a:ext cx="9885112" cy="437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9000"/>
              <a:buFont typeface="Arial"/>
              <a:buNone/>
              <a:defRPr sz="9000" b="0" i="0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7367"/>
              </a:buClr>
              <a:buSzPts val="2200"/>
              <a:buFont typeface="Arial"/>
              <a:buNone/>
              <a:defRPr sz="2200" b="0" i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9102"/>
              </a:buClr>
              <a:buSzPts val="2200"/>
              <a:buChar char="—"/>
              <a:defRPr sz="22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200"/>
              <a:buFont typeface="Arial"/>
              <a:buChar char="—"/>
              <a:defRPr sz="2200" b="0" i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83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200"/>
              <a:buChar char="–"/>
              <a:defRPr sz="22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/>
        </p:nvSpPr>
        <p:spPr>
          <a:xfrm>
            <a:off x="720724" y="6305902"/>
            <a:ext cx="5878212" cy="18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>
            <a:spLocks noGrp="1"/>
          </p:cNvSpPr>
          <p:nvPr>
            <p:ph type="title"/>
          </p:nvPr>
        </p:nvSpPr>
        <p:spPr>
          <a:xfrm>
            <a:off x="415600" y="5933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21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9"/>
          <p:cNvSpPr txBox="1">
            <a:spLocks noGrp="1"/>
          </p:cNvSpPr>
          <p:nvPr>
            <p:ph type="sldNum" idx="12"/>
          </p:nvPr>
        </p:nvSpPr>
        <p:spPr>
          <a:xfrm>
            <a:off x="11296611" y="621775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19" name="Google Shape;219;p4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3" name="Google Shape;223;p4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4" name="Google Shape;224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867"/>
              <a:buFont typeface="Calibri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White">
  <p:cSld name="Blank - White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05521" y="371123"/>
            <a:ext cx="96416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720725" y="1825625"/>
            <a:ext cx="962643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—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15600" y="5933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21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100"/>
              <a:buFont typeface="Open Sans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296611" y="621775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5200"/>
              <a:buFont typeface="Arial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800"/>
              <a:buFont typeface="Arial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800"/>
              <a:buFont typeface="Arial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2800"/>
              <a:buFont typeface="Open Sans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2800"/>
              <a:buFont typeface="Open Sans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2800"/>
              <a:buFont typeface="Open Sans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2800"/>
              <a:buFont typeface="Open Sans"/>
              <a:buNone/>
              <a:defRPr sz="3733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buClr>
                <a:schemeClr val="dk1"/>
              </a:buClr>
              <a:buSzPts val="1867"/>
              <a:buFont typeface="Arial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5200"/>
              <a:buFont typeface="Arial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5200"/>
              <a:buFont typeface="Open Sans"/>
              <a:buNone/>
              <a:defRPr sz="6933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800"/>
              <a:buFont typeface="Arial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800"/>
              <a:buFont typeface="Arial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2800"/>
              <a:buFont typeface="Open Sans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2800"/>
              <a:buFont typeface="Open Sans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2800"/>
              <a:buFont typeface="Open Sans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2800"/>
              <a:buFont typeface="Open Sans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&amp; Image">
  <p:cSld name="Text &amp; Image"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720725" y="473075"/>
            <a:ext cx="966252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4800"/>
              <a:buFont typeface="Arial"/>
              <a:buNone/>
              <a:defRPr sz="4800" b="1" cap="none">
                <a:solidFill>
                  <a:srgbClr val="004E4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1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>
            <a:spLocks noGrp="1"/>
          </p:cNvSpPr>
          <p:nvPr>
            <p:ph type="pic" idx="2"/>
          </p:nvPr>
        </p:nvSpPr>
        <p:spPr>
          <a:xfrm>
            <a:off x="6003925" y="1778000"/>
            <a:ext cx="5616575" cy="4322011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731149" y="1778000"/>
            <a:ext cx="4928394" cy="432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9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3000"/>
              <a:buFont typeface="Arial"/>
              <a:buChar char="—"/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9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3000"/>
              <a:buFont typeface="Arial"/>
              <a:buChar char="—"/>
              <a:defRPr sz="300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400"/>
              <a:buFont typeface="Arial"/>
              <a:buChar char="—"/>
              <a:defRPr sz="24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400"/>
              <a:buFont typeface="Arial"/>
              <a:buChar char="–"/>
              <a:defRPr sz="240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/>
          <p:nvPr/>
        </p:nvSpPr>
        <p:spPr>
          <a:xfrm>
            <a:off x="720724" y="6305902"/>
            <a:ext cx="5878212" cy="18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1854485" y="4741162"/>
            <a:ext cx="9448515" cy="1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55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Body Level One</a:t>
            </a:r>
            <a:endParaRPr/>
          </a:p>
          <a:p>
            <a:pPr marL="45720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552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Body Level Two</a:t>
            </a:r>
            <a:endParaRPr/>
          </a:p>
          <a:p>
            <a:pPr marL="914400" marR="0" lvl="2" indent="44348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552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Body Level Three</a:t>
            </a:r>
            <a:endParaRPr/>
          </a:p>
          <a:p>
            <a:pPr marL="1371600" marR="0" lvl="3" indent="66522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552" b="0" i="1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Body Level Four</a:t>
            </a:r>
            <a:endParaRPr/>
          </a:p>
          <a:p>
            <a:pPr marL="1828800" marR="0" lvl="4" indent="88696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552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Body Level Five</a:t>
            </a:r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720725" y="1825625"/>
            <a:ext cx="962643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3000"/>
              <a:buFont typeface="Arial"/>
              <a:buChar char="—"/>
              <a:defRPr sz="3000" b="0" i="1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400"/>
              <a:buFont typeface="Arial"/>
              <a:buChar char="—"/>
              <a:defRPr sz="24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3BE41"/>
              </a:buClr>
              <a:buSzPts val="2400"/>
              <a:buFont typeface="Arial"/>
              <a:buChar char="–"/>
              <a:defRPr sz="2400" b="0" i="1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5150"/>
              <a:buFont typeface="Open Sans"/>
              <a:buNone/>
              <a:defRPr sz="5150" b="0" i="0" u="none" strike="noStrike" cap="none">
                <a:solidFill>
                  <a:srgbClr val="004E4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5150"/>
              <a:buFont typeface="Open Sans"/>
              <a:buNone/>
              <a:defRPr sz="5150" b="0" i="0" u="none" strike="noStrike" cap="none">
                <a:solidFill>
                  <a:srgbClr val="004E4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5150"/>
              <a:buFont typeface="Open Sans"/>
              <a:buNone/>
              <a:defRPr sz="5150" b="0" i="0" u="none" strike="noStrike" cap="none">
                <a:solidFill>
                  <a:srgbClr val="004E4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5150"/>
              <a:buFont typeface="Open Sans"/>
              <a:buNone/>
              <a:defRPr sz="5150" b="0" i="0" u="none" strike="noStrike" cap="none">
                <a:solidFill>
                  <a:srgbClr val="004E4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705521" y="371123"/>
            <a:ext cx="96416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50"/>
              <a:buFont typeface="Open Sans"/>
              <a:buNone/>
              <a:defRPr sz="2850" b="1" i="0" u="none" strike="noStrike" cap="none">
                <a:solidFill>
                  <a:srgbClr val="9B895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50"/>
              <a:buFont typeface="Open Sans"/>
              <a:buNone/>
              <a:defRPr sz="2850" b="1" i="0" u="none" strike="noStrike" cap="none">
                <a:solidFill>
                  <a:srgbClr val="9B895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50"/>
              <a:buFont typeface="Open Sans"/>
              <a:buNone/>
              <a:defRPr sz="2850" b="1" i="0" u="none" strike="noStrike" cap="none">
                <a:solidFill>
                  <a:srgbClr val="9B895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50"/>
              <a:buFont typeface="Open Sans"/>
              <a:buNone/>
              <a:defRPr sz="2850" b="1" i="0" u="none" strike="noStrike" cap="none">
                <a:solidFill>
                  <a:srgbClr val="9B895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50"/>
              <a:buFont typeface="Open Sans"/>
              <a:buNone/>
              <a:defRPr sz="2850" b="1" i="0" u="none" strike="noStrike" cap="none">
                <a:solidFill>
                  <a:srgbClr val="9B895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50"/>
              <a:buFont typeface="Open Sans"/>
              <a:buNone/>
              <a:defRPr sz="2850" b="1" i="0" u="none" strike="noStrike" cap="none">
                <a:solidFill>
                  <a:srgbClr val="9B895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50"/>
              <a:buFont typeface="Open Sans"/>
              <a:buNone/>
              <a:defRPr sz="2850" b="1" i="0" u="none" strike="noStrike" cap="none">
                <a:solidFill>
                  <a:srgbClr val="9B895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895A"/>
              </a:buClr>
              <a:buSzPts val="2850"/>
              <a:buFont typeface="Open Sans"/>
              <a:buNone/>
              <a:defRPr sz="2850" b="1" i="0" u="none" strike="noStrike" cap="none">
                <a:solidFill>
                  <a:srgbClr val="9B895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>
            <a:spLocks noGrp="1"/>
          </p:cNvSpPr>
          <p:nvPr>
            <p:ph type="title"/>
          </p:nvPr>
        </p:nvSpPr>
        <p:spPr>
          <a:xfrm>
            <a:off x="6454925" y="2119200"/>
            <a:ext cx="5177700" cy="2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SzPts val="4800"/>
            </a:pPr>
            <a:br>
              <a:rPr lang="en-GB" sz="4000" dirty="0">
                <a:latin typeface="Lato"/>
                <a:ea typeface="Lato"/>
                <a:cs typeface="Lato"/>
              </a:rPr>
            </a:br>
            <a:r>
              <a:rPr lang="en-GB" sz="4000" dirty="0">
                <a:latin typeface="Lato"/>
                <a:ea typeface="Lato"/>
                <a:cs typeface="Lato"/>
              </a:rPr>
              <a:t>Success factors </a:t>
            </a:r>
            <a:br>
              <a:rPr lang="en-GB" sz="4000" dirty="0">
                <a:latin typeface="Lato"/>
                <a:ea typeface="Lato"/>
                <a:cs typeface="Lato"/>
              </a:rPr>
            </a:br>
            <a:r>
              <a:rPr lang="en-GB" sz="4000" dirty="0">
                <a:latin typeface="Lato"/>
                <a:ea typeface="Lato"/>
                <a:cs typeface="Lato"/>
              </a:rPr>
              <a:t>for delivering services to citizens</a:t>
            </a:r>
            <a:br>
              <a:rPr lang="en-IE" dirty="0"/>
            </a:br>
            <a:endParaRPr sz="4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42"/>
          <p:cNvSpPr txBox="1">
            <a:spLocks noGrp="1"/>
          </p:cNvSpPr>
          <p:nvPr>
            <p:ph type="body" idx="1"/>
          </p:nvPr>
        </p:nvSpPr>
        <p:spPr>
          <a:xfrm>
            <a:off x="0" y="6060831"/>
            <a:ext cx="9448515" cy="55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39161"/>
              </a:buClr>
              <a:buSzPts val="1600"/>
              <a:buFont typeface="Arial"/>
              <a:buNone/>
            </a:pPr>
            <a:r>
              <a:rPr lang="en-IE" dirty="0"/>
              <a:t>EU Expert Group – May 2024</a:t>
            </a:r>
            <a:endParaRPr dirty="0"/>
          </a:p>
        </p:txBody>
      </p:sp>
      <p:pic>
        <p:nvPicPr>
          <p:cNvPr id="231" name="Google Shape;231;p4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9573" y="2755024"/>
            <a:ext cx="4117651" cy="1347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42"/>
          <p:cNvCxnSpPr/>
          <p:nvPr/>
        </p:nvCxnSpPr>
        <p:spPr>
          <a:xfrm>
            <a:off x="6096000" y="1661300"/>
            <a:ext cx="0" cy="3679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443" y="0"/>
            <a:ext cx="493655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3"/>
          <p:cNvSpPr txBox="1">
            <a:spLocks noGrp="1"/>
          </p:cNvSpPr>
          <p:nvPr>
            <p:ph type="title"/>
          </p:nvPr>
        </p:nvSpPr>
        <p:spPr>
          <a:xfrm>
            <a:off x="539996" y="359998"/>
            <a:ext cx="9641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800"/>
              <a:buFont typeface="Arial"/>
              <a:buNone/>
            </a:pPr>
            <a:r>
              <a:rPr lang="en-IE" sz="2900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rPr>
              <a:t>Why user design matters?</a:t>
            </a:r>
            <a:endParaRPr sz="2900"/>
          </a:p>
        </p:txBody>
      </p:sp>
      <p:sp>
        <p:nvSpPr>
          <p:cNvPr id="350" name="Google Shape;350;p53"/>
          <p:cNvSpPr txBox="1">
            <a:spLocks noGrp="1"/>
          </p:cNvSpPr>
          <p:nvPr>
            <p:ph type="body" idx="1"/>
          </p:nvPr>
        </p:nvSpPr>
        <p:spPr>
          <a:xfrm>
            <a:off x="1013425" y="2879500"/>
            <a:ext cx="50826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None/>
            </a:pPr>
            <a:r>
              <a:rPr lang="en-IE" sz="57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..and meaning differs </a:t>
            </a:r>
            <a:endParaRPr sz="57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1" name="Google Shape;351;p5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3"/>
          <p:cNvSpPr txBox="1"/>
          <p:nvPr/>
        </p:nvSpPr>
        <p:spPr>
          <a:xfrm>
            <a:off x="720724" y="6305902"/>
            <a:ext cx="5878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  <p:pic>
        <p:nvPicPr>
          <p:cNvPr id="353" name="Google Shape;353;p5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/>
          <a:stretch/>
        </p:blipFill>
        <p:spPr>
          <a:xfrm>
            <a:off x="213133" y="200600"/>
            <a:ext cx="11775600" cy="6451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54"/>
          <p:cNvGrpSpPr/>
          <p:nvPr/>
        </p:nvGrpSpPr>
        <p:grpSpPr>
          <a:xfrm>
            <a:off x="3073115" y="1214941"/>
            <a:ext cx="1966212" cy="1702920"/>
            <a:chOff x="1891950" y="1093997"/>
            <a:chExt cx="3322800" cy="2878500"/>
          </a:xfrm>
        </p:grpSpPr>
        <p:sp>
          <p:nvSpPr>
            <p:cNvPr id="360" name="Google Shape;360;p54"/>
            <p:cNvSpPr/>
            <p:nvPr/>
          </p:nvSpPr>
          <p:spPr>
            <a:xfrm>
              <a:off x="1891950" y="1093997"/>
              <a:ext cx="3322800" cy="2878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49F12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put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people first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1" name="Google Shape;361;p54"/>
            <p:cNvSpPr txBox="1"/>
            <p:nvPr/>
          </p:nvSpPr>
          <p:spPr>
            <a:xfrm>
              <a:off x="2546165" y="1202303"/>
              <a:ext cx="20460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01/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62" name="Google Shape;362;p54"/>
          <p:cNvGrpSpPr/>
          <p:nvPr/>
        </p:nvGrpSpPr>
        <p:grpSpPr>
          <a:xfrm>
            <a:off x="4703207" y="2131368"/>
            <a:ext cx="1966212" cy="1702920"/>
            <a:chOff x="4702979" y="2657985"/>
            <a:chExt cx="3322800" cy="2878500"/>
          </a:xfrm>
        </p:grpSpPr>
        <p:sp>
          <p:nvSpPr>
            <p:cNvPr id="363" name="Google Shape;363;p54"/>
            <p:cNvSpPr/>
            <p:nvPr/>
          </p:nvSpPr>
          <p:spPr>
            <a:xfrm>
              <a:off x="4702979" y="2657985"/>
              <a:ext cx="3322800" cy="2878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F7276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design 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to be inclusive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4" name="Google Shape;364;p54"/>
            <p:cNvSpPr txBox="1"/>
            <p:nvPr/>
          </p:nvSpPr>
          <p:spPr>
            <a:xfrm>
              <a:off x="5341565" y="2777636"/>
              <a:ext cx="20460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02/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65" name="Google Shape;365;p54"/>
          <p:cNvGrpSpPr/>
          <p:nvPr/>
        </p:nvGrpSpPr>
        <p:grpSpPr>
          <a:xfrm>
            <a:off x="6355522" y="1222012"/>
            <a:ext cx="1966212" cy="1702920"/>
            <a:chOff x="7482594" y="1094089"/>
            <a:chExt cx="3322800" cy="2878500"/>
          </a:xfrm>
        </p:grpSpPr>
        <p:sp>
          <p:nvSpPr>
            <p:cNvPr id="366" name="Google Shape;366;p54"/>
            <p:cNvSpPr/>
            <p:nvPr/>
          </p:nvSpPr>
          <p:spPr>
            <a:xfrm>
              <a:off x="7482594" y="1094089"/>
              <a:ext cx="3322800" cy="2878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34A69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design services together </a:t>
              </a:r>
              <a:endParaRPr sz="1333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7" name="Google Shape;367;p54"/>
            <p:cNvSpPr txBox="1"/>
            <p:nvPr/>
          </p:nvSpPr>
          <p:spPr>
            <a:xfrm>
              <a:off x="8134721" y="1202404"/>
              <a:ext cx="20460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03/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68" name="Google Shape;368;p54"/>
          <p:cNvGrpSpPr/>
          <p:nvPr/>
        </p:nvGrpSpPr>
        <p:grpSpPr>
          <a:xfrm>
            <a:off x="9637143" y="1263499"/>
            <a:ext cx="1966263" cy="1703360"/>
            <a:chOff x="11603918" y="-86921"/>
            <a:chExt cx="2894400" cy="2507400"/>
          </a:xfrm>
        </p:grpSpPr>
        <p:sp>
          <p:nvSpPr>
            <p:cNvPr id="369" name="Google Shape;369;p54"/>
            <p:cNvSpPr/>
            <p:nvPr/>
          </p:nvSpPr>
          <p:spPr>
            <a:xfrm>
              <a:off x="11603918" y="-86921"/>
              <a:ext cx="2894400" cy="2507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B98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design so knowledge can be reused 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&amp; shared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0" name="Google Shape;370;p54"/>
            <p:cNvSpPr txBox="1"/>
            <p:nvPr/>
          </p:nvSpPr>
          <p:spPr>
            <a:xfrm>
              <a:off x="12160158" y="19077"/>
              <a:ext cx="1782000" cy="6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05/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71" name="Google Shape;371;p54"/>
          <p:cNvGrpSpPr/>
          <p:nvPr/>
        </p:nvGrpSpPr>
        <p:grpSpPr>
          <a:xfrm>
            <a:off x="4691478" y="3942220"/>
            <a:ext cx="1966212" cy="1702920"/>
            <a:chOff x="4687107" y="6717045"/>
            <a:chExt cx="3322800" cy="2878500"/>
          </a:xfrm>
        </p:grpSpPr>
        <p:sp>
          <p:nvSpPr>
            <p:cNvPr id="372" name="Google Shape;372;p54"/>
            <p:cNvSpPr/>
            <p:nvPr/>
          </p:nvSpPr>
          <p:spPr>
            <a:xfrm>
              <a:off x="4687107" y="6717045"/>
              <a:ext cx="3322800" cy="2878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28FA9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design from the top down &amp; the bottom up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3" name="Google Shape;373;p54"/>
            <p:cNvSpPr txBox="1"/>
            <p:nvPr/>
          </p:nvSpPr>
          <p:spPr>
            <a:xfrm>
              <a:off x="5325680" y="6828397"/>
              <a:ext cx="20460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07/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74" name="Google Shape;374;p54"/>
          <p:cNvGrpSpPr/>
          <p:nvPr/>
        </p:nvGrpSpPr>
        <p:grpSpPr>
          <a:xfrm>
            <a:off x="3048994" y="3025804"/>
            <a:ext cx="1966212" cy="1702920"/>
            <a:chOff x="1891938" y="5144409"/>
            <a:chExt cx="3322800" cy="2878500"/>
          </a:xfrm>
        </p:grpSpPr>
        <p:sp>
          <p:nvSpPr>
            <p:cNvPr id="375" name="Google Shape;375;p54"/>
            <p:cNvSpPr/>
            <p:nvPr/>
          </p:nvSpPr>
          <p:spPr>
            <a:xfrm>
              <a:off x="1891938" y="5144409"/>
              <a:ext cx="3322800" cy="2878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626F"/>
            </a:solidFill>
            <a:ln>
              <a:noFill/>
            </a:ln>
          </p:spPr>
          <p:txBody>
            <a:bodyPr spcFirstLastPara="1" wrap="square" lIns="0" tIns="86200" rIns="0" bIns="16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challenge assumptions </a:t>
              </a:r>
              <a:endParaRPr sz="1333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&amp; design </a:t>
              </a:r>
              <a:endParaRPr sz="1333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with evidence</a:t>
              </a:r>
              <a:endParaRPr sz="1333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6" name="Google Shape;376;p54"/>
            <p:cNvSpPr txBox="1"/>
            <p:nvPr/>
          </p:nvSpPr>
          <p:spPr>
            <a:xfrm>
              <a:off x="2561600" y="5260450"/>
              <a:ext cx="20460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06/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77" name="Google Shape;377;p54"/>
          <p:cNvGrpSpPr/>
          <p:nvPr/>
        </p:nvGrpSpPr>
        <p:grpSpPr>
          <a:xfrm>
            <a:off x="6330398" y="3040679"/>
            <a:ext cx="1966212" cy="1702920"/>
            <a:chOff x="7482603" y="5144398"/>
            <a:chExt cx="3322800" cy="2878500"/>
          </a:xfrm>
        </p:grpSpPr>
        <p:sp>
          <p:nvSpPr>
            <p:cNvPr id="378" name="Google Shape;378;p54"/>
            <p:cNvSpPr/>
            <p:nvPr/>
          </p:nvSpPr>
          <p:spPr>
            <a:xfrm>
              <a:off x="7482603" y="5144398"/>
              <a:ext cx="3322800" cy="2878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57E3E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design to deliver value - in all its forms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9" name="Google Shape;379;p54"/>
            <p:cNvSpPr txBox="1"/>
            <p:nvPr/>
          </p:nvSpPr>
          <p:spPr>
            <a:xfrm>
              <a:off x="8121180" y="5268081"/>
              <a:ext cx="20460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08/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80" name="Google Shape;380;p54"/>
          <p:cNvGrpSpPr/>
          <p:nvPr/>
        </p:nvGrpSpPr>
        <p:grpSpPr>
          <a:xfrm>
            <a:off x="9612264" y="3067010"/>
            <a:ext cx="1966373" cy="1702789"/>
            <a:chOff x="6619033" y="3344062"/>
            <a:chExt cx="2046600" cy="1773000"/>
          </a:xfrm>
        </p:grpSpPr>
        <p:sp>
          <p:nvSpPr>
            <p:cNvPr id="381" name="Google Shape;381;p54"/>
            <p:cNvSpPr/>
            <p:nvPr/>
          </p:nvSpPr>
          <p:spPr>
            <a:xfrm>
              <a:off x="6619033" y="3344062"/>
              <a:ext cx="2046600" cy="17730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39CA1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work 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to make 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things simpler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54"/>
            <p:cNvSpPr txBox="1"/>
            <p:nvPr/>
          </p:nvSpPr>
          <p:spPr>
            <a:xfrm>
              <a:off x="7012325" y="3420255"/>
              <a:ext cx="12600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10/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83" name="Google Shape;383;p54"/>
          <p:cNvGrpSpPr/>
          <p:nvPr/>
        </p:nvGrpSpPr>
        <p:grpSpPr>
          <a:xfrm>
            <a:off x="7961636" y="3920050"/>
            <a:ext cx="1966373" cy="1702789"/>
            <a:chOff x="8217394" y="2324671"/>
            <a:chExt cx="2046600" cy="1773000"/>
          </a:xfrm>
        </p:grpSpPr>
        <p:sp>
          <p:nvSpPr>
            <p:cNvPr id="384" name="Google Shape;384;p54"/>
            <p:cNvSpPr/>
            <p:nvPr/>
          </p:nvSpPr>
          <p:spPr>
            <a:xfrm>
              <a:off x="8217394" y="2324671"/>
              <a:ext cx="2046600" cy="17730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We will build, test, learn &amp; iterate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54"/>
            <p:cNvSpPr txBox="1"/>
            <p:nvPr/>
          </p:nvSpPr>
          <p:spPr>
            <a:xfrm>
              <a:off x="8610692" y="2400855"/>
              <a:ext cx="12600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09/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86" name="Google Shape;386;p54"/>
          <p:cNvGrpSpPr/>
          <p:nvPr/>
        </p:nvGrpSpPr>
        <p:grpSpPr>
          <a:xfrm>
            <a:off x="7987878" y="2158843"/>
            <a:ext cx="1966212" cy="1702920"/>
            <a:chOff x="10262571" y="2657982"/>
            <a:chExt cx="3322800" cy="2878500"/>
          </a:xfrm>
        </p:grpSpPr>
        <p:sp>
          <p:nvSpPr>
            <p:cNvPr id="387" name="Google Shape;387;p54"/>
            <p:cNvSpPr/>
            <p:nvPr/>
          </p:nvSpPr>
          <p:spPr>
            <a:xfrm>
              <a:off x="10262571" y="2657982"/>
              <a:ext cx="3322800" cy="2878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1295E"/>
            </a:solidFill>
            <a:ln>
              <a:noFill/>
            </a:ln>
          </p:spPr>
          <p:txBody>
            <a:bodyPr spcFirstLastPara="1" wrap="square" lIns="0" tIns="86200" rIns="0" bIns="862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67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We will design for trust</a:t>
              </a:r>
              <a:endParaRPr sz="1467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8" name="Google Shape;388;p54"/>
            <p:cNvSpPr txBox="1"/>
            <p:nvPr/>
          </p:nvSpPr>
          <p:spPr>
            <a:xfrm>
              <a:off x="10901144" y="2777636"/>
              <a:ext cx="20460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00" rIns="0" bIns="862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333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Principle 04/</a:t>
              </a:r>
              <a:endParaRPr sz="1333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89" name="Google Shape;389;p54"/>
          <p:cNvGrpSpPr/>
          <p:nvPr/>
        </p:nvGrpSpPr>
        <p:grpSpPr>
          <a:xfrm>
            <a:off x="4160803" y="8508580"/>
            <a:ext cx="2004635" cy="1622159"/>
            <a:chOff x="4568162" y="3388052"/>
            <a:chExt cx="2126257" cy="1721063"/>
          </a:xfrm>
        </p:grpSpPr>
        <p:sp>
          <p:nvSpPr>
            <p:cNvPr id="390" name="Google Shape;390;p54"/>
            <p:cNvSpPr/>
            <p:nvPr/>
          </p:nvSpPr>
          <p:spPr>
            <a:xfrm>
              <a:off x="4864088" y="3478525"/>
              <a:ext cx="14568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4"/>
            <p:cNvSpPr/>
            <p:nvPr/>
          </p:nvSpPr>
          <p:spPr>
            <a:xfrm rot="-3842989">
              <a:off x="6038358" y="4687403"/>
              <a:ext cx="900159" cy="12344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4"/>
            <p:cNvSpPr/>
            <p:nvPr/>
          </p:nvSpPr>
          <p:spPr>
            <a:xfrm rot="3792444">
              <a:off x="4342953" y="4724474"/>
              <a:ext cx="844570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4"/>
            <p:cNvSpPr/>
            <p:nvPr/>
          </p:nvSpPr>
          <p:spPr>
            <a:xfrm rot="6957146">
              <a:off x="4248380" y="3904034"/>
              <a:ext cx="1154414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4"/>
            <p:cNvSpPr/>
            <p:nvPr/>
          </p:nvSpPr>
          <p:spPr>
            <a:xfrm rot="-7007882">
              <a:off x="5828055" y="3915924"/>
              <a:ext cx="118776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54"/>
          <p:cNvGrpSpPr/>
          <p:nvPr/>
        </p:nvGrpSpPr>
        <p:grpSpPr>
          <a:xfrm>
            <a:off x="6322686" y="4812262"/>
            <a:ext cx="2004635" cy="1839884"/>
            <a:chOff x="4568162" y="3388052"/>
            <a:chExt cx="2126257" cy="1952063"/>
          </a:xfrm>
        </p:grpSpPr>
        <p:sp>
          <p:nvSpPr>
            <p:cNvPr id="396" name="Google Shape;396;p54"/>
            <p:cNvSpPr/>
            <p:nvPr/>
          </p:nvSpPr>
          <p:spPr>
            <a:xfrm>
              <a:off x="4864088" y="3478525"/>
              <a:ext cx="14568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4"/>
            <p:cNvSpPr/>
            <p:nvPr/>
          </p:nvSpPr>
          <p:spPr>
            <a:xfrm>
              <a:off x="4958213" y="5262325"/>
              <a:ext cx="13167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4"/>
            <p:cNvSpPr/>
            <p:nvPr/>
          </p:nvSpPr>
          <p:spPr>
            <a:xfrm rot="-3843419">
              <a:off x="5850982" y="4806209"/>
              <a:ext cx="1161661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4"/>
            <p:cNvSpPr/>
            <p:nvPr/>
          </p:nvSpPr>
          <p:spPr>
            <a:xfrm rot="3792303">
              <a:off x="4271901" y="4839974"/>
              <a:ext cx="110337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4"/>
            <p:cNvSpPr/>
            <p:nvPr/>
          </p:nvSpPr>
          <p:spPr>
            <a:xfrm rot="6957146">
              <a:off x="4248380" y="3904034"/>
              <a:ext cx="1154414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4"/>
            <p:cNvSpPr/>
            <p:nvPr/>
          </p:nvSpPr>
          <p:spPr>
            <a:xfrm rot="-7007882">
              <a:off x="5828055" y="3915924"/>
              <a:ext cx="118776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54"/>
          <p:cNvGrpSpPr/>
          <p:nvPr/>
        </p:nvGrpSpPr>
        <p:grpSpPr>
          <a:xfrm>
            <a:off x="4160803" y="12395688"/>
            <a:ext cx="1725636" cy="1835572"/>
            <a:chOff x="4864088" y="3388735"/>
            <a:chExt cx="1830331" cy="1947488"/>
          </a:xfrm>
        </p:grpSpPr>
        <p:sp>
          <p:nvSpPr>
            <p:cNvPr id="403" name="Google Shape;403;p54"/>
            <p:cNvSpPr/>
            <p:nvPr/>
          </p:nvSpPr>
          <p:spPr>
            <a:xfrm>
              <a:off x="4864088" y="3478525"/>
              <a:ext cx="14568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4"/>
            <p:cNvSpPr/>
            <p:nvPr/>
          </p:nvSpPr>
          <p:spPr>
            <a:xfrm>
              <a:off x="4958213" y="5262325"/>
              <a:ext cx="13167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4"/>
            <p:cNvSpPr/>
            <p:nvPr/>
          </p:nvSpPr>
          <p:spPr>
            <a:xfrm rot="-3843419">
              <a:off x="5850982" y="4806209"/>
              <a:ext cx="1161661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4"/>
            <p:cNvSpPr/>
            <p:nvPr/>
          </p:nvSpPr>
          <p:spPr>
            <a:xfrm rot="-7007882">
              <a:off x="5828055" y="3915924"/>
              <a:ext cx="118776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407;p54"/>
          <p:cNvGrpSpPr/>
          <p:nvPr/>
        </p:nvGrpSpPr>
        <p:grpSpPr>
          <a:xfrm>
            <a:off x="10354272" y="8819990"/>
            <a:ext cx="1193145" cy="1839884"/>
            <a:chOff x="4568162" y="3388052"/>
            <a:chExt cx="1265534" cy="1952063"/>
          </a:xfrm>
        </p:grpSpPr>
        <p:sp>
          <p:nvSpPr>
            <p:cNvPr id="408" name="Google Shape;408;p54"/>
            <p:cNvSpPr/>
            <p:nvPr/>
          </p:nvSpPr>
          <p:spPr>
            <a:xfrm>
              <a:off x="4864096" y="3478538"/>
              <a:ext cx="9696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4"/>
            <p:cNvSpPr/>
            <p:nvPr/>
          </p:nvSpPr>
          <p:spPr>
            <a:xfrm>
              <a:off x="4958221" y="5262338"/>
              <a:ext cx="8754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4"/>
            <p:cNvSpPr/>
            <p:nvPr/>
          </p:nvSpPr>
          <p:spPr>
            <a:xfrm rot="3792303">
              <a:off x="4271901" y="4839974"/>
              <a:ext cx="110337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4"/>
            <p:cNvSpPr/>
            <p:nvPr/>
          </p:nvSpPr>
          <p:spPr>
            <a:xfrm rot="6957146">
              <a:off x="4248380" y="3904034"/>
              <a:ext cx="1154414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p54"/>
          <p:cNvGrpSpPr/>
          <p:nvPr/>
        </p:nvGrpSpPr>
        <p:grpSpPr>
          <a:xfrm>
            <a:off x="10335769" y="10633993"/>
            <a:ext cx="1211743" cy="1839884"/>
            <a:chOff x="4568162" y="3388052"/>
            <a:chExt cx="1285259" cy="1952063"/>
          </a:xfrm>
        </p:grpSpPr>
        <p:sp>
          <p:nvSpPr>
            <p:cNvPr id="413" name="Google Shape;413;p54"/>
            <p:cNvSpPr/>
            <p:nvPr/>
          </p:nvSpPr>
          <p:spPr>
            <a:xfrm>
              <a:off x="4940301" y="3478538"/>
              <a:ext cx="9129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4"/>
            <p:cNvSpPr/>
            <p:nvPr/>
          </p:nvSpPr>
          <p:spPr>
            <a:xfrm>
              <a:off x="4958221" y="5262355"/>
              <a:ext cx="8952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4"/>
            <p:cNvSpPr/>
            <p:nvPr/>
          </p:nvSpPr>
          <p:spPr>
            <a:xfrm rot="3792303">
              <a:off x="4271901" y="4839974"/>
              <a:ext cx="110337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4"/>
            <p:cNvSpPr/>
            <p:nvPr/>
          </p:nvSpPr>
          <p:spPr>
            <a:xfrm rot="6957146">
              <a:off x="4248380" y="3904034"/>
              <a:ext cx="1154414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54"/>
          <p:cNvGrpSpPr/>
          <p:nvPr/>
        </p:nvGrpSpPr>
        <p:grpSpPr>
          <a:xfrm>
            <a:off x="5509961" y="7906940"/>
            <a:ext cx="2002754" cy="1839240"/>
            <a:chOff x="4570156" y="3388735"/>
            <a:chExt cx="2124262" cy="1951379"/>
          </a:xfrm>
        </p:grpSpPr>
        <p:sp>
          <p:nvSpPr>
            <p:cNvPr id="418" name="Google Shape;418;p54"/>
            <p:cNvSpPr/>
            <p:nvPr/>
          </p:nvSpPr>
          <p:spPr>
            <a:xfrm>
              <a:off x="4958213" y="5262325"/>
              <a:ext cx="13167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4"/>
            <p:cNvSpPr/>
            <p:nvPr/>
          </p:nvSpPr>
          <p:spPr>
            <a:xfrm rot="-3843419">
              <a:off x="5850982" y="4806209"/>
              <a:ext cx="1161661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4"/>
            <p:cNvSpPr/>
            <p:nvPr/>
          </p:nvSpPr>
          <p:spPr>
            <a:xfrm rot="3792303">
              <a:off x="4271901" y="4839974"/>
              <a:ext cx="110337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4"/>
            <p:cNvSpPr/>
            <p:nvPr/>
          </p:nvSpPr>
          <p:spPr>
            <a:xfrm rot="-7007882">
              <a:off x="5828055" y="3915924"/>
              <a:ext cx="118776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54"/>
          <p:cNvGrpSpPr/>
          <p:nvPr/>
        </p:nvGrpSpPr>
        <p:grpSpPr>
          <a:xfrm>
            <a:off x="7980095" y="260783"/>
            <a:ext cx="2004635" cy="1839884"/>
            <a:chOff x="4568162" y="3388052"/>
            <a:chExt cx="2126257" cy="1952063"/>
          </a:xfrm>
        </p:grpSpPr>
        <p:sp>
          <p:nvSpPr>
            <p:cNvPr id="423" name="Google Shape;423;p54"/>
            <p:cNvSpPr/>
            <p:nvPr/>
          </p:nvSpPr>
          <p:spPr>
            <a:xfrm>
              <a:off x="4864088" y="3478525"/>
              <a:ext cx="14568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4958213" y="5262325"/>
              <a:ext cx="13167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4"/>
            <p:cNvSpPr/>
            <p:nvPr/>
          </p:nvSpPr>
          <p:spPr>
            <a:xfrm rot="-3843419">
              <a:off x="5850982" y="4806209"/>
              <a:ext cx="1161661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4"/>
            <p:cNvSpPr/>
            <p:nvPr/>
          </p:nvSpPr>
          <p:spPr>
            <a:xfrm rot="3792303">
              <a:off x="4271901" y="4839974"/>
              <a:ext cx="110337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4"/>
            <p:cNvSpPr/>
            <p:nvPr/>
          </p:nvSpPr>
          <p:spPr>
            <a:xfrm rot="6957146">
              <a:off x="4248380" y="3904034"/>
              <a:ext cx="1154414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4"/>
            <p:cNvSpPr/>
            <p:nvPr/>
          </p:nvSpPr>
          <p:spPr>
            <a:xfrm rot="-7007882">
              <a:off x="5828055" y="3915924"/>
              <a:ext cx="118776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9" name="Google Shape;429;p54"/>
          <p:cNvGrpSpPr/>
          <p:nvPr/>
        </p:nvGrpSpPr>
        <p:grpSpPr>
          <a:xfrm>
            <a:off x="3085986" y="4761771"/>
            <a:ext cx="2004635" cy="1839884"/>
            <a:chOff x="4568162" y="3388052"/>
            <a:chExt cx="2126257" cy="1952063"/>
          </a:xfrm>
        </p:grpSpPr>
        <p:sp>
          <p:nvSpPr>
            <p:cNvPr id="430" name="Google Shape;430;p54"/>
            <p:cNvSpPr/>
            <p:nvPr/>
          </p:nvSpPr>
          <p:spPr>
            <a:xfrm>
              <a:off x="4864088" y="3478525"/>
              <a:ext cx="14568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4958213" y="5262325"/>
              <a:ext cx="13167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4"/>
            <p:cNvSpPr/>
            <p:nvPr/>
          </p:nvSpPr>
          <p:spPr>
            <a:xfrm rot="-3843419">
              <a:off x="5850982" y="4806209"/>
              <a:ext cx="1161661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4"/>
            <p:cNvSpPr/>
            <p:nvPr/>
          </p:nvSpPr>
          <p:spPr>
            <a:xfrm rot="3792303">
              <a:off x="4271901" y="4839974"/>
              <a:ext cx="110337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4"/>
            <p:cNvSpPr/>
            <p:nvPr/>
          </p:nvSpPr>
          <p:spPr>
            <a:xfrm rot="6957146">
              <a:off x="4248380" y="3904034"/>
              <a:ext cx="1154414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4"/>
            <p:cNvSpPr/>
            <p:nvPr/>
          </p:nvSpPr>
          <p:spPr>
            <a:xfrm rot="-7007882">
              <a:off x="5828055" y="3915924"/>
              <a:ext cx="118776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54"/>
          <p:cNvGrpSpPr/>
          <p:nvPr/>
        </p:nvGrpSpPr>
        <p:grpSpPr>
          <a:xfrm>
            <a:off x="11233619" y="2078225"/>
            <a:ext cx="2004635" cy="1839884"/>
            <a:chOff x="4568162" y="3388052"/>
            <a:chExt cx="2126257" cy="1952063"/>
          </a:xfrm>
        </p:grpSpPr>
        <p:sp>
          <p:nvSpPr>
            <p:cNvPr id="437" name="Google Shape;437;p54"/>
            <p:cNvSpPr/>
            <p:nvPr/>
          </p:nvSpPr>
          <p:spPr>
            <a:xfrm>
              <a:off x="4864088" y="3478525"/>
              <a:ext cx="14568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4"/>
            <p:cNvSpPr/>
            <p:nvPr/>
          </p:nvSpPr>
          <p:spPr>
            <a:xfrm>
              <a:off x="4958213" y="5262325"/>
              <a:ext cx="13167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54"/>
            <p:cNvSpPr/>
            <p:nvPr/>
          </p:nvSpPr>
          <p:spPr>
            <a:xfrm rot="-3843419">
              <a:off x="5850982" y="4806209"/>
              <a:ext cx="1161661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54"/>
            <p:cNvSpPr/>
            <p:nvPr/>
          </p:nvSpPr>
          <p:spPr>
            <a:xfrm rot="3792303">
              <a:off x="4271901" y="4839974"/>
              <a:ext cx="110337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54"/>
            <p:cNvSpPr/>
            <p:nvPr/>
          </p:nvSpPr>
          <p:spPr>
            <a:xfrm rot="6957146">
              <a:off x="4248380" y="3904034"/>
              <a:ext cx="1154414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4"/>
            <p:cNvSpPr/>
            <p:nvPr/>
          </p:nvSpPr>
          <p:spPr>
            <a:xfrm rot="-7007882">
              <a:off x="5828055" y="3915924"/>
              <a:ext cx="118776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43" name="Google Shape;443;p54"/>
          <p:cNvCxnSpPr/>
          <p:nvPr/>
        </p:nvCxnSpPr>
        <p:spPr>
          <a:xfrm>
            <a:off x="6047389" y="6295673"/>
            <a:ext cx="0" cy="4844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4" name="Google Shape;444;p54"/>
          <p:cNvSpPr txBox="1"/>
          <p:nvPr/>
        </p:nvSpPr>
        <p:spPr>
          <a:xfrm>
            <a:off x="425667" y="385883"/>
            <a:ext cx="32908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667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 Design Principles for Government</a:t>
            </a:r>
            <a:endParaRPr sz="2667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667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 Ireland</a:t>
            </a:r>
            <a:endParaRPr sz="16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45" name="Google Shape;445;p54"/>
          <p:cNvGrpSpPr/>
          <p:nvPr/>
        </p:nvGrpSpPr>
        <p:grpSpPr>
          <a:xfrm>
            <a:off x="1438153" y="2037231"/>
            <a:ext cx="2004635" cy="1839884"/>
            <a:chOff x="4568162" y="3388052"/>
            <a:chExt cx="2126257" cy="1952063"/>
          </a:xfrm>
        </p:grpSpPr>
        <p:sp>
          <p:nvSpPr>
            <p:cNvPr id="446" name="Google Shape;446;p54"/>
            <p:cNvSpPr/>
            <p:nvPr/>
          </p:nvSpPr>
          <p:spPr>
            <a:xfrm>
              <a:off x="4864088" y="3478525"/>
              <a:ext cx="14568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4"/>
            <p:cNvSpPr/>
            <p:nvPr/>
          </p:nvSpPr>
          <p:spPr>
            <a:xfrm>
              <a:off x="4958213" y="5262325"/>
              <a:ext cx="1316700" cy="108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4"/>
            <p:cNvSpPr/>
            <p:nvPr/>
          </p:nvSpPr>
          <p:spPr>
            <a:xfrm rot="-3843419">
              <a:off x="5850982" y="4806209"/>
              <a:ext cx="1161661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4"/>
            <p:cNvSpPr/>
            <p:nvPr/>
          </p:nvSpPr>
          <p:spPr>
            <a:xfrm rot="3792303">
              <a:off x="4271901" y="4839974"/>
              <a:ext cx="110337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4"/>
            <p:cNvSpPr/>
            <p:nvPr/>
          </p:nvSpPr>
          <p:spPr>
            <a:xfrm rot="6957146">
              <a:off x="4248380" y="3904034"/>
              <a:ext cx="1154414" cy="1073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4"/>
            <p:cNvSpPr/>
            <p:nvPr/>
          </p:nvSpPr>
          <p:spPr>
            <a:xfrm rot="-7007882">
              <a:off x="5828055" y="3915924"/>
              <a:ext cx="1187764" cy="10602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3000">
                  <a:srgbClr val="FFFFFF">
                    <a:alpha val="32156"/>
                  </a:srgbClr>
                </a:gs>
                <a:gs pos="90000">
                  <a:srgbClr val="FFFFFF">
                    <a:alpha val="27450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86200" tIns="86200" rIns="86200" bIns="862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2" name="Google Shape;45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8789">
            <a:off x="529921" y="2714857"/>
            <a:ext cx="2611761" cy="3683513"/>
          </a:xfrm>
          <a:prstGeom prst="rect">
            <a:avLst/>
          </a:prstGeom>
          <a:noFill/>
          <a:ln>
            <a:noFill/>
          </a:ln>
          <a:effectLst>
            <a:outerShdw blurRad="271463" dist="66675" dir="2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453" name="Google Shape;453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57198"/>
            <a:ext cx="12192000" cy="6388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5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50" y="2853400"/>
            <a:ext cx="11594702" cy="37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2812" y="1838163"/>
            <a:ext cx="2824137" cy="475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00" y="165500"/>
            <a:ext cx="11867000" cy="65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67"/>
          <a:stretch/>
        </p:blipFill>
        <p:spPr>
          <a:xfrm>
            <a:off x="0" y="2109516"/>
            <a:ext cx="12192001" cy="4748483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5"/>
          <p:cNvSpPr txBox="1"/>
          <p:nvPr/>
        </p:nvSpPr>
        <p:spPr>
          <a:xfrm>
            <a:off x="322823" y="-278400"/>
            <a:ext cx="47832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IE" sz="2900" b="1" dirty="0">
                <a:solidFill>
                  <a:schemeClr val="lt1"/>
                </a:solidFill>
              </a:rPr>
              <a:t>Our Vision for Design in the Public Sector</a:t>
            </a:r>
            <a:endParaRPr sz="2900" b="1" dirty="0">
              <a:solidFill>
                <a:schemeClr val="lt1"/>
              </a:solidFill>
            </a:endParaRPr>
          </a:p>
        </p:txBody>
      </p:sp>
      <p:sp>
        <p:nvSpPr>
          <p:cNvPr id="463" name="Google Shape;463;p55"/>
          <p:cNvSpPr txBox="1"/>
          <p:nvPr/>
        </p:nvSpPr>
        <p:spPr>
          <a:xfrm>
            <a:off x="2529925" y="3808925"/>
            <a:ext cx="73815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IE" sz="2800" b="1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Our vision is to position Ireland as a global exemplar of design-led public service transformation. </a:t>
            </a:r>
            <a:endParaRPr sz="2800" b="1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IE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are committed to infusing design principles into every aspect of public services, enhancing well-being, and optimising government efficiency. Through insight-driven decision-making, experimentation, and co-creation, we aim to drive the delivery of better public services, all while working to improve living standards for the people of Ireland.</a:t>
            </a:r>
            <a:endParaRPr sz="2500" b="1">
              <a:solidFill>
                <a:schemeClr val="lt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000" b="1">
              <a:solidFill>
                <a:schemeClr val="lt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000" b="1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000" b="1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000" b="1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4" name="Google Shape;464;p5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2484" y="475249"/>
            <a:ext cx="737274" cy="100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09516"/>
            <a:ext cx="12192001" cy="474848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6"/>
          <p:cNvSpPr txBox="1"/>
          <p:nvPr/>
        </p:nvSpPr>
        <p:spPr>
          <a:xfrm>
            <a:off x="1511358" y="2595117"/>
            <a:ext cx="5412900" cy="19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Demonstrate Design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lang="en-IE" sz="61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Commitment</a:t>
            </a:r>
            <a:endParaRPr sz="6100" b="1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Design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lang="en-IE" sz="61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Capability</a:t>
            </a:r>
            <a:endParaRPr sz="6100" b="1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Foster a Design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lang="en-IE" sz="61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Culture</a:t>
            </a:r>
            <a:endParaRPr sz="6100" b="1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1" name="Google Shape;471;p56"/>
          <p:cNvSpPr txBox="1"/>
          <p:nvPr/>
        </p:nvSpPr>
        <p:spPr>
          <a:xfrm>
            <a:off x="113688" y="-294288"/>
            <a:ext cx="56463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IE" sz="2900" b="1" dirty="0">
                <a:solidFill>
                  <a:srgbClr val="004D44"/>
                </a:solidFill>
              </a:rPr>
              <a:t>Action Plan for Designing Better Public Services</a:t>
            </a:r>
            <a:endParaRPr sz="3000" b="1" i="0" u="none" strike="noStrike" cap="none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72" name="Google Shape;472;p56"/>
          <p:cNvSpPr/>
          <p:nvPr/>
        </p:nvSpPr>
        <p:spPr>
          <a:xfrm>
            <a:off x="6632625" y="1744000"/>
            <a:ext cx="222000" cy="13320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6"/>
          <p:cNvSpPr txBox="1"/>
          <p:nvPr/>
        </p:nvSpPr>
        <p:spPr>
          <a:xfrm>
            <a:off x="6854625" y="1929800"/>
            <a:ext cx="3221700" cy="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Encouraging Design Integration</a:t>
            </a:r>
            <a:endParaRPr sz="1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Establishing Design Funding</a:t>
            </a:r>
            <a:endParaRPr sz="1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Leveraging Design Expertise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5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2325" y="3681875"/>
            <a:ext cx="4439776" cy="35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6"/>
          <p:cNvSpPr/>
          <p:nvPr/>
        </p:nvSpPr>
        <p:spPr>
          <a:xfrm>
            <a:off x="5617458" y="3148267"/>
            <a:ext cx="222000" cy="13320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6"/>
          <p:cNvSpPr txBox="1"/>
          <p:nvPr/>
        </p:nvSpPr>
        <p:spPr>
          <a:xfrm>
            <a:off x="5839458" y="3344367"/>
            <a:ext cx="4639200" cy="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Developing Design Resources</a:t>
            </a:r>
            <a:endParaRPr sz="1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Enhancing Design Skills</a:t>
            </a:r>
            <a:endParaRPr sz="1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Stimulating Collaborative Design Experiences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6"/>
          <p:cNvSpPr/>
          <p:nvPr/>
        </p:nvSpPr>
        <p:spPr>
          <a:xfrm>
            <a:off x="4591958" y="4387367"/>
            <a:ext cx="222000" cy="13320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6"/>
          <p:cNvSpPr txBox="1"/>
          <p:nvPr/>
        </p:nvSpPr>
        <p:spPr>
          <a:xfrm>
            <a:off x="4813958" y="4573167"/>
            <a:ext cx="3221700" cy="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Promoting Design Successes</a:t>
            </a:r>
            <a:endParaRPr sz="1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Facilitating Design Challenges</a:t>
            </a:r>
            <a:endParaRPr sz="1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IE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Fostering a Design Community</a:t>
            </a:r>
            <a:endParaRPr sz="1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330" y="4293029"/>
            <a:ext cx="3627936" cy="162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3149" y="4293028"/>
            <a:ext cx="3627938" cy="162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330" y="2628058"/>
            <a:ext cx="3627936" cy="162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1676" y="4293029"/>
            <a:ext cx="3627936" cy="162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71768" y="2628058"/>
            <a:ext cx="3627938" cy="162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43190" y="2628058"/>
            <a:ext cx="3627936" cy="162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71767" y="963086"/>
            <a:ext cx="3627936" cy="162874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9"/>
          <p:cNvSpPr txBox="1"/>
          <p:nvPr/>
        </p:nvSpPr>
        <p:spPr>
          <a:xfrm>
            <a:off x="8043028" y="4937184"/>
            <a:ext cx="36279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End </a:t>
            </a:r>
            <a:endParaRPr sz="2134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life </a:t>
            </a:r>
            <a:endParaRPr sz="22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9"/>
          <p:cNvSpPr txBox="1"/>
          <p:nvPr/>
        </p:nvSpPr>
        <p:spPr>
          <a:xfrm>
            <a:off x="8043166" y="3187159"/>
            <a:ext cx="36279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Finding &amp; </a:t>
            </a:r>
            <a:endParaRPr sz="2134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losing a job</a:t>
            </a:r>
            <a:endParaRPr sz="22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9"/>
          <p:cNvSpPr txBox="1"/>
          <p:nvPr/>
        </p:nvSpPr>
        <p:spPr>
          <a:xfrm>
            <a:off x="4328256" y="1607278"/>
            <a:ext cx="36279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Renting, Buying, </a:t>
            </a:r>
            <a:endParaRPr sz="2134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Moving House</a:t>
            </a:r>
            <a:endParaRPr sz="22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9"/>
          <p:cNvSpPr txBox="1"/>
          <p:nvPr/>
        </p:nvSpPr>
        <p:spPr>
          <a:xfrm>
            <a:off x="700116" y="3272214"/>
            <a:ext cx="36279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Owning &amp; </a:t>
            </a:r>
            <a:endParaRPr sz="2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Driving a Car</a:t>
            </a:r>
            <a:endParaRPr sz="2534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9"/>
          <p:cNvSpPr txBox="1"/>
          <p:nvPr/>
        </p:nvSpPr>
        <p:spPr>
          <a:xfrm>
            <a:off x="4371620" y="4937168"/>
            <a:ext cx="36279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Marriage/</a:t>
            </a:r>
            <a:endParaRPr sz="2134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Divorce</a:t>
            </a:r>
            <a:endParaRPr sz="22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9"/>
          <p:cNvSpPr txBox="1"/>
          <p:nvPr/>
        </p:nvSpPr>
        <p:spPr>
          <a:xfrm>
            <a:off x="4371648" y="3187144"/>
            <a:ext cx="36279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Setting up a </a:t>
            </a:r>
            <a:endParaRPr sz="2134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22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9"/>
          <p:cNvSpPr txBox="1"/>
          <p:nvPr/>
        </p:nvSpPr>
        <p:spPr>
          <a:xfrm>
            <a:off x="700204" y="4937186"/>
            <a:ext cx="36279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Moving to </a:t>
            </a:r>
            <a:endParaRPr sz="2134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Ireland</a:t>
            </a:r>
            <a:endParaRPr sz="22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9"/>
          <p:cNvSpPr txBox="1"/>
          <p:nvPr/>
        </p:nvSpPr>
        <p:spPr>
          <a:xfrm>
            <a:off x="520682" y="337451"/>
            <a:ext cx="34716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4034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Life Events</a:t>
            </a:r>
            <a:endParaRPr sz="3634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14" name="Google Shape;514;p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42918" y="963118"/>
            <a:ext cx="3628168" cy="1628723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9"/>
          <p:cNvSpPr txBox="1"/>
          <p:nvPr/>
        </p:nvSpPr>
        <p:spPr>
          <a:xfrm>
            <a:off x="8042918" y="1564102"/>
            <a:ext cx="3627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Having a baby &amp; </a:t>
            </a:r>
            <a:endParaRPr sz="2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early childhood</a:t>
            </a:r>
            <a:endParaRPr sz="2534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9"/>
          <p:cNvSpPr txBox="1"/>
          <p:nvPr/>
        </p:nvSpPr>
        <p:spPr>
          <a:xfrm>
            <a:off x="477135" y="867275"/>
            <a:ext cx="376444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334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Life events refer to significant experiences or changes in an individual's life that can have a profound impact on their circumstances and/or well-being. These events often necessitate interactions with multiple services or agencies </a:t>
            </a:r>
            <a:endParaRPr sz="1334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59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58840"/>
            <a:ext cx="12192000" cy="439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6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075" y="1489574"/>
            <a:ext cx="9664799" cy="420497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0"/>
          <p:cNvSpPr txBox="1"/>
          <p:nvPr/>
        </p:nvSpPr>
        <p:spPr>
          <a:xfrm>
            <a:off x="453108" y="316950"/>
            <a:ext cx="40419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900" b="1">
                <a:solidFill>
                  <a:srgbClr val="004D44"/>
                </a:solidFill>
              </a:rPr>
              <a:t>Public Consultation</a:t>
            </a:r>
            <a:endParaRPr sz="2900" b="1">
              <a:solidFill>
                <a:srgbClr val="004D44"/>
              </a:solidFill>
            </a:endParaRPr>
          </a:p>
        </p:txBody>
      </p:sp>
      <p:pic>
        <p:nvPicPr>
          <p:cNvPr id="524" name="Google Shape;524;p6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58840"/>
            <a:ext cx="12192000" cy="439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6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/>
          <a:stretch/>
        </p:blipFill>
        <p:spPr>
          <a:xfrm>
            <a:off x="213134" y="200600"/>
            <a:ext cx="11775599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1"/>
          <p:cNvSpPr txBox="1"/>
          <p:nvPr/>
        </p:nvSpPr>
        <p:spPr>
          <a:xfrm>
            <a:off x="491633" y="400800"/>
            <a:ext cx="3744800" cy="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 Principles in action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1"/>
          <p:cNvSpPr/>
          <p:nvPr/>
        </p:nvSpPr>
        <p:spPr>
          <a:xfrm>
            <a:off x="3535933" y="2187300"/>
            <a:ext cx="1179600" cy="602000"/>
          </a:xfrm>
          <a:prstGeom prst="wedgeRectCallout">
            <a:avLst>
              <a:gd name="adj1" fmla="val -101026"/>
              <a:gd name="adj2" fmla="val 266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HSE</a:t>
            </a:r>
            <a:endParaRPr sz="21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61"/>
          <p:cNvSpPr/>
          <p:nvPr/>
        </p:nvSpPr>
        <p:spPr>
          <a:xfrm>
            <a:off x="4301567" y="742600"/>
            <a:ext cx="1179600" cy="823200"/>
          </a:xfrm>
          <a:prstGeom prst="wedgeRectCallout">
            <a:avLst>
              <a:gd name="adj1" fmla="val -97341"/>
              <a:gd name="adj2" fmla="val 683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Dept. Health</a:t>
            </a:r>
            <a:endParaRPr sz="21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61"/>
          <p:cNvSpPr/>
          <p:nvPr/>
        </p:nvSpPr>
        <p:spPr>
          <a:xfrm>
            <a:off x="6290800" y="1301033"/>
            <a:ext cx="1179600" cy="823200"/>
          </a:xfrm>
          <a:prstGeom prst="wedgeRectCallout">
            <a:avLst>
              <a:gd name="adj1" fmla="val 44371"/>
              <a:gd name="adj2" fmla="val -100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Parent</a:t>
            </a:r>
            <a:endParaRPr sz="21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1"/>
          <p:cNvSpPr/>
          <p:nvPr/>
        </p:nvSpPr>
        <p:spPr>
          <a:xfrm>
            <a:off x="8556333" y="2362733"/>
            <a:ext cx="1179600" cy="823200"/>
          </a:xfrm>
          <a:prstGeom prst="wedgeRectCallout">
            <a:avLst>
              <a:gd name="adj1" fmla="val 44371"/>
              <a:gd name="adj2" fmla="val -100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OCGIO</a:t>
            </a:r>
            <a:endParaRPr sz="21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61"/>
          <p:cNvSpPr/>
          <p:nvPr/>
        </p:nvSpPr>
        <p:spPr>
          <a:xfrm>
            <a:off x="7759233" y="4835500"/>
            <a:ext cx="1913600" cy="823200"/>
          </a:xfrm>
          <a:prstGeom prst="wedgeRectCallout">
            <a:avLst>
              <a:gd name="adj1" fmla="val 120340"/>
              <a:gd name="adj2" fmla="val -3965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Obstetrician</a:t>
            </a:r>
            <a:endParaRPr sz="21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61"/>
          <p:cNvSpPr/>
          <p:nvPr/>
        </p:nvSpPr>
        <p:spPr>
          <a:xfrm>
            <a:off x="3295033" y="5433400"/>
            <a:ext cx="1913600" cy="823200"/>
          </a:xfrm>
          <a:prstGeom prst="wedgeRectCallout">
            <a:avLst>
              <a:gd name="adj1" fmla="val -33804"/>
              <a:gd name="adj2" fmla="val 8309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DSP</a:t>
            </a:r>
            <a:endParaRPr sz="21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1"/>
          <p:cNvSpPr/>
          <p:nvPr/>
        </p:nvSpPr>
        <p:spPr>
          <a:xfrm>
            <a:off x="1199100" y="5433400"/>
            <a:ext cx="1913600" cy="823200"/>
          </a:xfrm>
          <a:prstGeom prst="wedgeRectCallout">
            <a:avLst>
              <a:gd name="adj1" fmla="val -33804"/>
              <a:gd name="adj2" fmla="val 8309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Dept of Children</a:t>
            </a:r>
            <a:endParaRPr sz="21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651" y="590776"/>
            <a:ext cx="11594701" cy="607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2"/>
          <p:cNvSpPr/>
          <p:nvPr/>
        </p:nvSpPr>
        <p:spPr>
          <a:xfrm>
            <a:off x="50" y="0"/>
            <a:ext cx="12192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62"/>
          <p:cNvSpPr/>
          <p:nvPr/>
        </p:nvSpPr>
        <p:spPr>
          <a:xfrm>
            <a:off x="50" y="0"/>
            <a:ext cx="12192000" cy="3718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62"/>
          <p:cNvSpPr/>
          <p:nvPr/>
        </p:nvSpPr>
        <p:spPr>
          <a:xfrm>
            <a:off x="4454460" y="926669"/>
            <a:ext cx="3106800" cy="30426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62"/>
          <p:cNvSpPr/>
          <p:nvPr/>
        </p:nvSpPr>
        <p:spPr>
          <a:xfrm rot="5400000">
            <a:off x="6887145" y="996453"/>
            <a:ext cx="3764100" cy="3387600"/>
          </a:xfrm>
          <a:prstGeom prst="arc">
            <a:avLst>
              <a:gd name="adj1" fmla="val 16200000"/>
              <a:gd name="adj2" fmla="val 4220520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62"/>
          <p:cNvSpPr txBox="1"/>
          <p:nvPr/>
        </p:nvSpPr>
        <p:spPr>
          <a:xfrm>
            <a:off x="540000" y="254500"/>
            <a:ext cx="38127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>
                <a:solidFill>
                  <a:srgbClr val="FFFFFF"/>
                </a:solidFill>
              </a:rPr>
              <a:t>Proactive Services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b="1">
                <a:solidFill>
                  <a:srgbClr val="FFFFFF"/>
                </a:solidFill>
              </a:rPr>
              <a:t>A Life Events Approach </a:t>
            </a:r>
            <a:endParaRPr b="1">
              <a:solidFill>
                <a:srgbClr val="FFFFFF"/>
              </a:solidFill>
            </a:endParaRPr>
          </a:p>
        </p:txBody>
      </p:sp>
      <p:grpSp>
        <p:nvGrpSpPr>
          <p:cNvPr id="549" name="Google Shape;549;p62"/>
          <p:cNvGrpSpPr/>
          <p:nvPr/>
        </p:nvGrpSpPr>
        <p:grpSpPr>
          <a:xfrm>
            <a:off x="7595223" y="1733443"/>
            <a:ext cx="2479100" cy="2574218"/>
            <a:chOff x="6204525" y="1388375"/>
            <a:chExt cx="2089951" cy="2230305"/>
          </a:xfrm>
        </p:grpSpPr>
        <p:sp>
          <p:nvSpPr>
            <p:cNvPr id="550" name="Google Shape;550;p62"/>
            <p:cNvSpPr/>
            <p:nvPr/>
          </p:nvSpPr>
          <p:spPr>
            <a:xfrm>
              <a:off x="6204525" y="1388375"/>
              <a:ext cx="1705800" cy="1705800"/>
            </a:xfrm>
            <a:prstGeom prst="ellipse">
              <a:avLst/>
            </a:prstGeom>
            <a:solidFill>
              <a:srgbClr val="51A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62"/>
            <p:cNvGrpSpPr/>
            <p:nvPr/>
          </p:nvGrpSpPr>
          <p:grpSpPr>
            <a:xfrm>
              <a:off x="7994386" y="2299537"/>
              <a:ext cx="300087" cy="300087"/>
              <a:chOff x="7801449" y="3172815"/>
              <a:chExt cx="575100" cy="575100"/>
            </a:xfrm>
          </p:grpSpPr>
          <p:sp>
            <p:nvSpPr>
              <p:cNvPr id="552" name="Google Shape;552;p62"/>
              <p:cNvSpPr/>
              <p:nvPr/>
            </p:nvSpPr>
            <p:spPr>
              <a:xfrm>
                <a:off x="7801449" y="3172815"/>
                <a:ext cx="575100" cy="57510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  <a:effectLst>
                <a:outerShdw blurRad="100013" dist="104775" dir="396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53" name="Google Shape;553;p62"/>
              <p:cNvPicPr preferRelativeResize="0"/>
              <p:nvPr/>
            </p:nvPicPr>
            <p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1698" y="3272247"/>
                <a:ext cx="376092" cy="3760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4" name="Google Shape;554;p62"/>
            <p:cNvGrpSpPr/>
            <p:nvPr/>
          </p:nvGrpSpPr>
          <p:grpSpPr>
            <a:xfrm>
              <a:off x="7859776" y="2660748"/>
              <a:ext cx="434700" cy="434700"/>
              <a:chOff x="7602026" y="3090523"/>
              <a:chExt cx="434700" cy="434700"/>
            </a:xfrm>
          </p:grpSpPr>
          <p:sp>
            <p:nvSpPr>
              <p:cNvPr id="555" name="Google Shape;555;p62"/>
              <p:cNvSpPr/>
              <p:nvPr/>
            </p:nvSpPr>
            <p:spPr>
              <a:xfrm>
                <a:off x="7602026" y="3090523"/>
                <a:ext cx="434700" cy="43470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  <a:effectLst>
                <a:outerShdw blurRad="100013" dist="104775" dir="396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56" name="Google Shape;556;p62"/>
              <p:cNvPicPr preferRelativeResize="0"/>
              <p:nvPr/>
            </p:nvPicPr>
            <p:blipFill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55157" y="3165728"/>
                <a:ext cx="284445" cy="28445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7" name="Google Shape;557;p62"/>
            <p:cNvGrpSpPr/>
            <p:nvPr/>
          </p:nvGrpSpPr>
          <p:grpSpPr>
            <a:xfrm>
              <a:off x="7381313" y="3029775"/>
              <a:ext cx="465900" cy="465900"/>
              <a:chOff x="7286138" y="3074925"/>
              <a:chExt cx="465900" cy="465900"/>
            </a:xfrm>
          </p:grpSpPr>
          <p:sp>
            <p:nvSpPr>
              <p:cNvPr id="558" name="Google Shape;558;p62"/>
              <p:cNvSpPr/>
              <p:nvPr/>
            </p:nvSpPr>
            <p:spPr>
              <a:xfrm>
                <a:off x="7286138" y="3074925"/>
                <a:ext cx="465900" cy="46590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  <a:effectLst>
                <a:outerShdw blurRad="100013" dist="104775" dir="396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59" name="Google Shape;559;p62"/>
              <p:cNvPicPr preferRelativeResize="0"/>
              <p:nvPr/>
            </p:nvPicPr>
            <p:blipFill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3073" y="3155513"/>
                <a:ext cx="304809" cy="3048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0" name="Google Shape;560;p62"/>
            <p:cNvGrpSpPr/>
            <p:nvPr/>
          </p:nvGrpSpPr>
          <p:grpSpPr>
            <a:xfrm>
              <a:off x="8037476" y="2024519"/>
              <a:ext cx="213880" cy="213880"/>
              <a:chOff x="7027074" y="3020415"/>
              <a:chExt cx="575100" cy="575100"/>
            </a:xfrm>
          </p:grpSpPr>
          <p:sp>
            <p:nvSpPr>
              <p:cNvPr id="561" name="Google Shape;561;p62"/>
              <p:cNvSpPr/>
              <p:nvPr/>
            </p:nvSpPr>
            <p:spPr>
              <a:xfrm>
                <a:off x="7027074" y="3020415"/>
                <a:ext cx="575100" cy="57510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  <a:effectLst>
                <a:outerShdw blurRad="100013" dist="104775" dir="396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62" name="Google Shape;562;p62"/>
              <p:cNvPicPr preferRelativeResize="0"/>
              <p:nvPr/>
            </p:nvPicPr>
            <p:blipFill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97323" y="3119847"/>
                <a:ext cx="376092" cy="3760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63" name="Google Shape;563;p62"/>
            <p:cNvPicPr preferRelativeResize="0"/>
            <p:nvPr/>
          </p:nvPicPr>
          <p:blipFill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5386" y="1779525"/>
              <a:ext cx="684100" cy="68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62"/>
            <p:cNvSpPr txBox="1"/>
            <p:nvPr/>
          </p:nvSpPr>
          <p:spPr>
            <a:xfrm>
              <a:off x="6255075" y="2406913"/>
              <a:ext cx="1604700" cy="3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b="1">
                  <a:solidFill>
                    <a:srgbClr val="FFFFFF"/>
                  </a:solidFill>
                </a:rPr>
                <a:t>Life Event </a:t>
              </a:r>
              <a:endParaRPr b="1"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b="1">
                  <a:solidFill>
                    <a:srgbClr val="FFFFFF"/>
                  </a:solidFill>
                </a:rPr>
                <a:t>Portal</a:t>
              </a:r>
              <a:endParaRPr b="1">
                <a:solidFill>
                  <a:srgbClr val="FFFFFF"/>
                </a:solidFill>
              </a:endParaRPr>
            </a:p>
          </p:txBody>
        </p:sp>
        <p:grpSp>
          <p:nvGrpSpPr>
            <p:cNvPr id="565" name="Google Shape;565;p62"/>
            <p:cNvGrpSpPr/>
            <p:nvPr/>
          </p:nvGrpSpPr>
          <p:grpSpPr>
            <a:xfrm>
              <a:off x="6827230" y="3152780"/>
              <a:ext cx="465900" cy="465900"/>
              <a:chOff x="6076968" y="3138818"/>
              <a:chExt cx="465900" cy="465900"/>
            </a:xfrm>
          </p:grpSpPr>
          <p:sp>
            <p:nvSpPr>
              <p:cNvPr id="566" name="Google Shape;566;p62"/>
              <p:cNvSpPr/>
              <p:nvPr/>
            </p:nvSpPr>
            <p:spPr>
              <a:xfrm>
                <a:off x="6076968" y="3138818"/>
                <a:ext cx="465900" cy="465900"/>
              </a:xfrm>
              <a:prstGeom prst="ellipse">
                <a:avLst/>
              </a:prstGeom>
              <a:solidFill>
                <a:srgbClr val="EEEEEE"/>
              </a:solidFill>
              <a:ln>
                <a:noFill/>
              </a:ln>
              <a:effectLst>
                <a:outerShdw blurRad="100013" dist="104775" dir="396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67" name="Google Shape;567;p62"/>
              <p:cNvPicPr preferRelativeResize="0"/>
              <p:nvPr/>
            </p:nvPicPr>
            <p:blipFill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33816" y="3195673"/>
                <a:ext cx="352012" cy="3520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8" name="Google Shape;568;p62"/>
            <p:cNvGrpSpPr/>
            <p:nvPr/>
          </p:nvGrpSpPr>
          <p:grpSpPr>
            <a:xfrm>
              <a:off x="6332838" y="3020400"/>
              <a:ext cx="465900" cy="465900"/>
              <a:chOff x="7000213" y="3169988"/>
              <a:chExt cx="465900" cy="465900"/>
            </a:xfrm>
          </p:grpSpPr>
          <p:sp>
            <p:nvSpPr>
              <p:cNvPr id="569" name="Google Shape;569;p62"/>
              <p:cNvSpPr/>
              <p:nvPr/>
            </p:nvSpPr>
            <p:spPr>
              <a:xfrm>
                <a:off x="7000213" y="3169988"/>
                <a:ext cx="465900" cy="465900"/>
              </a:xfrm>
              <a:prstGeom prst="ellipse">
                <a:avLst/>
              </a:prstGeom>
              <a:solidFill>
                <a:srgbClr val="EEEEEE"/>
              </a:solidFill>
              <a:ln>
                <a:noFill/>
              </a:ln>
              <a:effectLst>
                <a:outerShdw blurRad="100013" dist="104775" dir="396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70" name="Google Shape;570;p62"/>
              <p:cNvPicPr preferRelativeResize="0"/>
              <p:nvPr/>
            </p:nvPicPr>
            <p:blipFill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81908" y="3251673"/>
                <a:ext cx="302191" cy="3021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71" name="Google Shape;571;p62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787" y="997851"/>
            <a:ext cx="735575" cy="73560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2"/>
          <p:cNvSpPr txBox="1"/>
          <p:nvPr/>
        </p:nvSpPr>
        <p:spPr>
          <a:xfrm>
            <a:off x="5099486" y="1716788"/>
            <a:ext cx="16119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b="1">
                <a:solidFill>
                  <a:srgbClr val="000000"/>
                </a:solidFill>
              </a:rPr>
              <a:t>The Citizen at the centre</a:t>
            </a:r>
            <a:endParaRPr sz="1600" b="1">
              <a:solidFill>
                <a:srgbClr val="000000"/>
              </a:solidFill>
            </a:endParaRPr>
          </a:p>
        </p:txBody>
      </p:sp>
      <p:grpSp>
        <p:nvGrpSpPr>
          <p:cNvPr id="573" name="Google Shape;573;p62"/>
          <p:cNvGrpSpPr/>
          <p:nvPr/>
        </p:nvGrpSpPr>
        <p:grpSpPr>
          <a:xfrm>
            <a:off x="2887799" y="4307662"/>
            <a:ext cx="5722402" cy="1214668"/>
            <a:chOff x="2880590" y="4033081"/>
            <a:chExt cx="3377045" cy="922509"/>
          </a:xfrm>
        </p:grpSpPr>
        <p:sp>
          <p:nvSpPr>
            <p:cNvPr id="574" name="Google Shape;574;p62"/>
            <p:cNvSpPr/>
            <p:nvPr/>
          </p:nvSpPr>
          <p:spPr>
            <a:xfrm>
              <a:off x="3701833" y="428211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a</a:t>
              </a:r>
              <a:endParaRPr sz="500"/>
            </a:p>
          </p:txBody>
        </p:sp>
        <p:sp>
          <p:nvSpPr>
            <p:cNvPr id="575" name="Google Shape;575;p62"/>
            <p:cNvSpPr/>
            <p:nvPr/>
          </p:nvSpPr>
          <p:spPr>
            <a:xfrm>
              <a:off x="3879403" y="428211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b</a:t>
              </a:r>
              <a:endParaRPr sz="500"/>
            </a:p>
          </p:txBody>
        </p:sp>
        <p:sp>
          <p:nvSpPr>
            <p:cNvPr id="576" name="Google Shape;576;p62"/>
            <p:cNvSpPr/>
            <p:nvPr/>
          </p:nvSpPr>
          <p:spPr>
            <a:xfrm>
              <a:off x="4056973" y="42833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c</a:t>
              </a:r>
              <a:endParaRPr sz="500"/>
            </a:p>
          </p:txBody>
        </p:sp>
        <p:sp>
          <p:nvSpPr>
            <p:cNvPr id="577" name="Google Shape;577;p62"/>
            <p:cNvSpPr/>
            <p:nvPr/>
          </p:nvSpPr>
          <p:spPr>
            <a:xfrm>
              <a:off x="4234543" y="42833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d</a:t>
              </a:r>
              <a:endParaRPr sz="500"/>
            </a:p>
          </p:txBody>
        </p:sp>
        <p:sp>
          <p:nvSpPr>
            <p:cNvPr id="578" name="Google Shape;578;p62"/>
            <p:cNvSpPr/>
            <p:nvPr/>
          </p:nvSpPr>
          <p:spPr>
            <a:xfrm>
              <a:off x="4412113" y="428211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e</a:t>
              </a:r>
              <a:endParaRPr sz="500"/>
            </a:p>
          </p:txBody>
        </p:sp>
        <p:sp>
          <p:nvSpPr>
            <p:cNvPr id="579" name="Google Shape;579;p62"/>
            <p:cNvSpPr/>
            <p:nvPr/>
          </p:nvSpPr>
          <p:spPr>
            <a:xfrm>
              <a:off x="4589683" y="42833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f</a:t>
              </a:r>
              <a:endParaRPr sz="500"/>
            </a:p>
          </p:txBody>
        </p:sp>
        <p:sp>
          <p:nvSpPr>
            <p:cNvPr id="580" name="Google Shape;580;p62"/>
            <p:cNvSpPr/>
            <p:nvPr/>
          </p:nvSpPr>
          <p:spPr>
            <a:xfrm>
              <a:off x="4768675" y="428211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g</a:t>
              </a:r>
              <a:endParaRPr sz="500"/>
            </a:p>
          </p:txBody>
        </p:sp>
        <p:sp>
          <p:nvSpPr>
            <p:cNvPr id="581" name="Google Shape;581;p62"/>
            <p:cNvSpPr/>
            <p:nvPr/>
          </p:nvSpPr>
          <p:spPr>
            <a:xfrm>
              <a:off x="4947667" y="42833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h</a:t>
              </a:r>
              <a:endParaRPr sz="500"/>
            </a:p>
          </p:txBody>
        </p:sp>
        <p:sp>
          <p:nvSpPr>
            <p:cNvPr id="582" name="Google Shape;582;p62"/>
            <p:cNvSpPr/>
            <p:nvPr/>
          </p:nvSpPr>
          <p:spPr>
            <a:xfrm>
              <a:off x="5126658" y="428274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i</a:t>
              </a:r>
              <a:endParaRPr sz="500"/>
            </a:p>
          </p:txBody>
        </p:sp>
        <p:sp>
          <p:nvSpPr>
            <p:cNvPr id="583" name="Google Shape;583;p62"/>
            <p:cNvSpPr/>
            <p:nvPr/>
          </p:nvSpPr>
          <p:spPr>
            <a:xfrm>
              <a:off x="5304229" y="4283999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j</a:t>
              </a:r>
              <a:endParaRPr sz="500"/>
            </a:p>
          </p:txBody>
        </p:sp>
        <p:sp>
          <p:nvSpPr>
            <p:cNvPr id="584" name="Google Shape;584;p62"/>
            <p:cNvSpPr/>
            <p:nvPr/>
          </p:nvSpPr>
          <p:spPr>
            <a:xfrm>
              <a:off x="5483220" y="428274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k</a:t>
              </a:r>
              <a:endParaRPr sz="500"/>
            </a:p>
          </p:txBody>
        </p:sp>
        <p:sp>
          <p:nvSpPr>
            <p:cNvPr id="585" name="Google Shape;585;p62"/>
            <p:cNvSpPr/>
            <p:nvPr/>
          </p:nvSpPr>
          <p:spPr>
            <a:xfrm>
              <a:off x="5662212" y="4283999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500"/>
                <a:t>k</a:t>
              </a:r>
              <a:endParaRPr sz="500"/>
            </a:p>
          </p:txBody>
        </p:sp>
        <p:sp>
          <p:nvSpPr>
            <p:cNvPr id="586" name="Google Shape;586;p62"/>
            <p:cNvSpPr/>
            <p:nvPr/>
          </p:nvSpPr>
          <p:spPr>
            <a:xfrm>
              <a:off x="3701833" y="4518911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2"/>
            <p:cNvSpPr/>
            <p:nvPr/>
          </p:nvSpPr>
          <p:spPr>
            <a:xfrm>
              <a:off x="3879403" y="4518911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2"/>
            <p:cNvSpPr/>
            <p:nvPr/>
          </p:nvSpPr>
          <p:spPr>
            <a:xfrm>
              <a:off x="4056973" y="45201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2"/>
            <p:cNvSpPr/>
            <p:nvPr/>
          </p:nvSpPr>
          <p:spPr>
            <a:xfrm>
              <a:off x="4234543" y="45201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2"/>
            <p:cNvSpPr/>
            <p:nvPr/>
          </p:nvSpPr>
          <p:spPr>
            <a:xfrm>
              <a:off x="4412113" y="4518911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2"/>
            <p:cNvSpPr/>
            <p:nvPr/>
          </p:nvSpPr>
          <p:spPr>
            <a:xfrm>
              <a:off x="4589683" y="45201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2"/>
            <p:cNvSpPr/>
            <p:nvPr/>
          </p:nvSpPr>
          <p:spPr>
            <a:xfrm>
              <a:off x="4768675" y="4518911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2"/>
            <p:cNvSpPr/>
            <p:nvPr/>
          </p:nvSpPr>
          <p:spPr>
            <a:xfrm>
              <a:off x="4947667" y="45201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2"/>
            <p:cNvSpPr/>
            <p:nvPr/>
          </p:nvSpPr>
          <p:spPr>
            <a:xfrm>
              <a:off x="5126658" y="451954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2"/>
            <p:cNvSpPr/>
            <p:nvPr/>
          </p:nvSpPr>
          <p:spPr>
            <a:xfrm>
              <a:off x="5304229" y="4520799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2"/>
            <p:cNvSpPr/>
            <p:nvPr/>
          </p:nvSpPr>
          <p:spPr>
            <a:xfrm>
              <a:off x="5483220" y="451954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2"/>
            <p:cNvSpPr/>
            <p:nvPr/>
          </p:nvSpPr>
          <p:spPr>
            <a:xfrm>
              <a:off x="5662212" y="4520799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2"/>
            <p:cNvSpPr/>
            <p:nvPr/>
          </p:nvSpPr>
          <p:spPr>
            <a:xfrm>
              <a:off x="3701833" y="4755711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2"/>
            <p:cNvSpPr/>
            <p:nvPr/>
          </p:nvSpPr>
          <p:spPr>
            <a:xfrm>
              <a:off x="3879403" y="4755711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2"/>
            <p:cNvSpPr/>
            <p:nvPr/>
          </p:nvSpPr>
          <p:spPr>
            <a:xfrm>
              <a:off x="4056973" y="47569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2"/>
            <p:cNvSpPr/>
            <p:nvPr/>
          </p:nvSpPr>
          <p:spPr>
            <a:xfrm>
              <a:off x="4234543" y="47569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2"/>
            <p:cNvSpPr/>
            <p:nvPr/>
          </p:nvSpPr>
          <p:spPr>
            <a:xfrm>
              <a:off x="4412113" y="4755711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2"/>
            <p:cNvSpPr/>
            <p:nvPr/>
          </p:nvSpPr>
          <p:spPr>
            <a:xfrm>
              <a:off x="4589683" y="47569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2"/>
            <p:cNvSpPr/>
            <p:nvPr/>
          </p:nvSpPr>
          <p:spPr>
            <a:xfrm>
              <a:off x="4768675" y="4755711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2"/>
            <p:cNvSpPr/>
            <p:nvPr/>
          </p:nvSpPr>
          <p:spPr>
            <a:xfrm>
              <a:off x="4947667" y="475697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2"/>
            <p:cNvSpPr/>
            <p:nvPr/>
          </p:nvSpPr>
          <p:spPr>
            <a:xfrm>
              <a:off x="5126658" y="475634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2"/>
            <p:cNvSpPr/>
            <p:nvPr/>
          </p:nvSpPr>
          <p:spPr>
            <a:xfrm>
              <a:off x="5304229" y="4757599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2"/>
            <p:cNvSpPr/>
            <p:nvPr/>
          </p:nvSpPr>
          <p:spPr>
            <a:xfrm>
              <a:off x="5483220" y="4756340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2"/>
            <p:cNvSpPr/>
            <p:nvPr/>
          </p:nvSpPr>
          <p:spPr>
            <a:xfrm>
              <a:off x="5662212" y="4757599"/>
              <a:ext cx="157800" cy="113100"/>
            </a:xfrm>
            <a:prstGeom prst="roundRect">
              <a:avLst>
                <a:gd name="adj" fmla="val 16667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2"/>
            <p:cNvSpPr txBox="1"/>
            <p:nvPr/>
          </p:nvSpPr>
          <p:spPr>
            <a:xfrm>
              <a:off x="3065234" y="4196682"/>
              <a:ext cx="651300" cy="2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000" b="1" dirty="0">
                  <a:solidFill>
                    <a:srgbClr val="000000"/>
                  </a:solidFill>
                </a:rPr>
                <a:t>Departments</a:t>
              </a:r>
              <a:endParaRPr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611" name="Google Shape;611;p62"/>
            <p:cNvSpPr txBox="1"/>
            <p:nvPr/>
          </p:nvSpPr>
          <p:spPr>
            <a:xfrm>
              <a:off x="3077336" y="4432809"/>
              <a:ext cx="651300" cy="2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000" b="1">
                  <a:solidFill>
                    <a:srgbClr val="000000"/>
                  </a:solidFill>
                </a:rPr>
                <a:t>Agencies</a:t>
              </a:r>
              <a:endParaRPr sz="1000" b="1">
                <a:solidFill>
                  <a:srgbClr val="000000"/>
                </a:solidFill>
              </a:endParaRPr>
            </a:p>
          </p:txBody>
        </p:sp>
        <p:sp>
          <p:nvSpPr>
            <p:cNvPr id="612" name="Google Shape;612;p62"/>
            <p:cNvSpPr txBox="1"/>
            <p:nvPr/>
          </p:nvSpPr>
          <p:spPr>
            <a:xfrm>
              <a:off x="2880590" y="4670290"/>
              <a:ext cx="848100" cy="2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000" b="1">
                  <a:solidFill>
                    <a:srgbClr val="000000"/>
                  </a:solidFill>
                </a:rPr>
                <a:t>Private / Community</a:t>
              </a:r>
              <a:endParaRPr sz="1000" b="1">
                <a:solidFill>
                  <a:srgbClr val="000000"/>
                </a:solidFill>
              </a:endParaRPr>
            </a:p>
          </p:txBody>
        </p:sp>
        <p:cxnSp>
          <p:nvCxnSpPr>
            <p:cNvPr id="613" name="Google Shape;613;p62"/>
            <p:cNvCxnSpPr>
              <a:stCxn id="574" idx="0"/>
              <a:endCxn id="566" idx="4"/>
            </p:cNvCxnSpPr>
            <p:nvPr/>
          </p:nvCxnSpPr>
          <p:spPr>
            <a:xfrm rot="-5400000">
              <a:off x="4894633" y="2919210"/>
              <a:ext cx="249000" cy="2476800"/>
            </a:xfrm>
            <a:prstGeom prst="curvedConnector3">
              <a:avLst>
                <a:gd name="adj1" fmla="val 50006"/>
              </a:avLst>
            </a:prstGeom>
            <a:noFill/>
            <a:ln w="9525" cap="flat" cmpd="sng">
              <a:solidFill>
                <a:srgbClr val="DD7E6B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614" name="Google Shape;614;p62"/>
            <p:cNvCxnSpPr>
              <a:stCxn id="566" idx="4"/>
              <a:endCxn id="577" idx="0"/>
            </p:cNvCxnSpPr>
            <p:nvPr/>
          </p:nvCxnSpPr>
          <p:spPr>
            <a:xfrm rot="5400000">
              <a:off x="5160385" y="3186031"/>
              <a:ext cx="250200" cy="1944300"/>
            </a:xfrm>
            <a:prstGeom prst="curvedConnector3">
              <a:avLst>
                <a:gd name="adj1" fmla="val 50018"/>
              </a:avLst>
            </a:prstGeom>
            <a:noFill/>
            <a:ln w="9525" cap="flat" cmpd="sng">
              <a:solidFill>
                <a:srgbClr val="DD7E6B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615" name="Google Shape;615;p62"/>
            <p:cNvCxnSpPr>
              <a:stCxn id="566" idx="4"/>
              <a:endCxn id="583" idx="0"/>
            </p:cNvCxnSpPr>
            <p:nvPr/>
          </p:nvCxnSpPr>
          <p:spPr>
            <a:xfrm rot="5400000">
              <a:off x="5694985" y="3721231"/>
              <a:ext cx="250800" cy="874500"/>
            </a:xfrm>
            <a:prstGeom prst="curvedConnector3">
              <a:avLst>
                <a:gd name="adj1" fmla="val 50024"/>
              </a:avLst>
            </a:prstGeom>
            <a:noFill/>
            <a:ln w="9525" cap="flat" cmpd="sng">
              <a:solidFill>
                <a:srgbClr val="DD7E6B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616" name="Google Shape;616;p62"/>
            <p:cNvCxnSpPr>
              <a:stCxn id="566" idx="4"/>
              <a:endCxn id="581" idx="0"/>
            </p:cNvCxnSpPr>
            <p:nvPr/>
          </p:nvCxnSpPr>
          <p:spPr>
            <a:xfrm rot="5400000">
              <a:off x="5516935" y="3542581"/>
              <a:ext cx="250200" cy="1231200"/>
            </a:xfrm>
            <a:prstGeom prst="curvedConnector3">
              <a:avLst>
                <a:gd name="adj1" fmla="val 50018"/>
              </a:avLst>
            </a:prstGeom>
            <a:noFill/>
            <a:ln w="9525" cap="flat" cmpd="sng">
              <a:solidFill>
                <a:srgbClr val="DD7E6B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617" name="Google Shape;617;p62"/>
            <p:cNvCxnSpPr>
              <a:stCxn id="566" idx="4"/>
              <a:endCxn id="589" idx="0"/>
            </p:cNvCxnSpPr>
            <p:nvPr/>
          </p:nvCxnSpPr>
          <p:spPr>
            <a:xfrm rot="5400000">
              <a:off x="5041885" y="3304531"/>
              <a:ext cx="487200" cy="1944300"/>
            </a:xfrm>
            <a:prstGeom prst="curvedConnector3">
              <a:avLst>
                <a:gd name="adj1" fmla="val 49989"/>
              </a:avLst>
            </a:prstGeom>
            <a:noFill/>
            <a:ln w="9525" cap="flat" cmpd="sng">
              <a:solidFill>
                <a:srgbClr val="51AB2A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618" name="Google Shape;618;p62"/>
            <p:cNvCxnSpPr>
              <a:stCxn id="566" idx="4"/>
              <a:endCxn id="593" idx="0"/>
            </p:cNvCxnSpPr>
            <p:nvPr/>
          </p:nvCxnSpPr>
          <p:spPr>
            <a:xfrm rot="5400000">
              <a:off x="5398435" y="3661081"/>
              <a:ext cx="487200" cy="1231200"/>
            </a:xfrm>
            <a:prstGeom prst="curvedConnector3">
              <a:avLst>
                <a:gd name="adj1" fmla="val 49989"/>
              </a:avLst>
            </a:prstGeom>
            <a:noFill/>
            <a:ln w="9525" cap="flat" cmpd="sng">
              <a:solidFill>
                <a:srgbClr val="51AB2A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619" name="Google Shape;619;p62"/>
            <p:cNvCxnSpPr>
              <a:stCxn id="566" idx="4"/>
              <a:endCxn id="600" idx="0"/>
            </p:cNvCxnSpPr>
            <p:nvPr/>
          </p:nvCxnSpPr>
          <p:spPr>
            <a:xfrm rot="5400000">
              <a:off x="4834735" y="3334081"/>
              <a:ext cx="723900" cy="2121900"/>
            </a:xfrm>
            <a:prstGeom prst="curvedConnector3">
              <a:avLst>
                <a:gd name="adj1" fmla="val 49999"/>
              </a:avLst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620" name="Google Shape;620;p62"/>
            <p:cNvCxnSpPr>
              <a:stCxn id="566" idx="4"/>
              <a:endCxn id="605" idx="0"/>
            </p:cNvCxnSpPr>
            <p:nvPr/>
          </p:nvCxnSpPr>
          <p:spPr>
            <a:xfrm rot="5400000">
              <a:off x="5280085" y="3779431"/>
              <a:ext cx="723900" cy="1231200"/>
            </a:xfrm>
            <a:prstGeom prst="curvedConnector3">
              <a:avLst>
                <a:gd name="adj1" fmla="val 49999"/>
              </a:avLst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621" name="Google Shape;621;p62"/>
            <p:cNvCxnSpPr>
              <a:stCxn id="566" idx="4"/>
              <a:endCxn id="595" idx="0"/>
            </p:cNvCxnSpPr>
            <p:nvPr/>
          </p:nvCxnSpPr>
          <p:spPr>
            <a:xfrm rot="5400000">
              <a:off x="5576485" y="3839731"/>
              <a:ext cx="487800" cy="874500"/>
            </a:xfrm>
            <a:prstGeom prst="curvedConnector3">
              <a:avLst>
                <a:gd name="adj1" fmla="val 49992"/>
              </a:avLst>
            </a:prstGeom>
            <a:noFill/>
            <a:ln w="9525" cap="flat" cmpd="sng">
              <a:solidFill>
                <a:srgbClr val="51AB2A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622" name="Google Shape;622;p62"/>
          <p:cNvSpPr/>
          <p:nvPr/>
        </p:nvSpPr>
        <p:spPr>
          <a:xfrm rot="10800000">
            <a:off x="1491428" y="808203"/>
            <a:ext cx="3387600" cy="3764100"/>
          </a:xfrm>
          <a:prstGeom prst="arc">
            <a:avLst>
              <a:gd name="adj1" fmla="val 12076509"/>
              <a:gd name="adj2" fmla="val 0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triangl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62"/>
          <p:cNvSpPr txBox="1"/>
          <p:nvPr/>
        </p:nvSpPr>
        <p:spPr>
          <a:xfrm>
            <a:off x="8743075" y="4572300"/>
            <a:ext cx="31458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30399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"/>
              <a:buNone/>
            </a:pPr>
            <a:r>
              <a:rPr lang="en-IE" sz="1900" b="1">
                <a:solidFill>
                  <a:srgbClr val="000000"/>
                </a:solidFill>
              </a:rPr>
              <a:t>Life Event Portal</a:t>
            </a:r>
            <a:endParaRPr sz="1900" b="1">
              <a:solidFill>
                <a:srgbClr val="000000"/>
              </a:solidFill>
            </a:endParaRPr>
          </a:p>
          <a:p>
            <a:pPr marL="0" lvl="0" indent="-2303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User-Centred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-2303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Tell Us Once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-2303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Proactive Services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-2303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Integrated Service Delivery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-2303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Accessible &amp; Inclusive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62"/>
          <p:cNvSpPr txBox="1"/>
          <p:nvPr/>
        </p:nvSpPr>
        <p:spPr>
          <a:xfrm>
            <a:off x="540000" y="4572275"/>
            <a:ext cx="22626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30399" algn="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"/>
              <a:buNone/>
            </a:pPr>
            <a:r>
              <a:rPr lang="en-IE" sz="1900" b="1">
                <a:solidFill>
                  <a:srgbClr val="000000"/>
                </a:solidFill>
              </a:rPr>
              <a:t>Digital Wallet</a:t>
            </a:r>
            <a:endParaRPr sz="1900" b="1">
              <a:solidFill>
                <a:srgbClr val="000000"/>
              </a:solidFill>
            </a:endParaRPr>
          </a:p>
          <a:p>
            <a:pPr marL="0" lvl="0" indent="-2303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Secure Data Handling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-2303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Minimal Disclosure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-2303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Seamless Integration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-2303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Trusted Authentication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-23039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Accountable Transparency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25" name="Google Shape;625;p62"/>
          <p:cNvGrpSpPr/>
          <p:nvPr/>
        </p:nvGrpSpPr>
        <p:grpSpPr>
          <a:xfrm>
            <a:off x="1813138" y="1604149"/>
            <a:ext cx="2607119" cy="2674022"/>
            <a:chOff x="1107725" y="1320731"/>
            <a:chExt cx="2197875" cy="2316775"/>
          </a:xfrm>
        </p:grpSpPr>
        <p:sp>
          <p:nvSpPr>
            <p:cNvPr id="626" name="Google Shape;626;p62"/>
            <p:cNvSpPr/>
            <p:nvPr/>
          </p:nvSpPr>
          <p:spPr>
            <a:xfrm>
              <a:off x="1599800" y="1410950"/>
              <a:ext cx="1705800" cy="17058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27" name="Google Shape;627;p62"/>
            <p:cNvPicPr preferRelativeResize="0"/>
            <p:nvPr/>
          </p:nvPicPr>
          <p:blipFill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4177" y="1691687"/>
              <a:ext cx="753921" cy="75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8" name="Google Shape;628;p62"/>
            <p:cNvSpPr txBox="1"/>
            <p:nvPr/>
          </p:nvSpPr>
          <p:spPr>
            <a:xfrm>
              <a:off x="1650338" y="2381000"/>
              <a:ext cx="1604700" cy="3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500" b="1">
                  <a:solidFill>
                    <a:srgbClr val="FFFFFF"/>
                  </a:solidFill>
                </a:rPr>
                <a:t>Digital </a:t>
              </a:r>
              <a:endParaRPr sz="1500" b="1"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500" b="1">
                  <a:solidFill>
                    <a:srgbClr val="FFFFFF"/>
                  </a:solidFill>
                </a:rPr>
                <a:t>Wallet</a:t>
              </a:r>
              <a:endParaRPr sz="1500" b="1">
                <a:solidFill>
                  <a:srgbClr val="FFFFFF"/>
                </a:solidFill>
              </a:endParaRPr>
            </a:p>
          </p:txBody>
        </p:sp>
        <p:grpSp>
          <p:nvGrpSpPr>
            <p:cNvPr id="629" name="Google Shape;629;p62"/>
            <p:cNvGrpSpPr/>
            <p:nvPr/>
          </p:nvGrpSpPr>
          <p:grpSpPr>
            <a:xfrm>
              <a:off x="2186570" y="3128367"/>
              <a:ext cx="509139" cy="509139"/>
              <a:chOff x="1605777" y="2787288"/>
              <a:chExt cx="654000" cy="654000"/>
            </a:xfrm>
          </p:grpSpPr>
          <p:sp>
            <p:nvSpPr>
              <p:cNvPr id="630" name="Google Shape;630;p62"/>
              <p:cNvSpPr/>
              <p:nvPr/>
            </p:nvSpPr>
            <p:spPr>
              <a:xfrm>
                <a:off x="1605777" y="2787288"/>
                <a:ext cx="654000" cy="654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631" name="Google Shape;631;p62"/>
              <p:cNvPicPr preferRelativeResize="0"/>
              <p:nvPr/>
            </p:nvPicPr>
            <p:blipFill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5425" y="2896962"/>
                <a:ext cx="434700" cy="434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2" name="Google Shape;632;p62"/>
            <p:cNvGrpSpPr/>
            <p:nvPr/>
          </p:nvGrpSpPr>
          <p:grpSpPr>
            <a:xfrm>
              <a:off x="1599793" y="2974257"/>
              <a:ext cx="509139" cy="509139"/>
              <a:chOff x="1212270" y="2820157"/>
              <a:chExt cx="654000" cy="654000"/>
            </a:xfrm>
          </p:grpSpPr>
          <p:sp>
            <p:nvSpPr>
              <p:cNvPr id="633" name="Google Shape;633;p62"/>
              <p:cNvSpPr/>
              <p:nvPr/>
            </p:nvSpPr>
            <p:spPr>
              <a:xfrm>
                <a:off x="1212270" y="2820157"/>
                <a:ext cx="654000" cy="654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634" name="Google Shape;634;p62"/>
              <p:cNvPicPr preferRelativeResize="0"/>
              <p:nvPr/>
            </p:nvPicPr>
            <p:blipFill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21926" y="2944729"/>
                <a:ext cx="434700" cy="434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5" name="Google Shape;635;p62"/>
            <p:cNvGrpSpPr/>
            <p:nvPr/>
          </p:nvGrpSpPr>
          <p:grpSpPr>
            <a:xfrm>
              <a:off x="1107725" y="2013087"/>
              <a:ext cx="453554" cy="453554"/>
              <a:chOff x="291069" y="1053430"/>
              <a:chExt cx="582600" cy="582600"/>
            </a:xfrm>
          </p:grpSpPr>
          <p:sp>
            <p:nvSpPr>
              <p:cNvPr id="636" name="Google Shape;636;p62"/>
              <p:cNvSpPr/>
              <p:nvPr/>
            </p:nvSpPr>
            <p:spPr>
              <a:xfrm>
                <a:off x="291069" y="1053430"/>
                <a:ext cx="582600" cy="5826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637" name="Google Shape;637;p62"/>
              <p:cNvPicPr preferRelativeResize="0"/>
              <p:nvPr/>
            </p:nvPicPr>
            <p:blipFill>
              <a:blip r:embed="rId1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719" y="1151129"/>
                <a:ext cx="387256" cy="3872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38" name="Google Shape;638;p62"/>
            <p:cNvSpPr/>
            <p:nvPr/>
          </p:nvSpPr>
          <p:spPr>
            <a:xfrm>
              <a:off x="1176050" y="2559311"/>
              <a:ext cx="509100" cy="509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2"/>
            <p:cNvSpPr/>
            <p:nvPr/>
          </p:nvSpPr>
          <p:spPr>
            <a:xfrm>
              <a:off x="1621669" y="1320731"/>
              <a:ext cx="239400" cy="239400"/>
            </a:xfrm>
            <a:prstGeom prst="ellipse">
              <a:avLst/>
            </a:prstGeom>
            <a:solidFill>
              <a:srgbClr val="FFFFFF">
                <a:alpha val="45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2"/>
            <p:cNvSpPr/>
            <p:nvPr/>
          </p:nvSpPr>
          <p:spPr>
            <a:xfrm>
              <a:off x="1261372" y="1560128"/>
              <a:ext cx="360300" cy="360300"/>
            </a:xfrm>
            <a:prstGeom prst="ellipse">
              <a:avLst/>
            </a:prstGeom>
            <a:solidFill>
              <a:srgbClr val="FFFFFF">
                <a:alpha val="45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41" name="Google Shape;641;p62"/>
            <p:cNvPicPr preferRelativeResize="0"/>
            <p:nvPr/>
          </p:nvPicPr>
          <p:blipFill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375" y="2644644"/>
              <a:ext cx="338414" cy="338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62"/>
            <p:cNvPicPr preferRelativeResize="0"/>
            <p:nvPr/>
          </p:nvPicPr>
          <p:blipFill>
            <a:blip r:embed="rId14" cstate="email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381" y="1360875"/>
              <a:ext cx="159202" cy="159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62"/>
            <p:cNvPicPr preferRelativeResize="0"/>
            <p:nvPr/>
          </p:nvPicPr>
          <p:blipFill>
            <a:blip r:embed="rId15" cstate="email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1776" y="1620520"/>
              <a:ext cx="239502" cy="2395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4" name="Google Shape;644;p62"/>
          <p:cNvSpPr/>
          <p:nvPr/>
        </p:nvSpPr>
        <p:spPr>
          <a:xfrm rot="-4476146">
            <a:off x="3898918" y="564811"/>
            <a:ext cx="4159083" cy="4090156"/>
          </a:xfrm>
          <a:prstGeom prst="arc">
            <a:avLst>
              <a:gd name="adj1" fmla="val 16282272"/>
              <a:gd name="adj2" fmla="val 3671003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oval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62"/>
          <p:cNvSpPr txBox="1"/>
          <p:nvPr/>
        </p:nvSpPr>
        <p:spPr>
          <a:xfrm>
            <a:off x="4590756" y="2457595"/>
            <a:ext cx="3015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0" lvl="0" indent="-169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IE" sz="1200">
                <a:solidFill>
                  <a:srgbClr val="000000"/>
                </a:solidFill>
              </a:rPr>
              <a:t>Stability through consistency</a:t>
            </a:r>
            <a:endParaRPr sz="1200">
              <a:solidFill>
                <a:srgbClr val="000000"/>
              </a:solidFill>
            </a:endParaRPr>
          </a:p>
          <a:p>
            <a:pPr marL="360000" lvl="0" indent="-169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IE" sz="1200">
                <a:solidFill>
                  <a:srgbClr val="000000"/>
                </a:solidFill>
              </a:rPr>
              <a:t>Trust through transparency.</a:t>
            </a:r>
            <a:endParaRPr sz="1200">
              <a:solidFill>
                <a:srgbClr val="000000"/>
              </a:solidFill>
            </a:endParaRPr>
          </a:p>
          <a:p>
            <a:pPr marL="360000" lvl="0" indent="-169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IE" sz="1200">
                <a:solidFill>
                  <a:srgbClr val="000000"/>
                </a:solidFill>
              </a:rPr>
              <a:t>Empowerment through information</a:t>
            </a:r>
            <a:endParaRPr sz="1200">
              <a:solidFill>
                <a:srgbClr val="000000"/>
              </a:solidFill>
            </a:endParaRPr>
          </a:p>
          <a:p>
            <a:pPr marL="360000" lvl="0" indent="-169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IE" sz="1200">
                <a:solidFill>
                  <a:srgbClr val="000000"/>
                </a:solidFill>
              </a:rPr>
              <a:t>Comfort in privacy</a:t>
            </a:r>
            <a:endParaRPr sz="1200">
              <a:solidFill>
                <a:srgbClr val="000000"/>
              </a:solidFill>
            </a:endParaRPr>
          </a:p>
          <a:p>
            <a:pPr marL="360000" lvl="0" indent="-169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IE" sz="1200">
                <a:solidFill>
                  <a:srgbClr val="000000"/>
                </a:solidFill>
              </a:rPr>
              <a:t>Reliability through support</a:t>
            </a:r>
            <a:endParaRPr sz="1200">
              <a:solidFill>
                <a:srgbClr val="000000"/>
              </a:solidFill>
            </a:endParaRPr>
          </a:p>
          <a:p>
            <a:pPr marL="360000" lvl="0" indent="-169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-IE" sz="1200">
                <a:solidFill>
                  <a:srgbClr val="000000"/>
                </a:solidFill>
              </a:rPr>
              <a:t>Delight in experience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646" name="Google Shape;646;p62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0" b="32188"/>
          <a:stretch/>
        </p:blipFill>
        <p:spPr>
          <a:xfrm>
            <a:off x="4452307" y="6111659"/>
            <a:ext cx="622193" cy="25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2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0" b="32188"/>
          <a:stretch/>
        </p:blipFill>
        <p:spPr>
          <a:xfrm>
            <a:off x="5074507" y="6111659"/>
            <a:ext cx="622193" cy="25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2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0" b="32188"/>
          <a:stretch/>
        </p:blipFill>
        <p:spPr>
          <a:xfrm>
            <a:off x="5696707" y="6111659"/>
            <a:ext cx="622193" cy="25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62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0" b="32188"/>
          <a:stretch/>
        </p:blipFill>
        <p:spPr>
          <a:xfrm>
            <a:off x="6318906" y="6111659"/>
            <a:ext cx="622193" cy="25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62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0" b="32188"/>
          <a:stretch/>
        </p:blipFill>
        <p:spPr>
          <a:xfrm>
            <a:off x="6941106" y="6111659"/>
            <a:ext cx="622193" cy="25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2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0" b="32188"/>
          <a:stretch/>
        </p:blipFill>
        <p:spPr>
          <a:xfrm>
            <a:off x="7563306" y="6111659"/>
            <a:ext cx="622193" cy="25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2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0" b="32188"/>
          <a:stretch/>
        </p:blipFill>
        <p:spPr>
          <a:xfrm>
            <a:off x="3830112" y="6111659"/>
            <a:ext cx="622193" cy="256222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2"/>
          <p:cNvSpPr/>
          <p:nvPr/>
        </p:nvSpPr>
        <p:spPr>
          <a:xfrm rot="5400000">
            <a:off x="5902662" y="3681879"/>
            <a:ext cx="210300" cy="4567500"/>
          </a:xfrm>
          <a:prstGeom prst="leftBrace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62"/>
          <p:cNvSpPr txBox="1"/>
          <p:nvPr/>
        </p:nvSpPr>
        <p:spPr>
          <a:xfrm>
            <a:off x="5019809" y="5622396"/>
            <a:ext cx="19173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b="1">
                <a:solidFill>
                  <a:srgbClr val="000000"/>
                </a:solidFill>
              </a:rPr>
              <a:t>Technical Building Blocks</a:t>
            </a:r>
            <a:endParaRPr sz="11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6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103" y="146467"/>
            <a:ext cx="11873597" cy="659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72"/>
            <a:ext cx="12192000" cy="6388115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3"/>
          <p:cNvSpPr txBox="1"/>
          <p:nvPr/>
        </p:nvSpPr>
        <p:spPr>
          <a:xfrm>
            <a:off x="429364" y="364500"/>
            <a:ext cx="2712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BIRTH LIFE-EVENT PHASES </a:t>
            </a:r>
            <a:endParaRPr sz="38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2" name="Google Shape;662;p63"/>
          <p:cNvSpPr/>
          <p:nvPr/>
        </p:nvSpPr>
        <p:spPr>
          <a:xfrm>
            <a:off x="2495200" y="1999200"/>
            <a:ext cx="7917000" cy="124500"/>
          </a:xfrm>
          <a:prstGeom prst="rect">
            <a:avLst/>
          </a:prstGeom>
          <a:solidFill>
            <a:srgbClr val="058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63"/>
          <p:cNvSpPr/>
          <p:nvPr/>
        </p:nvSpPr>
        <p:spPr>
          <a:xfrm rot="5400000">
            <a:off x="9578233" y="2040367"/>
            <a:ext cx="1585200" cy="1501200"/>
          </a:xfrm>
          <a:prstGeom prst="blockArc">
            <a:avLst>
              <a:gd name="adj1" fmla="val 10632585"/>
              <a:gd name="adj2" fmla="val 95320"/>
              <a:gd name="adj3" fmla="val 8208"/>
            </a:avLst>
          </a:prstGeom>
          <a:solidFill>
            <a:srgbClr val="058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63"/>
          <p:cNvSpPr/>
          <p:nvPr/>
        </p:nvSpPr>
        <p:spPr>
          <a:xfrm>
            <a:off x="2495200" y="3459150"/>
            <a:ext cx="7917000" cy="124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63"/>
          <p:cNvSpPr/>
          <p:nvPr/>
        </p:nvSpPr>
        <p:spPr>
          <a:xfrm rot="-5400000">
            <a:off x="1701300" y="3501167"/>
            <a:ext cx="1585200" cy="1501200"/>
          </a:xfrm>
          <a:prstGeom prst="blockArc">
            <a:avLst>
              <a:gd name="adj1" fmla="val 10632585"/>
              <a:gd name="adj2" fmla="val 95320"/>
              <a:gd name="adj3" fmla="val 8208"/>
            </a:avLst>
          </a:prstGeom>
          <a:solidFill>
            <a:srgbClr val="D5A6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63"/>
          <p:cNvSpPr/>
          <p:nvPr/>
        </p:nvSpPr>
        <p:spPr>
          <a:xfrm>
            <a:off x="2495200" y="4919133"/>
            <a:ext cx="6596100" cy="1245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7" name="Google Shape;667;p63"/>
          <p:cNvGrpSpPr/>
          <p:nvPr/>
        </p:nvGrpSpPr>
        <p:grpSpPr>
          <a:xfrm>
            <a:off x="3791682" y="4617893"/>
            <a:ext cx="3338967" cy="1689094"/>
            <a:chOff x="2234050" y="3539443"/>
            <a:chExt cx="2504100" cy="1266757"/>
          </a:xfrm>
        </p:grpSpPr>
        <p:sp>
          <p:nvSpPr>
            <p:cNvPr id="668" name="Google Shape;668;p63"/>
            <p:cNvSpPr/>
            <p:nvPr/>
          </p:nvSpPr>
          <p:spPr>
            <a:xfrm>
              <a:off x="3182948" y="3539443"/>
              <a:ext cx="606300" cy="57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63"/>
            <p:cNvSpPr txBox="1"/>
            <p:nvPr/>
          </p:nvSpPr>
          <p:spPr>
            <a:xfrm>
              <a:off x="2414275" y="4080650"/>
              <a:ext cx="2145000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500" b="1">
                  <a:solidFill>
                    <a:srgbClr val="F1C232"/>
                  </a:solidFill>
                </a:rPr>
                <a:t>Early school years and Returning to work*</a:t>
              </a:r>
              <a:endParaRPr sz="1500" b="1">
                <a:solidFill>
                  <a:srgbClr val="F1C232"/>
                </a:solidFill>
              </a:endParaRPr>
            </a:p>
          </p:txBody>
        </p:sp>
        <p:sp>
          <p:nvSpPr>
            <p:cNvPr id="670" name="Google Shape;670;p63"/>
            <p:cNvSpPr txBox="1"/>
            <p:nvPr/>
          </p:nvSpPr>
          <p:spPr>
            <a:xfrm>
              <a:off x="2234050" y="4422500"/>
              <a:ext cx="2504100" cy="38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100">
                  <a:solidFill>
                    <a:schemeClr val="lt1"/>
                  </a:solidFill>
                </a:rPr>
                <a:t>Preparing for the next phase of child rearing and beginning to think about what's next for you</a:t>
              </a: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671" name="Google Shape;671;p63"/>
          <p:cNvGrpSpPr/>
          <p:nvPr/>
        </p:nvGrpSpPr>
        <p:grpSpPr>
          <a:xfrm>
            <a:off x="772918" y="1671573"/>
            <a:ext cx="2998150" cy="1640515"/>
            <a:chOff x="274875" y="1101225"/>
            <a:chExt cx="2248500" cy="1230325"/>
          </a:xfrm>
        </p:grpSpPr>
        <p:sp>
          <p:nvSpPr>
            <p:cNvPr id="672" name="Google Shape;672;p63"/>
            <p:cNvSpPr/>
            <p:nvPr/>
          </p:nvSpPr>
          <p:spPr>
            <a:xfrm>
              <a:off x="1037087" y="1101225"/>
              <a:ext cx="606300" cy="57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63"/>
            <p:cNvSpPr txBox="1"/>
            <p:nvPr/>
          </p:nvSpPr>
          <p:spPr>
            <a:xfrm>
              <a:off x="274875" y="1590750"/>
              <a:ext cx="2248500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IE" sz="1500" b="1">
                  <a:solidFill>
                    <a:srgbClr val="F1C232"/>
                  </a:solidFill>
                </a:rPr>
                <a:t>Pre-conception</a:t>
              </a:r>
              <a:endParaRPr sz="1500" b="1">
                <a:solidFill>
                  <a:srgbClr val="F1C232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IE" sz="1500" b="1">
                  <a:solidFill>
                    <a:srgbClr val="F1C232"/>
                  </a:solidFill>
                </a:rPr>
                <a:t>Consideration &amp; Anticipation </a:t>
              </a:r>
              <a:endParaRPr sz="1900">
                <a:solidFill>
                  <a:srgbClr val="F1C232"/>
                </a:solidFill>
              </a:endParaRPr>
            </a:p>
          </p:txBody>
        </p:sp>
        <p:sp>
          <p:nvSpPr>
            <p:cNvPr id="674" name="Google Shape;674;p63"/>
            <p:cNvSpPr txBox="1"/>
            <p:nvPr/>
          </p:nvSpPr>
          <p:spPr>
            <a:xfrm>
              <a:off x="450000" y="1947850"/>
              <a:ext cx="1818000" cy="38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100">
                  <a:solidFill>
                    <a:schemeClr val="lt1"/>
                  </a:solidFill>
                </a:rPr>
                <a:t>Preparing body, mind and life situation to welcome a baby</a:t>
              </a:r>
              <a:endParaRPr sz="200"/>
            </a:p>
          </p:txBody>
        </p:sp>
      </p:grpSp>
      <p:grpSp>
        <p:nvGrpSpPr>
          <p:cNvPr id="675" name="Google Shape;675;p63"/>
          <p:cNvGrpSpPr/>
          <p:nvPr/>
        </p:nvGrpSpPr>
        <p:grpSpPr>
          <a:xfrm>
            <a:off x="4490016" y="1656738"/>
            <a:ext cx="2813741" cy="1655349"/>
            <a:chOff x="4738875" y="1063363"/>
            <a:chExt cx="2110200" cy="1241450"/>
          </a:xfrm>
        </p:grpSpPr>
        <p:sp>
          <p:nvSpPr>
            <p:cNvPr id="676" name="Google Shape;676;p63"/>
            <p:cNvSpPr/>
            <p:nvPr/>
          </p:nvSpPr>
          <p:spPr>
            <a:xfrm>
              <a:off x="5506699" y="1063363"/>
              <a:ext cx="606300" cy="57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77" name="Google Shape;677;p63"/>
            <p:cNvSpPr txBox="1"/>
            <p:nvPr/>
          </p:nvSpPr>
          <p:spPr>
            <a:xfrm>
              <a:off x="4995800" y="1564013"/>
              <a:ext cx="1628100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500" b="1">
                  <a:solidFill>
                    <a:srgbClr val="F1C232"/>
                  </a:solidFill>
                </a:rPr>
                <a:t>Pre - Birth considerations</a:t>
              </a:r>
              <a:endParaRPr sz="1500" b="1">
                <a:solidFill>
                  <a:schemeClr val="lt1"/>
                </a:solidFill>
              </a:endParaRPr>
            </a:p>
          </p:txBody>
        </p:sp>
        <p:sp>
          <p:nvSpPr>
            <p:cNvPr id="678" name="Google Shape;678;p63"/>
            <p:cNvSpPr txBox="1"/>
            <p:nvPr/>
          </p:nvSpPr>
          <p:spPr>
            <a:xfrm>
              <a:off x="4738875" y="1921113"/>
              <a:ext cx="2110200" cy="38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100">
                  <a:solidFill>
                    <a:schemeClr val="lt1"/>
                  </a:solidFill>
                </a:rPr>
                <a:t>Developing knowledge, skills and preparing to welcome child into the home </a:t>
              </a: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679" name="Google Shape;679;p63"/>
          <p:cNvGrpSpPr/>
          <p:nvPr/>
        </p:nvGrpSpPr>
        <p:grpSpPr>
          <a:xfrm>
            <a:off x="8078126" y="1671656"/>
            <a:ext cx="2712136" cy="1487889"/>
            <a:chOff x="6383575" y="2305077"/>
            <a:chExt cx="2034000" cy="1115861"/>
          </a:xfrm>
        </p:grpSpPr>
        <p:sp>
          <p:nvSpPr>
            <p:cNvPr id="680" name="Google Shape;680;p63"/>
            <p:cNvSpPr/>
            <p:nvPr/>
          </p:nvSpPr>
          <p:spPr>
            <a:xfrm>
              <a:off x="7145644" y="2305077"/>
              <a:ext cx="606300" cy="57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63"/>
            <p:cNvSpPr txBox="1"/>
            <p:nvPr/>
          </p:nvSpPr>
          <p:spPr>
            <a:xfrm>
              <a:off x="6634750" y="2846341"/>
              <a:ext cx="1628100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500" b="1">
                  <a:solidFill>
                    <a:srgbClr val="F1C232"/>
                  </a:solidFill>
                </a:rPr>
                <a:t>Birth of the child</a:t>
              </a:r>
              <a:endParaRPr sz="1500" b="1">
                <a:solidFill>
                  <a:srgbClr val="F1C232"/>
                </a:solidFill>
              </a:endParaRPr>
            </a:p>
          </p:txBody>
        </p:sp>
        <p:sp>
          <p:nvSpPr>
            <p:cNvPr id="682" name="Google Shape;682;p63"/>
            <p:cNvSpPr txBox="1"/>
            <p:nvPr/>
          </p:nvSpPr>
          <p:spPr>
            <a:xfrm>
              <a:off x="6383575" y="3037238"/>
              <a:ext cx="2034000" cy="38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100">
                  <a:solidFill>
                    <a:schemeClr val="lt1"/>
                  </a:solidFill>
                </a:rPr>
                <a:t>The first days and weeks </a:t>
              </a: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100">
                  <a:solidFill>
                    <a:schemeClr val="lt1"/>
                  </a:solidFill>
                </a:rPr>
                <a:t>of the baby's life including making the child a citizen and securing supports</a:t>
              </a: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</p:txBody>
        </p:sp>
      </p:grpSp>
      <p:pic>
        <p:nvPicPr>
          <p:cNvPr id="683" name="Google Shape;683;p6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33" y="1757600"/>
            <a:ext cx="607600" cy="6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233" y="1606133"/>
            <a:ext cx="910534" cy="9105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5" name="Google Shape;685;p63"/>
          <p:cNvGrpSpPr/>
          <p:nvPr/>
        </p:nvGrpSpPr>
        <p:grpSpPr>
          <a:xfrm>
            <a:off x="6527103" y="3096839"/>
            <a:ext cx="2420921" cy="1632862"/>
            <a:chOff x="2045525" y="2289178"/>
            <a:chExt cx="1815600" cy="1224585"/>
          </a:xfrm>
        </p:grpSpPr>
        <p:grpSp>
          <p:nvGrpSpPr>
            <p:cNvPr id="686" name="Google Shape;686;p63"/>
            <p:cNvGrpSpPr/>
            <p:nvPr/>
          </p:nvGrpSpPr>
          <p:grpSpPr>
            <a:xfrm>
              <a:off x="2045525" y="2289178"/>
              <a:ext cx="1815600" cy="1224585"/>
              <a:chOff x="4138525" y="2263903"/>
              <a:chExt cx="1815600" cy="1224585"/>
            </a:xfrm>
          </p:grpSpPr>
          <p:sp>
            <p:nvSpPr>
              <p:cNvPr id="687" name="Google Shape;687;p63"/>
              <p:cNvSpPr/>
              <p:nvPr/>
            </p:nvSpPr>
            <p:spPr>
              <a:xfrm>
                <a:off x="4743167" y="2263903"/>
                <a:ext cx="606300" cy="5763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688" name="Google Shape;688;p63"/>
              <p:cNvSpPr txBox="1"/>
              <p:nvPr/>
            </p:nvSpPr>
            <p:spPr>
              <a:xfrm>
                <a:off x="4306075" y="2772825"/>
                <a:ext cx="1480500" cy="1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E" sz="1500" b="1">
                    <a:solidFill>
                      <a:srgbClr val="F1C232"/>
                    </a:solidFill>
                  </a:rPr>
                  <a:t>Caring for yourself and your child</a:t>
                </a:r>
                <a:endParaRPr sz="1500" b="1">
                  <a:solidFill>
                    <a:srgbClr val="F1C232"/>
                  </a:solidFill>
                </a:endParaRPr>
              </a:p>
            </p:txBody>
          </p:sp>
          <p:sp>
            <p:nvSpPr>
              <p:cNvPr id="689" name="Google Shape;689;p63"/>
              <p:cNvSpPr txBox="1"/>
              <p:nvPr/>
            </p:nvSpPr>
            <p:spPr>
              <a:xfrm>
                <a:off x="4138525" y="3104788"/>
                <a:ext cx="1815600" cy="38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E" sz="1100">
                    <a:solidFill>
                      <a:schemeClr val="lt1"/>
                    </a:solidFill>
                  </a:rPr>
                  <a:t>Supporting you and your child to give best possible opportunity for a happy and healthy future</a:t>
                </a:r>
                <a:endParaRPr sz="1100">
                  <a:solidFill>
                    <a:schemeClr val="lt1"/>
                  </a:solidFill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690" name="Google Shape;690;p63"/>
            <p:cNvPicPr preferRelativeResize="0"/>
            <p:nvPr/>
          </p:nvPicPr>
          <p:blipFill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6350" y="2369500"/>
              <a:ext cx="426051" cy="4260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1" name="Google Shape;691;p63"/>
          <p:cNvGrpSpPr/>
          <p:nvPr/>
        </p:nvGrpSpPr>
        <p:grpSpPr>
          <a:xfrm>
            <a:off x="2627947" y="3096867"/>
            <a:ext cx="2813741" cy="1624436"/>
            <a:chOff x="4699125" y="2328834"/>
            <a:chExt cx="2110200" cy="1218266"/>
          </a:xfrm>
        </p:grpSpPr>
        <p:sp>
          <p:nvSpPr>
            <p:cNvPr id="692" name="Google Shape;692;p63"/>
            <p:cNvSpPr/>
            <p:nvPr/>
          </p:nvSpPr>
          <p:spPr>
            <a:xfrm>
              <a:off x="5451079" y="2328834"/>
              <a:ext cx="606300" cy="57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3"/>
            <p:cNvSpPr txBox="1"/>
            <p:nvPr/>
          </p:nvSpPr>
          <p:spPr>
            <a:xfrm>
              <a:off x="4940175" y="2814249"/>
              <a:ext cx="1628100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500" b="1">
                  <a:solidFill>
                    <a:srgbClr val="F1C232"/>
                  </a:solidFill>
                </a:rPr>
                <a:t>Preparing to enter the education system  </a:t>
              </a:r>
              <a:endParaRPr sz="1500" b="1">
                <a:solidFill>
                  <a:srgbClr val="F1C232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1">
                <a:solidFill>
                  <a:srgbClr val="F1C232"/>
                </a:solidFill>
              </a:endParaRPr>
            </a:p>
          </p:txBody>
        </p:sp>
        <p:sp>
          <p:nvSpPr>
            <p:cNvPr id="694" name="Google Shape;694;p63"/>
            <p:cNvSpPr txBox="1"/>
            <p:nvPr/>
          </p:nvSpPr>
          <p:spPr>
            <a:xfrm>
              <a:off x="4699125" y="3163400"/>
              <a:ext cx="2110200" cy="38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100">
                  <a:solidFill>
                    <a:schemeClr val="lt1"/>
                  </a:solidFill>
                </a:rPr>
                <a:t>Preparing for your child to </a:t>
              </a: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100">
                  <a:solidFill>
                    <a:schemeClr val="lt1"/>
                  </a:solidFill>
                </a:rPr>
                <a:t>enter education and providing supports to give them the best possible start </a:t>
              </a: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</a:endParaRPr>
            </a:p>
          </p:txBody>
        </p:sp>
        <p:pic>
          <p:nvPicPr>
            <p:cNvPr id="695" name="Google Shape;695;p63"/>
            <p:cNvPicPr preferRelativeResize="0"/>
            <p:nvPr/>
          </p:nvPicPr>
          <p:blipFill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6125" y="2369500"/>
              <a:ext cx="496200" cy="496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6" name="Google Shape;696;p63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200" y="1740267"/>
            <a:ext cx="607600" cy="6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63"/>
          <p:cNvSpPr/>
          <p:nvPr/>
        </p:nvSpPr>
        <p:spPr>
          <a:xfrm rot="5400000">
            <a:off x="9059117" y="4806533"/>
            <a:ext cx="478500" cy="414000"/>
          </a:xfrm>
          <a:prstGeom prst="triangle">
            <a:avLst>
              <a:gd name="adj" fmla="val 50000"/>
            </a:avLst>
          </a:prstGeom>
          <a:solidFill>
            <a:srgbClr val="D5A6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8" name="Google Shape;698;p63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800" y="4729467"/>
            <a:ext cx="568067" cy="568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6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3"/>
          <a:stretch/>
        </p:blipFill>
        <p:spPr>
          <a:xfrm>
            <a:off x="203200" y="203200"/>
            <a:ext cx="11791299" cy="64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203200"/>
            <a:ext cx="11727795" cy="64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203200"/>
            <a:ext cx="11727802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64"/>
          <p:cNvSpPr txBox="1"/>
          <p:nvPr/>
        </p:nvSpPr>
        <p:spPr>
          <a:xfrm>
            <a:off x="429380" y="364500"/>
            <a:ext cx="3890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Mapping the birth life event</a:t>
            </a:r>
            <a:endParaRPr sz="3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/>
          <p:nvPr/>
        </p:nvSpPr>
        <p:spPr>
          <a:xfrm>
            <a:off x="539999" y="360000"/>
            <a:ext cx="3175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900" b="1">
                <a:solidFill>
                  <a:srgbClr val="FF0000"/>
                </a:solidFill>
              </a:rPr>
              <a:t>This morning:</a:t>
            </a:r>
            <a:endParaRPr sz="2900" b="1"/>
          </a:p>
        </p:txBody>
      </p:sp>
      <p:sp>
        <p:nvSpPr>
          <p:cNvPr id="238" name="Google Shape;238;p43"/>
          <p:cNvSpPr txBox="1"/>
          <p:nvPr/>
        </p:nvSpPr>
        <p:spPr>
          <a:xfrm>
            <a:off x="1223874" y="2432875"/>
            <a:ext cx="10116000" cy="256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0000" marR="0" lvl="0" indent="-476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AutoNum type="arabicPeriod"/>
            </a:pPr>
            <a:r>
              <a:rPr lang="en-IE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(importance of) designing user centric services;</a:t>
            </a:r>
            <a:endParaRPr sz="400" dirty="0"/>
          </a:p>
          <a:p>
            <a:pPr marL="540000" marR="0" lvl="0" indent="-4765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AutoNum type="arabicPeriod"/>
            </a:pPr>
            <a:r>
              <a:rPr lang="en-IE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(importance of) short-term outcomes;</a:t>
            </a:r>
            <a:endParaRPr sz="400" dirty="0"/>
          </a:p>
          <a:p>
            <a:pPr marL="540000" marR="0" lvl="0" indent="-4765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AutoNum type="arabicPeriod"/>
            </a:pPr>
            <a:r>
              <a:rPr lang="en-IE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lang="en-IE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DG Reform and Expert Group help?</a:t>
            </a:r>
            <a:endParaRPr sz="400"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br>
              <a:rPr lang="en-IE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3"/>
          <p:cNvSpPr txBox="1"/>
          <p:nvPr/>
        </p:nvSpPr>
        <p:spPr>
          <a:xfrm>
            <a:off x="720724" y="6305902"/>
            <a:ext cx="5878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5"/>
          <p:cNvSpPr txBox="1">
            <a:spLocks noGrp="1"/>
          </p:cNvSpPr>
          <p:nvPr>
            <p:ph type="title"/>
          </p:nvPr>
        </p:nvSpPr>
        <p:spPr>
          <a:xfrm>
            <a:off x="2120401" y="2909700"/>
            <a:ext cx="7951200" cy="1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Arial"/>
              <a:buNone/>
            </a:pPr>
            <a:r>
              <a:rPr lang="en-IE" sz="4760">
                <a:latin typeface="Arial"/>
                <a:ea typeface="Arial"/>
                <a:cs typeface="Arial"/>
                <a:sym typeface="Arial"/>
              </a:rPr>
              <a:t>The (importance of) short-term outcomes</a:t>
            </a:r>
            <a:endParaRPr sz="7100"/>
          </a:p>
        </p:txBody>
      </p:sp>
      <p:pic>
        <p:nvPicPr>
          <p:cNvPr id="713" name="Google Shape;713;p6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425" y="479975"/>
            <a:ext cx="2511299" cy="8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6"/>
          <p:cNvSpPr txBox="1">
            <a:spLocks noGrp="1"/>
          </p:cNvSpPr>
          <p:nvPr>
            <p:ph type="title"/>
          </p:nvPr>
        </p:nvSpPr>
        <p:spPr>
          <a:xfrm>
            <a:off x="540000" y="360000"/>
            <a:ext cx="64200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3600"/>
              <a:buFont typeface="Arial"/>
              <a:buNone/>
            </a:pPr>
            <a:r>
              <a:rPr lang="en-IE" sz="2900"/>
              <a:t>Our (2030) Strategic Transformation Programme</a:t>
            </a:r>
            <a:endParaRPr sz="2900"/>
          </a:p>
        </p:txBody>
      </p:sp>
      <p:sp>
        <p:nvSpPr>
          <p:cNvPr id="719" name="Google Shape;719;p66"/>
          <p:cNvSpPr/>
          <p:nvPr/>
        </p:nvSpPr>
        <p:spPr>
          <a:xfrm>
            <a:off x="4409795" y="1090175"/>
            <a:ext cx="3259800" cy="3213600"/>
          </a:xfrm>
          <a:prstGeom prst="flowChartConnector">
            <a:avLst/>
          </a:prstGeom>
          <a:solidFill>
            <a:schemeClr val="accent1">
              <a:alpha val="66666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Culture Change </a:t>
            </a:r>
            <a:r>
              <a:rPr lang="en-IE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(Life Events)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66"/>
          <p:cNvSpPr/>
          <p:nvPr/>
        </p:nvSpPr>
        <p:spPr>
          <a:xfrm>
            <a:off x="3026475" y="2782450"/>
            <a:ext cx="3259800" cy="3204300"/>
          </a:xfrm>
          <a:prstGeom prst="flowChartConnector">
            <a:avLst/>
          </a:prstGeom>
          <a:solidFill>
            <a:srgbClr val="FF0000">
              <a:alpha val="73725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Quick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Wins </a:t>
            </a:r>
            <a:r>
              <a:rPr lang="en-IE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(Wallet &amp; credentials)</a:t>
            </a:r>
            <a:br>
              <a:rPr lang="en-IE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66"/>
          <p:cNvSpPr/>
          <p:nvPr/>
        </p:nvSpPr>
        <p:spPr>
          <a:xfrm>
            <a:off x="5859575" y="2779889"/>
            <a:ext cx="3259800" cy="3209400"/>
          </a:xfrm>
          <a:prstGeom prst="flowChartConnector">
            <a:avLst/>
          </a:prstGeom>
          <a:solidFill>
            <a:srgbClr val="92D050">
              <a:alpha val="75686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EU Regulatory Adherence </a:t>
            </a:r>
            <a:r>
              <a:rPr lang="en-IE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(SDG, eIDAS)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66"/>
          <p:cNvSpPr/>
          <p:nvPr/>
        </p:nvSpPr>
        <p:spPr>
          <a:xfrm>
            <a:off x="8827362" y="2099570"/>
            <a:ext cx="2077500" cy="37287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66"/>
          <p:cNvSpPr/>
          <p:nvPr/>
        </p:nvSpPr>
        <p:spPr>
          <a:xfrm rot="10800000">
            <a:off x="1270448" y="1851091"/>
            <a:ext cx="1875000" cy="39771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6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" y="338823"/>
            <a:ext cx="11969496" cy="6322391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67"/>
          <p:cNvSpPr txBox="1"/>
          <p:nvPr/>
        </p:nvSpPr>
        <p:spPr>
          <a:xfrm>
            <a:off x="10031268" y="2771509"/>
            <a:ext cx="827150" cy="2667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b="1">
                <a:solidFill>
                  <a:srgbClr val="0079BF"/>
                </a:solidFill>
                <a:latin typeface="Arial"/>
                <a:ea typeface="Arial"/>
                <a:cs typeface="Arial"/>
                <a:sym typeface="Arial"/>
              </a:rPr>
              <a:t>MyGovID</a:t>
            </a:r>
            <a:endParaRPr sz="2000" b="1">
              <a:solidFill>
                <a:srgbClr val="0079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6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75" y="105550"/>
            <a:ext cx="11998774" cy="66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68"/>
          <p:cNvSpPr txBox="1">
            <a:spLocks noGrp="1"/>
          </p:cNvSpPr>
          <p:nvPr>
            <p:ph type="title"/>
          </p:nvPr>
        </p:nvSpPr>
        <p:spPr>
          <a:xfrm>
            <a:off x="540000" y="360000"/>
            <a:ext cx="463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46"/>
              </a:buClr>
              <a:buSzPts val="4320"/>
              <a:buFont typeface="Arial"/>
              <a:buNone/>
            </a:pPr>
            <a:r>
              <a:rPr lang="en-IE" sz="2920">
                <a:solidFill>
                  <a:schemeClr val="lt1"/>
                </a:solidFill>
              </a:rPr>
              <a:t>Life Events &amp; Digital Wallet Development</a:t>
            </a:r>
            <a:br>
              <a:rPr lang="en-IE" sz="2920">
                <a:solidFill>
                  <a:schemeClr val="lt1"/>
                </a:solidFill>
              </a:rPr>
            </a:br>
            <a:br>
              <a:rPr lang="en-IE" sz="2920">
                <a:solidFill>
                  <a:schemeClr val="lt1"/>
                </a:solidFill>
              </a:rPr>
            </a:br>
            <a:endParaRPr sz="2920">
              <a:solidFill>
                <a:schemeClr val="lt1"/>
              </a:solidFill>
            </a:endParaRPr>
          </a:p>
        </p:txBody>
      </p:sp>
      <p:sp>
        <p:nvSpPr>
          <p:cNvPr id="736" name="Google Shape;736;p68"/>
          <p:cNvSpPr txBox="1">
            <a:spLocks noGrp="1"/>
          </p:cNvSpPr>
          <p:nvPr>
            <p:ph type="body" idx="1"/>
          </p:nvPr>
        </p:nvSpPr>
        <p:spPr>
          <a:xfrm>
            <a:off x="6378000" y="2444294"/>
            <a:ext cx="4335000" cy="21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28625" lvl="0" indent="-4095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IE" sz="2700" b="1">
                <a:solidFill>
                  <a:schemeClr val="lt1"/>
                </a:solidFill>
              </a:rPr>
              <a:t>Life Events</a:t>
            </a:r>
            <a:endParaRPr sz="2700" b="1">
              <a:solidFill>
                <a:schemeClr val="lt1"/>
              </a:solidFill>
            </a:endParaRPr>
          </a:p>
          <a:p>
            <a:pPr marL="428625" lvl="0" indent="-4095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IE" sz="2700" b="1">
                <a:solidFill>
                  <a:schemeClr val="lt1"/>
                </a:solidFill>
              </a:rPr>
              <a:t>Digital Wallet App</a:t>
            </a:r>
            <a:endParaRPr sz="2700" b="1">
              <a:solidFill>
                <a:schemeClr val="lt1"/>
              </a:solidFill>
            </a:endParaRPr>
          </a:p>
          <a:p>
            <a:pPr marL="428625" lvl="0" indent="-4095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IE" sz="2700" b="1">
                <a:solidFill>
                  <a:schemeClr val="lt1"/>
                </a:solidFill>
              </a:rPr>
              <a:t>Verifier App</a:t>
            </a:r>
            <a:endParaRPr sz="2700" b="1">
              <a:solidFill>
                <a:schemeClr val="lt1"/>
              </a:solidFill>
            </a:endParaRPr>
          </a:p>
          <a:p>
            <a:pPr marL="428625" lvl="0" indent="-4095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IE" sz="2700" b="1">
                <a:solidFill>
                  <a:schemeClr val="lt1"/>
                </a:solidFill>
              </a:rPr>
              <a:t>Information Mediator</a:t>
            </a:r>
            <a:endParaRPr sz="27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6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75" y="105550"/>
            <a:ext cx="11998774" cy="66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69"/>
          <p:cNvSpPr txBox="1">
            <a:spLocks noGrp="1"/>
          </p:cNvSpPr>
          <p:nvPr>
            <p:ph type="title"/>
          </p:nvPr>
        </p:nvSpPr>
        <p:spPr>
          <a:xfrm>
            <a:off x="540000" y="371125"/>
            <a:ext cx="4403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800"/>
              <a:buFont typeface="Arial"/>
              <a:buNone/>
            </a:pPr>
            <a:r>
              <a:rPr lang="en-IE" sz="2900">
                <a:solidFill>
                  <a:schemeClr val="lt1"/>
                </a:solidFill>
              </a:rPr>
              <a:t>Data &amp; Selective Disclosure</a:t>
            </a:r>
            <a:endParaRPr sz="2900">
              <a:solidFill>
                <a:schemeClr val="lt1"/>
              </a:solidFill>
            </a:endParaRPr>
          </a:p>
        </p:txBody>
      </p:sp>
      <p:pic>
        <p:nvPicPr>
          <p:cNvPr id="743" name="Google Shape;743;p6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3475" y="1386989"/>
            <a:ext cx="2397554" cy="49388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4" name="Google Shape;744;p6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9901" y="1365774"/>
            <a:ext cx="2691193" cy="498125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5" name="Google Shape;745;p6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775" y="1365775"/>
            <a:ext cx="2658537" cy="49812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0"/>
          <p:cNvSpPr txBox="1">
            <a:spLocks noGrp="1"/>
          </p:cNvSpPr>
          <p:nvPr>
            <p:ph type="title"/>
          </p:nvPr>
        </p:nvSpPr>
        <p:spPr>
          <a:xfrm>
            <a:off x="509450" y="371125"/>
            <a:ext cx="59925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800"/>
              <a:buFont typeface="Arial"/>
              <a:buNone/>
            </a:pPr>
            <a:r>
              <a:rPr lang="en-IE" sz="2900"/>
              <a:t>Digital Wallet June Pilot: Scope</a:t>
            </a:r>
            <a:endParaRPr sz="2900"/>
          </a:p>
        </p:txBody>
      </p:sp>
      <p:sp>
        <p:nvSpPr>
          <p:cNvPr id="751" name="Google Shape;751;p70"/>
          <p:cNvSpPr txBox="1">
            <a:spLocks noGrp="1"/>
          </p:cNvSpPr>
          <p:nvPr>
            <p:ph type="body" idx="1"/>
          </p:nvPr>
        </p:nvSpPr>
        <p:spPr>
          <a:xfrm>
            <a:off x="3706075" y="1729650"/>
            <a:ext cx="7608000" cy="3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chemeClr val="dk1"/>
                </a:solidFill>
              </a:rPr>
              <a:t>Launch to approx. 1000 public service pilot participants</a:t>
            </a:r>
            <a:endParaRPr sz="3709">
              <a:solidFill>
                <a:schemeClr val="dk1"/>
              </a:solidFill>
            </a:endParaRPr>
          </a:p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chemeClr val="dk1"/>
                </a:solidFill>
              </a:rPr>
              <a:t>Key credentials can be accessed and stored in this wallet</a:t>
            </a:r>
            <a:endParaRPr sz="3709">
              <a:solidFill>
                <a:schemeClr val="dk1"/>
              </a:solidFill>
            </a:endParaRPr>
          </a:p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chemeClr val="dk1"/>
                </a:solidFill>
              </a:rPr>
              <a:t>Participants will log in to a gov.ie app using their MyGovID</a:t>
            </a:r>
            <a:endParaRPr sz="2160">
              <a:solidFill>
                <a:schemeClr val="dk1"/>
              </a:solidFill>
            </a:endParaRPr>
          </a:p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chemeClr val="dk1"/>
                </a:solidFill>
              </a:rPr>
              <a:t>A MyGovID credential will be created and stored in the wallet</a:t>
            </a:r>
            <a:endParaRPr sz="3709">
              <a:solidFill>
                <a:schemeClr val="dk1"/>
              </a:solidFill>
            </a:endParaRPr>
          </a:p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chemeClr val="dk1"/>
                </a:solidFill>
              </a:rPr>
              <a:t>As well as Digital Driving Licence, Birth Cert and EHIC</a:t>
            </a:r>
            <a:endParaRPr sz="3709">
              <a:solidFill>
                <a:schemeClr val="dk1"/>
              </a:solidFill>
            </a:endParaRPr>
          </a:p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chemeClr val="dk1"/>
                </a:solidFill>
              </a:rPr>
              <a:t>This pilot will run for 5 months – June to October</a:t>
            </a:r>
            <a:endParaRPr sz="3709">
              <a:solidFill>
                <a:schemeClr val="dk1"/>
              </a:solidFill>
            </a:endParaRPr>
          </a:p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chemeClr val="dk1"/>
                </a:solidFill>
              </a:rPr>
              <a:t>Base functionality will be improved &amp; enhanced thereafter</a:t>
            </a:r>
            <a:endParaRPr sz="3709">
              <a:solidFill>
                <a:schemeClr val="dk1"/>
              </a:solidFill>
            </a:endParaRPr>
          </a:p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chemeClr val="dk1"/>
                </a:solidFill>
              </a:rPr>
              <a:t>GDW launch will extend to wider public later in 2024</a:t>
            </a:r>
            <a:endParaRPr sz="3709">
              <a:solidFill>
                <a:schemeClr val="dk1"/>
              </a:solidFill>
            </a:endParaRPr>
          </a:p>
          <a:p>
            <a:pPr marL="3429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60"/>
              <a:buFont typeface="Noto Sans Symbols"/>
              <a:buNone/>
            </a:pPr>
            <a:endParaRPr sz="2160">
              <a:solidFill>
                <a:schemeClr val="dk1"/>
              </a:solidFill>
            </a:endParaRPr>
          </a:p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60"/>
              <a:buFont typeface="Noto Sans Symbols"/>
              <a:buChar char="▪"/>
            </a:pPr>
            <a:r>
              <a:rPr lang="en-IE" sz="2160">
                <a:solidFill>
                  <a:srgbClr val="FF0000"/>
                </a:solidFill>
              </a:rPr>
              <a:t>A Validator app will be developed to confirm validity of valid credentials but NOT deployed in the Stage 2 pilot</a:t>
            </a:r>
            <a:endParaRPr sz="3709">
              <a:solidFill>
                <a:srgbClr val="FF0000"/>
              </a:solidFill>
            </a:endParaRPr>
          </a:p>
          <a:p>
            <a:pPr marL="3429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60"/>
              <a:buFont typeface="Noto Sans Symbols"/>
              <a:buNone/>
            </a:pPr>
            <a:endParaRPr sz="2160">
              <a:solidFill>
                <a:schemeClr val="dk1"/>
              </a:solidFill>
            </a:endParaRPr>
          </a:p>
        </p:txBody>
      </p:sp>
      <p:pic>
        <p:nvPicPr>
          <p:cNvPr id="752" name="Google Shape;752;p70" descr="image00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026" y="1312817"/>
            <a:ext cx="2403566" cy="4787538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0"/>
          <p:cNvSpPr txBox="1"/>
          <p:nvPr/>
        </p:nvSpPr>
        <p:spPr>
          <a:xfrm>
            <a:off x="1243666" y="4722429"/>
            <a:ext cx="824400" cy="205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000">
                <a:solidFill>
                  <a:srgbClr val="00517F"/>
                </a:solidFill>
                <a:latin typeface="Arial"/>
                <a:ea typeface="Arial"/>
                <a:cs typeface="Arial"/>
                <a:sym typeface="Arial"/>
              </a:rPr>
              <a:t>EHIC</a:t>
            </a:r>
            <a:endParaRPr sz="1600">
              <a:solidFill>
                <a:srgbClr val="0051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p7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839" y="3184872"/>
            <a:ext cx="820192" cy="318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4"/>
          <p:cNvSpPr txBox="1">
            <a:spLocks noGrp="1"/>
          </p:cNvSpPr>
          <p:nvPr>
            <p:ph type="title"/>
          </p:nvPr>
        </p:nvSpPr>
        <p:spPr>
          <a:xfrm>
            <a:off x="1434158" y="2919577"/>
            <a:ext cx="9448515" cy="103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IE" sz="5400">
                <a:latin typeface="Arial"/>
                <a:ea typeface="Arial"/>
                <a:cs typeface="Arial"/>
                <a:sym typeface="Arial"/>
              </a:rPr>
              <a:t>DG Reform &amp; Expert Group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5"/>
          <p:cNvSpPr txBox="1">
            <a:spLocks noGrp="1"/>
          </p:cNvSpPr>
          <p:nvPr>
            <p:ph type="title"/>
          </p:nvPr>
        </p:nvSpPr>
        <p:spPr>
          <a:xfrm>
            <a:off x="540000" y="371125"/>
            <a:ext cx="6400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320"/>
              <a:buFont typeface="Arial"/>
              <a:buNone/>
            </a:pPr>
            <a:r>
              <a:rPr lang="en-IE" sz="2920"/>
              <a:t>ComPact – Shared principles of quality public administration</a:t>
            </a:r>
            <a:endParaRPr sz="2920"/>
          </a:p>
        </p:txBody>
      </p:sp>
      <p:sp>
        <p:nvSpPr>
          <p:cNvPr id="815" name="Google Shape;815;p75"/>
          <p:cNvSpPr txBox="1"/>
          <p:nvPr/>
        </p:nvSpPr>
        <p:spPr>
          <a:xfrm>
            <a:off x="637700" y="1986300"/>
            <a:ext cx="5482500" cy="28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IE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Strategic vision and leadership that ensures capability, resilience and sustained public trust.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IE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Coherent, anticipatory, evidence-informed, participatory, digital-ready, and inclusive policy making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IE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impartial, professional, merit-based, collaborative, and effective civil service, performing in good working conditions.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75"/>
          <p:cNvSpPr txBox="1"/>
          <p:nvPr/>
        </p:nvSpPr>
        <p:spPr>
          <a:xfrm>
            <a:off x="6392275" y="1986300"/>
            <a:ext cx="5482500" cy="28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IE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High-quality, innovative, human-centric, and accessible public services. 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IE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Subsidiarity, coordination, accountability, openness of public administration, integrity, and oversight of administrative processes.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IE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 and sustainable public finances, underpinned by integrated and comprehensive accruals-based public accounting systems.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76"/>
          <p:cNvSpPr txBox="1">
            <a:spLocks noGrp="1"/>
          </p:cNvSpPr>
          <p:nvPr>
            <p:ph type="title"/>
          </p:nvPr>
        </p:nvSpPr>
        <p:spPr>
          <a:xfrm>
            <a:off x="540000" y="371125"/>
            <a:ext cx="4984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320"/>
              <a:buFont typeface="Arial"/>
              <a:buNone/>
            </a:pPr>
            <a:r>
              <a:rPr lang="en-IE" sz="2920"/>
              <a:t>How can DG Reform &amp; Expert Group help?</a:t>
            </a:r>
            <a:endParaRPr sz="2920"/>
          </a:p>
        </p:txBody>
      </p:sp>
      <p:sp>
        <p:nvSpPr>
          <p:cNvPr id="822" name="Google Shape;822;p76"/>
          <p:cNvSpPr txBox="1">
            <a:spLocks noGrp="1"/>
          </p:cNvSpPr>
          <p:nvPr>
            <p:ph type="body" idx="1"/>
          </p:nvPr>
        </p:nvSpPr>
        <p:spPr>
          <a:xfrm>
            <a:off x="802516" y="1514125"/>
            <a:ext cx="7014900" cy="4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ato"/>
              <a:buChar char="•"/>
            </a:pPr>
            <a:r>
              <a:rPr lang="en-IE" sz="23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Ireland is not unique in its efforts to provide integrated public services</a:t>
            </a:r>
            <a:endParaRPr sz="23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ato"/>
              <a:buChar char="•"/>
            </a:pPr>
            <a:r>
              <a:rPr lang="en-IE" sz="23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EU government wallet </a:t>
            </a:r>
            <a:r>
              <a:rPr lang="en-IE" sz="23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regs</a:t>
            </a:r>
            <a:r>
              <a:rPr lang="en-IE" sz="23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&amp; interoperability focus = enabler</a:t>
            </a:r>
            <a:endParaRPr sz="23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ato"/>
              <a:buChar char="•"/>
            </a:pPr>
            <a:r>
              <a:rPr lang="en-IE" sz="23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User centricity &amp; subsidiarity (especially re SDG implementation)= important</a:t>
            </a:r>
            <a:endParaRPr sz="23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ato"/>
              <a:buChar char="•"/>
            </a:pPr>
            <a:r>
              <a:rPr lang="en-IE" sz="23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Expertise from other countries re driving digital transformation and compliance to EU  digital </a:t>
            </a:r>
            <a:r>
              <a:rPr lang="en-IE" sz="23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regs</a:t>
            </a:r>
            <a:r>
              <a:rPr lang="en-IE" sz="23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GDPR requirements – including through TSI projects</a:t>
            </a:r>
          </a:p>
          <a:p>
            <a:pPr marL="45720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ato"/>
              <a:buChar char="•"/>
            </a:pPr>
            <a:r>
              <a:rPr lang="en-IE" sz="23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Digital reform underpinning wider public service transformation </a:t>
            </a:r>
            <a:endParaRPr sz="23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77"/>
          <p:cNvSpPr txBox="1">
            <a:spLocks noGrp="1"/>
          </p:cNvSpPr>
          <p:nvPr>
            <p:ph type="title"/>
          </p:nvPr>
        </p:nvSpPr>
        <p:spPr>
          <a:xfrm>
            <a:off x="1774738" y="2732969"/>
            <a:ext cx="8630118" cy="111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IE" sz="4800"/>
              <a:t>Thank You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>
            <a:spLocks noGrp="1"/>
          </p:cNvSpPr>
          <p:nvPr>
            <p:ph type="title"/>
          </p:nvPr>
        </p:nvSpPr>
        <p:spPr>
          <a:xfrm>
            <a:off x="2228100" y="2909700"/>
            <a:ext cx="7735800" cy="1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Arial"/>
              <a:buNone/>
            </a:pPr>
            <a:r>
              <a:rPr lang="en-IE" sz="4000">
                <a:latin typeface="Lato"/>
                <a:ea typeface="Lato"/>
                <a:cs typeface="Lato"/>
                <a:sym typeface="Lato"/>
              </a:rPr>
              <a:t>Designing user centric services - </a:t>
            </a:r>
            <a:br>
              <a:rPr lang="en-IE" sz="4000">
                <a:latin typeface="Lato"/>
                <a:ea typeface="Lato"/>
                <a:cs typeface="Lato"/>
                <a:sym typeface="Lato"/>
              </a:rPr>
            </a:br>
            <a:r>
              <a:rPr lang="en-IE" sz="4000">
                <a:latin typeface="Lato"/>
                <a:ea typeface="Lato"/>
                <a:cs typeface="Lato"/>
                <a:sym typeface="Lato"/>
              </a:rPr>
              <a:t>The (importance of) the Life Events Approach</a:t>
            </a:r>
            <a:endParaRPr sz="4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8" name="Google Shape;248;p4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425" y="479975"/>
            <a:ext cx="2511299" cy="8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4"/>
          <p:cNvSpPr txBox="1"/>
          <p:nvPr/>
        </p:nvSpPr>
        <p:spPr>
          <a:xfrm>
            <a:off x="720724" y="6305902"/>
            <a:ext cx="5878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27" y="1755425"/>
            <a:ext cx="3138750" cy="444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7709" y="2726883"/>
            <a:ext cx="6308437" cy="3424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7"/>
          <p:cNvSpPr/>
          <p:nvPr/>
        </p:nvSpPr>
        <p:spPr>
          <a:xfrm>
            <a:off x="5320157" y="1613096"/>
            <a:ext cx="60960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Inclusive, high quality and integrated Public Service provision that meets the needs and improves the lives of the people of Ireland.</a:t>
            </a:r>
            <a:endParaRPr sz="1000"/>
          </a:p>
        </p:txBody>
      </p:sp>
      <p:sp>
        <p:nvSpPr>
          <p:cNvPr id="283" name="Google Shape;283;p47"/>
          <p:cNvSpPr/>
          <p:nvPr/>
        </p:nvSpPr>
        <p:spPr>
          <a:xfrm>
            <a:off x="540000" y="360000"/>
            <a:ext cx="61227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900" b="1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rPr>
              <a:t>Better Public Services – Ireland’s Transformation Framework </a:t>
            </a:r>
            <a:endParaRPr sz="2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48"/>
          <p:cNvGrpSpPr/>
          <p:nvPr/>
        </p:nvGrpSpPr>
        <p:grpSpPr>
          <a:xfrm>
            <a:off x="728418" y="1644073"/>
            <a:ext cx="10625380" cy="4479119"/>
            <a:chOff x="838200" y="2261286"/>
            <a:chExt cx="10515598" cy="3613935"/>
          </a:xfrm>
        </p:grpSpPr>
        <p:sp>
          <p:nvSpPr>
            <p:cNvPr id="290" name="Google Shape;290;p48"/>
            <p:cNvSpPr/>
            <p:nvPr/>
          </p:nvSpPr>
          <p:spPr>
            <a:xfrm>
              <a:off x="957468" y="2713384"/>
              <a:ext cx="10396330" cy="2832652"/>
            </a:xfrm>
            <a:prstGeom prst="roundRect">
              <a:avLst>
                <a:gd name="adj" fmla="val 5280"/>
              </a:avLst>
            </a:prstGeom>
            <a:solidFill>
              <a:srgbClr val="0090D4"/>
            </a:solidFill>
            <a:ln w="50800" cap="flat" cmpd="sng">
              <a:solidFill>
                <a:srgbClr val="84C5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1" name="Google Shape;291;p48"/>
            <p:cNvSpPr/>
            <p:nvPr/>
          </p:nvSpPr>
          <p:spPr>
            <a:xfrm>
              <a:off x="838200" y="2261286"/>
              <a:ext cx="2014332" cy="1167714"/>
            </a:xfrm>
            <a:prstGeom prst="roundRect">
              <a:avLst>
                <a:gd name="adj" fmla="val 16667"/>
              </a:avLst>
            </a:prstGeom>
            <a:solidFill>
              <a:srgbClr val="0090D4"/>
            </a:solidFill>
            <a:ln w="50800" cap="flat" cmpd="sng">
              <a:solidFill>
                <a:srgbClr val="84C5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20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Digital and Innovation at Scale</a:t>
              </a:r>
              <a:endPara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92" name="Google Shape;292;p48" descr="Icon&#10;&#10;Description automatically generated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2088" y="3770910"/>
              <a:ext cx="1205893" cy="1205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48"/>
            <p:cNvSpPr/>
            <p:nvPr/>
          </p:nvSpPr>
          <p:spPr>
            <a:xfrm>
              <a:off x="3114259" y="2261286"/>
              <a:ext cx="3485323" cy="919236"/>
            </a:xfrm>
            <a:prstGeom prst="roundRect">
              <a:avLst>
                <a:gd name="adj" fmla="val 16667"/>
              </a:avLst>
            </a:prstGeom>
            <a:solidFill>
              <a:srgbClr val="F1F1EA"/>
            </a:solidFill>
            <a:ln w="50800" cap="flat" cmpd="sng">
              <a:solidFill>
                <a:srgbClr val="9D9D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2000" b="1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The Public Service will work together to</a:t>
              </a:r>
              <a:endParaRPr sz="2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4" name="Google Shape;294;p48"/>
            <p:cNvSpPr/>
            <p:nvPr/>
          </p:nvSpPr>
          <p:spPr>
            <a:xfrm>
              <a:off x="3114259" y="3340743"/>
              <a:ext cx="3485323" cy="1715657"/>
            </a:xfrm>
            <a:prstGeom prst="roundRect">
              <a:avLst>
                <a:gd name="adj" fmla="val 5623"/>
              </a:avLst>
            </a:prstGeom>
            <a:solidFill>
              <a:srgbClr val="F1F1EA"/>
            </a:solidFill>
            <a:ln w="50800" cap="flat" cmpd="sng">
              <a:solidFill>
                <a:srgbClr val="84C5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98900" marR="0" lvl="0" indent="-198900" algn="l" rtl="0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Char char="•"/>
              </a:pPr>
              <a:r>
                <a:rPr lang="en-IE" sz="140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Tackle big societal issues and drive societal change</a:t>
              </a:r>
              <a:endParaRPr/>
            </a:p>
            <a:p>
              <a:pPr marL="198900" marR="0" lvl="0" indent="-198900" algn="l" rtl="0">
                <a:spcBef>
                  <a:spcPts val="60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Char char="•"/>
              </a:pPr>
              <a:r>
                <a:rPr lang="en-IE" sz="140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Achieve a seamless user experience and inclusive service delivery</a:t>
              </a:r>
              <a:endParaRPr/>
            </a:p>
            <a:p>
              <a:pPr marL="198900" marR="0" lvl="0" indent="-198900" algn="l" rtl="0">
                <a:spcBef>
                  <a:spcPts val="60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Char char="•"/>
              </a:pPr>
              <a:r>
                <a:rPr lang="en-IE" sz="140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Provide a dynamic and agile workplace</a:t>
              </a:r>
              <a:endParaRPr/>
            </a:p>
          </p:txBody>
        </p:sp>
        <p:sp>
          <p:nvSpPr>
            <p:cNvPr id="295" name="Google Shape;295;p48"/>
            <p:cNvSpPr/>
            <p:nvPr/>
          </p:nvSpPr>
          <p:spPr>
            <a:xfrm>
              <a:off x="6761920" y="2261286"/>
              <a:ext cx="4330150" cy="919236"/>
            </a:xfrm>
            <a:prstGeom prst="roundRect">
              <a:avLst>
                <a:gd name="adj" fmla="val 16667"/>
              </a:avLst>
            </a:prstGeom>
            <a:solidFill>
              <a:srgbClr val="F1F1EA"/>
            </a:solidFill>
            <a:ln w="50800" cap="flat" cmpd="sng">
              <a:solidFill>
                <a:srgbClr val="9D9D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2000" b="1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Public Service Bodies will identify and prioritise actions to</a:t>
              </a:r>
              <a:endParaRPr sz="2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6" name="Google Shape;296;p48"/>
            <p:cNvSpPr/>
            <p:nvPr/>
          </p:nvSpPr>
          <p:spPr>
            <a:xfrm>
              <a:off x="6761920" y="3340743"/>
              <a:ext cx="4330150" cy="1715657"/>
            </a:xfrm>
            <a:prstGeom prst="roundRect">
              <a:avLst>
                <a:gd name="adj" fmla="val 5623"/>
              </a:avLst>
            </a:prstGeom>
            <a:solidFill>
              <a:srgbClr val="F1F1EA"/>
            </a:solidFill>
            <a:ln w="50800" cap="flat" cmpd="sng">
              <a:solidFill>
                <a:srgbClr val="84C5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98900" marR="0" lvl="0" indent="-198900" algn="l" rtl="0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Char char="•"/>
              </a:pPr>
              <a:r>
                <a:rPr lang="en-IE" sz="140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Deliver digitally enabled services and functions</a:t>
              </a:r>
              <a:endParaRPr/>
            </a:p>
            <a:p>
              <a:pPr marL="198900" marR="0" lvl="0" indent="-198900" algn="l" rtl="0">
                <a:spcBef>
                  <a:spcPts val="60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Char char="•"/>
              </a:pPr>
              <a:r>
                <a:rPr lang="en-IE" sz="140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Support digital inclusion </a:t>
              </a:r>
              <a:endParaRPr/>
            </a:p>
            <a:p>
              <a:pPr marL="198900" marR="0" lvl="0" indent="-198900" algn="l" rtl="0">
                <a:spcBef>
                  <a:spcPts val="60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Char char="•"/>
              </a:pPr>
              <a:r>
                <a:rPr lang="en-IE" sz="140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Provide joined-up services using MyGovID</a:t>
              </a:r>
              <a:endPara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198900" marR="0" lvl="0" indent="-198900" algn="l" rtl="0">
                <a:spcBef>
                  <a:spcPts val="60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Arial"/>
                <a:buChar char="•"/>
              </a:pPr>
              <a:r>
                <a:rPr lang="en-IE" sz="140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Develop scalable innovations and create dynamic workplaces</a:t>
              </a:r>
              <a:endParaRPr/>
            </a:p>
          </p:txBody>
        </p:sp>
        <p:sp>
          <p:nvSpPr>
            <p:cNvPr id="297" name="Google Shape;297;p48"/>
            <p:cNvSpPr/>
            <p:nvPr/>
          </p:nvSpPr>
          <p:spPr>
            <a:xfrm>
              <a:off x="3114260" y="5223147"/>
              <a:ext cx="7977810" cy="652074"/>
            </a:xfrm>
            <a:prstGeom prst="roundRect">
              <a:avLst>
                <a:gd name="adj" fmla="val 16667"/>
              </a:avLst>
            </a:prstGeom>
            <a:solidFill>
              <a:srgbClr val="575656"/>
            </a:solidFill>
            <a:ln w="50800" cap="flat" cmpd="sng">
              <a:solidFill>
                <a:srgbClr val="9D9D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20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 Public Service that: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2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Builds trust in public institutions  | Focuses on outcomes  |  Delivers climate action and sustainability</a:t>
              </a:r>
              <a:endPara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98" name="Google Shape;298;p48"/>
          <p:cNvSpPr/>
          <p:nvPr/>
        </p:nvSpPr>
        <p:spPr>
          <a:xfrm>
            <a:off x="540000" y="360000"/>
            <a:ext cx="61227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900" b="1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rPr>
              <a:t>Better Public Services – Ireland’s Transformation Framework </a:t>
            </a:r>
            <a:endParaRPr sz="2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 txBox="1"/>
          <p:nvPr/>
        </p:nvSpPr>
        <p:spPr>
          <a:xfrm>
            <a:off x="5962625" y="1736600"/>
            <a:ext cx="5792400" cy="23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685800" marR="0" lvl="0" indent="-641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▪"/>
            </a:pPr>
            <a:r>
              <a:rPr lang="en-IE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Personalised</a:t>
            </a:r>
            <a:endParaRPr sz="700"/>
          </a:p>
          <a:p>
            <a:pPr marL="685800" marR="0" lvl="0" indent="-641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▪"/>
            </a:pPr>
            <a:r>
              <a:rPr lang="en-IE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Easy/Intuitive to Use</a:t>
            </a:r>
            <a:endParaRPr sz="700"/>
          </a:p>
          <a:p>
            <a:pPr marL="685800" marR="0" lvl="0" indent="-641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▪"/>
            </a:pPr>
            <a:r>
              <a:rPr lang="en-IE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Empathetic</a:t>
            </a:r>
            <a:endParaRPr sz="700"/>
          </a:p>
          <a:p>
            <a:pPr marL="685800" marR="0" lvl="0" indent="-641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▪"/>
            </a:pPr>
            <a:r>
              <a:rPr lang="en-IE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Trusted &amp; Secure</a:t>
            </a:r>
            <a:endParaRPr sz="700"/>
          </a:p>
          <a:p>
            <a:pPr marL="685800" marR="0" lvl="0" indent="-641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▪"/>
            </a:pPr>
            <a:r>
              <a:rPr lang="en-IE" sz="2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(Once only)</a:t>
            </a:r>
            <a:endParaRPr sz="700"/>
          </a:p>
        </p:txBody>
      </p:sp>
      <p:sp>
        <p:nvSpPr>
          <p:cNvPr id="304" name="Google Shape;304;p49"/>
          <p:cNvSpPr txBox="1"/>
          <p:nvPr/>
        </p:nvSpPr>
        <p:spPr>
          <a:xfrm>
            <a:off x="8088544" y="6371523"/>
            <a:ext cx="3666477" cy="2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Open Sans"/>
              <a:buNone/>
            </a:pPr>
            <a:r>
              <a:rPr lang="en-IE" sz="10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OECD Trust Survey 2021 &amp; 2023 (under embargo)</a:t>
            </a:r>
            <a:endParaRPr sz="105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5" name="Google Shape;305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25" y="1736588"/>
            <a:ext cx="4438276" cy="436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9"/>
          <p:cNvSpPr/>
          <p:nvPr/>
        </p:nvSpPr>
        <p:spPr>
          <a:xfrm>
            <a:off x="540000" y="360000"/>
            <a:ext cx="48162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900" b="1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rPr>
              <a:t>Trusted Services are easy, safe and quick to use</a:t>
            </a:r>
            <a:endParaRPr sz="2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4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9"/>
          <p:cNvSpPr txBox="1"/>
          <p:nvPr/>
        </p:nvSpPr>
        <p:spPr>
          <a:xfrm>
            <a:off x="720724" y="6305902"/>
            <a:ext cx="5878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0"/>
          <p:cNvSpPr txBox="1"/>
          <p:nvPr/>
        </p:nvSpPr>
        <p:spPr>
          <a:xfrm>
            <a:off x="720724" y="6305902"/>
            <a:ext cx="5878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title"/>
          </p:nvPr>
        </p:nvSpPr>
        <p:spPr>
          <a:xfrm>
            <a:off x="540000" y="360000"/>
            <a:ext cx="662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320"/>
              <a:buFont typeface="Arial"/>
              <a:buNone/>
            </a:pPr>
            <a:r>
              <a:rPr lang="en-IE" sz="2920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rPr>
              <a:t>Enabling the Digital Transformation of Governments (OECD)</a:t>
            </a:r>
            <a:endParaRPr sz="2920"/>
          </a:p>
        </p:txBody>
      </p:sp>
      <p:pic>
        <p:nvPicPr>
          <p:cNvPr id="318" name="Google Shape;318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6350" y="1765850"/>
            <a:ext cx="8447100" cy="35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0"/>
          <p:cNvSpPr/>
          <p:nvPr/>
        </p:nvSpPr>
        <p:spPr>
          <a:xfrm>
            <a:off x="6333280" y="1765850"/>
            <a:ext cx="3919800" cy="3501000"/>
          </a:xfrm>
          <a:prstGeom prst="rect">
            <a:avLst/>
          </a:prstGeom>
          <a:solidFill>
            <a:srgbClr val="FFFF00">
              <a:alpha val="28627"/>
            </a:srgbClr>
          </a:solidFill>
          <a:ln w="25400" cap="flat" cmpd="sng">
            <a:solidFill>
              <a:srgbClr val="0076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0"/>
          <p:cNvSpPr txBox="1"/>
          <p:nvPr/>
        </p:nvSpPr>
        <p:spPr>
          <a:xfrm>
            <a:off x="2147853" y="5529700"/>
            <a:ext cx="3805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digital innovation space</a:t>
            </a:r>
            <a:endParaRPr sz="700"/>
          </a:p>
        </p:txBody>
      </p:sp>
      <p:sp>
        <p:nvSpPr>
          <p:cNvPr id="321" name="Google Shape;321;p50"/>
          <p:cNvSpPr txBox="1"/>
          <p:nvPr/>
        </p:nvSpPr>
        <p:spPr>
          <a:xfrm>
            <a:off x="7727923" y="5529700"/>
            <a:ext cx="289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place of opportunity or discomfort?</a:t>
            </a:r>
            <a:endParaRPr sz="2100"/>
          </a:p>
        </p:txBody>
      </p:sp>
      <p:sp>
        <p:nvSpPr>
          <p:cNvPr id="322" name="Google Shape;322;p50"/>
          <p:cNvSpPr/>
          <p:nvPr/>
        </p:nvSpPr>
        <p:spPr>
          <a:xfrm rot="6103421">
            <a:off x="4803717" y="3425538"/>
            <a:ext cx="2452359" cy="2235135"/>
          </a:xfrm>
          <a:prstGeom prst="arc">
            <a:avLst>
              <a:gd name="adj1" fmla="val 16200000"/>
              <a:gd name="adj2" fmla="val 0"/>
            </a:avLst>
          </a:prstGeom>
          <a:noFill/>
          <a:ln w="76200" cap="flat" cmpd="sng">
            <a:solidFill>
              <a:srgbClr val="3D85C6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1"/>
          <p:cNvSpPr txBox="1"/>
          <p:nvPr/>
        </p:nvSpPr>
        <p:spPr>
          <a:xfrm>
            <a:off x="720724" y="6305902"/>
            <a:ext cx="5878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540000" y="371125"/>
            <a:ext cx="49113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800"/>
              <a:buFont typeface="Arial"/>
              <a:buNone/>
            </a:pPr>
            <a:r>
              <a:rPr lang="en-IE" sz="2900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rPr>
              <a:t>Why user design matters? </a:t>
            </a:r>
            <a:endParaRPr sz="2900"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539993" y="939930"/>
            <a:ext cx="70101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ct val="100000"/>
              <a:buFont typeface="Arial"/>
              <a:buNone/>
            </a:pPr>
            <a:r>
              <a:rPr lang="en-IE" sz="4300"/>
              <a:t>Even with policy-makers’ good intention….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ct val="100000"/>
              <a:buFont typeface="Arial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4574" y="1483150"/>
            <a:ext cx="7262861" cy="482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7877" y="125423"/>
            <a:ext cx="6361300" cy="661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0" y="4044950"/>
            <a:ext cx="104902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8100"/>
            <a:ext cx="65024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2"/>
          <p:cNvSpPr txBox="1"/>
          <p:nvPr/>
        </p:nvSpPr>
        <p:spPr>
          <a:xfrm>
            <a:off x="720724" y="6305902"/>
            <a:ext cx="5878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9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An Roinn Caiteachais Phoiblí agus Athchóirithe </a:t>
            </a:r>
            <a:r>
              <a:rPr lang="en-IE" sz="9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| Department of Public Expenditure, NDP Delivery and Reform</a:t>
            </a:r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title"/>
          </p:nvPr>
        </p:nvSpPr>
        <p:spPr>
          <a:xfrm>
            <a:off x="539996" y="359998"/>
            <a:ext cx="9641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4"/>
              </a:buClr>
              <a:buSzPts val="4800"/>
              <a:buFont typeface="Arial"/>
              <a:buNone/>
            </a:pPr>
            <a:r>
              <a:rPr lang="en-IE" sz="2900">
                <a:solidFill>
                  <a:srgbClr val="004D44"/>
                </a:solidFill>
                <a:latin typeface="Arial"/>
                <a:ea typeface="Arial"/>
                <a:cs typeface="Arial"/>
                <a:sym typeface="Arial"/>
              </a:rPr>
              <a:t>Why user design matters?</a:t>
            </a:r>
            <a:endParaRPr sz="2900"/>
          </a:p>
        </p:txBody>
      </p:sp>
      <p:sp>
        <p:nvSpPr>
          <p:cNvPr id="343" name="Google Shape;343;p52"/>
          <p:cNvSpPr txBox="1">
            <a:spLocks noGrp="1"/>
          </p:cNvSpPr>
          <p:nvPr>
            <p:ph type="body" idx="1"/>
          </p:nvPr>
        </p:nvSpPr>
        <p:spPr>
          <a:xfrm>
            <a:off x="1013425" y="2879499"/>
            <a:ext cx="40269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None/>
            </a:pPr>
            <a:r>
              <a:rPr lang="en-IE" sz="57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….perspective….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8d8558-386b-4b7a-9934-ee7da0a4309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3A3E93BFF5E64B81FD2752BF1BECD6" ma:contentTypeVersion="14" ma:contentTypeDescription="Create a new document." ma:contentTypeScope="" ma:versionID="da4e80a661110df4d7392d0b0ad65c8d">
  <xsd:schema xmlns:xsd="http://www.w3.org/2001/XMLSchema" xmlns:xs="http://www.w3.org/2001/XMLSchema" xmlns:p="http://schemas.microsoft.com/office/2006/metadata/properties" xmlns:ns2="4d8d8558-386b-4b7a-9934-ee7da0a43094" xmlns:ns3="5142aa42-1af1-41a6-85f2-be9d08ee8af9" targetNamespace="http://schemas.microsoft.com/office/2006/metadata/properties" ma:root="true" ma:fieldsID="76682d35caba6dd78801367249e3e9fe" ns2:_="" ns3:_="">
    <xsd:import namespace="4d8d8558-386b-4b7a-9934-ee7da0a43094"/>
    <xsd:import namespace="5142aa42-1af1-41a6-85f2-be9d08ee8a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8d8558-386b-4b7a-9934-ee7da0a43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2aa42-1af1-41a6-85f2-be9d08ee8a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B22D7C-1C89-4A05-873E-8E33B571594A}">
  <ds:schemaRefs>
    <ds:schemaRef ds:uri="http://schemas.microsoft.com/office/2006/metadata/properties"/>
    <ds:schemaRef ds:uri="http://schemas.microsoft.com/office/infopath/2007/PartnerControls"/>
    <ds:schemaRef ds:uri="4d8d8558-386b-4b7a-9934-ee7da0a43094"/>
  </ds:schemaRefs>
</ds:datastoreItem>
</file>

<file path=customXml/itemProps2.xml><?xml version="1.0" encoding="utf-8"?>
<ds:datastoreItem xmlns:ds="http://schemas.openxmlformats.org/officeDocument/2006/customXml" ds:itemID="{A2952363-D202-417B-BE21-0E0FB91FCA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8d8558-386b-4b7a-9934-ee7da0a43094"/>
    <ds:schemaRef ds:uri="5142aa42-1af1-41a6-85f2-be9d08ee8a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59BBBD-5FCE-4BB2-B53D-444659192D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1525</Words>
  <Application>Microsoft Office PowerPoint</Application>
  <PresentationFormat>Widescreen</PresentationFormat>
  <Paragraphs>254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Standard</vt:lpstr>
      <vt:lpstr>2_Office Theme</vt:lpstr>
      <vt:lpstr> Success factors  for delivering services to citizens </vt:lpstr>
      <vt:lpstr>PowerPoint Presentation</vt:lpstr>
      <vt:lpstr>Designing user centric services -  The (importance of) the Life Events Approach</vt:lpstr>
      <vt:lpstr>PowerPoint Presentation</vt:lpstr>
      <vt:lpstr>PowerPoint Presentation</vt:lpstr>
      <vt:lpstr>PowerPoint Presentation</vt:lpstr>
      <vt:lpstr>Enabling the Digital Transformation of Governments (OECD)</vt:lpstr>
      <vt:lpstr>Why user design matters? </vt:lpstr>
      <vt:lpstr>Why user design matters?</vt:lpstr>
      <vt:lpstr>Why user design matters?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(importance of) short-term outcomes</vt:lpstr>
      <vt:lpstr>Our (2030) Strategic Transformation Programme</vt:lpstr>
      <vt:lpstr>PowerPoint Presentation</vt:lpstr>
      <vt:lpstr>Life Events &amp; Digital Wallet Development  </vt:lpstr>
      <vt:lpstr>Data &amp; Selective Disclosure</vt:lpstr>
      <vt:lpstr>Digital Wallet June Pilot: Scope</vt:lpstr>
      <vt:lpstr>DG Reform &amp; Expert Group</vt:lpstr>
      <vt:lpstr>ComPact – Shared principles of quality public administration</vt:lpstr>
      <vt:lpstr>How can DG Reform &amp; Expert Group help?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Events and the (EU) Digital Wallet</dc:title>
  <dc:creator>Marianne Cassidy (PER)</dc:creator>
  <cp:lastModifiedBy>MANTA Athina (REFORM-ATHENS)</cp:lastModifiedBy>
  <cp:revision>10</cp:revision>
  <dcterms:modified xsi:type="dcterms:W3CDTF">2024-05-14T12:07:04Z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0x010100A03A3E93BFF5E64B81FD2752BF1BECD6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2024-05-14T12:06:56Z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542a73fe-c8ce-4b7f-bbd3-7d70c9725e69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