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0" r:id="rId5"/>
    <p:sldMasterId id="2147483653" r:id="rId6"/>
    <p:sldMasterId id="2147483658" r:id="rId7"/>
    <p:sldMasterId id="2147483660" r:id="rId8"/>
    <p:sldMasterId id="2147483668" r:id="rId9"/>
  </p:sldMasterIdLst>
  <p:notesMasterIdLst>
    <p:notesMasterId r:id="rId30"/>
  </p:notesMasterIdLst>
  <p:sldIdLst>
    <p:sldId id="2147483357" r:id="rId10"/>
    <p:sldId id="2147483340" r:id="rId11"/>
    <p:sldId id="2147483355" r:id="rId12"/>
    <p:sldId id="261" r:id="rId13"/>
    <p:sldId id="2147483321" r:id="rId14"/>
    <p:sldId id="2147483307" r:id="rId15"/>
    <p:sldId id="2147483338" r:id="rId16"/>
    <p:sldId id="2147483343" r:id="rId17"/>
    <p:sldId id="2147483350" r:id="rId18"/>
    <p:sldId id="2147483308" r:id="rId19"/>
    <p:sldId id="2147483309" r:id="rId20"/>
    <p:sldId id="2147483310" r:id="rId21"/>
    <p:sldId id="2147483311" r:id="rId22"/>
    <p:sldId id="2147483341" r:id="rId23"/>
    <p:sldId id="2147483356" r:id="rId24"/>
    <p:sldId id="2147483312" r:id="rId25"/>
    <p:sldId id="2147483358" r:id="rId26"/>
    <p:sldId id="2147483351" r:id="rId27"/>
    <p:sldId id="2147483359" r:id="rId28"/>
    <p:sldId id="262" r:id="rId29"/>
  </p:sldIdLst>
  <p:sldSz cx="12192000" cy="6858000"/>
  <p:notesSz cx="6889750" cy="10021888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C49D816-3FDF-1733-8957-BB505F8F1ADD}" name="Peter Bastiaens (BOSA)" initials="P(" userId="S::peter.bastiaens@bosa.fgov.be::72960c7f-25dd-4b2e-b677-ab6ce178e3f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845" autoAdjust="0"/>
  </p:normalViewPr>
  <p:slideViewPr>
    <p:cSldViewPr snapToGrid="0">
      <p:cViewPr varScale="1">
        <p:scale>
          <a:sx n="63" d="100"/>
          <a:sy n="63" d="100"/>
        </p:scale>
        <p:origin x="13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microsoft.com/office/2018/10/relationships/authors" Target="author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Relationship Id="rId8" Type="http://schemas.openxmlformats.org/officeDocument/2006/relationships/slideMaster" Target="slideMasters/slideMaster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Bastiaens (BOSA)" userId="72960c7f-25dd-4b2e-b677-ab6ce178e3fb" providerId="ADAL" clId="{26BBA6B7-A982-4EE4-A231-C33CF22A668D}"/>
    <pc:docChg chg="undo custSel delSld modSld sldOrd">
      <pc:chgData name="Peter Bastiaens (BOSA)" userId="72960c7f-25dd-4b2e-b677-ab6ce178e3fb" providerId="ADAL" clId="{26BBA6B7-A982-4EE4-A231-C33CF22A668D}" dt="2024-06-21T08:52:44.801" v="236" actId="6549"/>
      <pc:docMkLst>
        <pc:docMk/>
      </pc:docMkLst>
      <pc:sldChg chg="ord">
        <pc:chgData name="Peter Bastiaens (BOSA)" userId="72960c7f-25dd-4b2e-b677-ab6ce178e3fb" providerId="ADAL" clId="{26BBA6B7-A982-4EE4-A231-C33CF22A668D}" dt="2024-06-21T07:59:52.848" v="29"/>
        <pc:sldMkLst>
          <pc:docMk/>
          <pc:sldMk cId="614033883" sldId="261"/>
        </pc:sldMkLst>
      </pc:sldChg>
      <pc:sldChg chg="modSp mod">
        <pc:chgData name="Peter Bastiaens (BOSA)" userId="72960c7f-25dd-4b2e-b677-ab6ce178e3fb" providerId="ADAL" clId="{26BBA6B7-A982-4EE4-A231-C33CF22A668D}" dt="2024-06-21T08:11:41.551" v="74" actId="27636"/>
        <pc:sldMkLst>
          <pc:docMk/>
          <pc:sldMk cId="8374086" sldId="2147483307"/>
        </pc:sldMkLst>
        <pc:spChg chg="mod">
          <ac:chgData name="Peter Bastiaens (BOSA)" userId="72960c7f-25dd-4b2e-b677-ab6ce178e3fb" providerId="ADAL" clId="{26BBA6B7-A982-4EE4-A231-C33CF22A668D}" dt="2024-06-21T08:11:41.551" v="74" actId="27636"/>
          <ac:spMkLst>
            <pc:docMk/>
            <pc:sldMk cId="8374086" sldId="2147483307"/>
            <ac:spMk id="5" creationId="{7B00CC6F-086D-F15E-CC64-68D2C328DF82}"/>
          </ac:spMkLst>
        </pc:spChg>
      </pc:sldChg>
      <pc:sldChg chg="modSp mod">
        <pc:chgData name="Peter Bastiaens (BOSA)" userId="72960c7f-25dd-4b2e-b677-ab6ce178e3fb" providerId="ADAL" clId="{26BBA6B7-A982-4EE4-A231-C33CF22A668D}" dt="2024-06-21T08:21:16.122" v="111" actId="27636"/>
        <pc:sldMkLst>
          <pc:docMk/>
          <pc:sldMk cId="927789412" sldId="2147483308"/>
        </pc:sldMkLst>
        <pc:spChg chg="mod">
          <ac:chgData name="Peter Bastiaens (BOSA)" userId="72960c7f-25dd-4b2e-b677-ab6ce178e3fb" providerId="ADAL" clId="{26BBA6B7-A982-4EE4-A231-C33CF22A668D}" dt="2024-06-21T08:21:16.122" v="111" actId="27636"/>
          <ac:spMkLst>
            <pc:docMk/>
            <pc:sldMk cId="927789412" sldId="2147483308"/>
            <ac:spMk id="5" creationId="{AE8444C9-CE2F-A21D-F9CE-B17FECF1AE1B}"/>
          </ac:spMkLst>
        </pc:spChg>
      </pc:sldChg>
      <pc:sldChg chg="modSp mod">
        <pc:chgData name="Peter Bastiaens (BOSA)" userId="72960c7f-25dd-4b2e-b677-ab6ce178e3fb" providerId="ADAL" clId="{26BBA6B7-A982-4EE4-A231-C33CF22A668D}" dt="2024-06-21T08:22:03.544" v="113" actId="108"/>
        <pc:sldMkLst>
          <pc:docMk/>
          <pc:sldMk cId="3897535901" sldId="2147483309"/>
        </pc:sldMkLst>
        <pc:spChg chg="mod">
          <ac:chgData name="Peter Bastiaens (BOSA)" userId="72960c7f-25dd-4b2e-b677-ab6ce178e3fb" providerId="ADAL" clId="{26BBA6B7-A982-4EE4-A231-C33CF22A668D}" dt="2024-06-21T08:22:03.544" v="113" actId="108"/>
          <ac:spMkLst>
            <pc:docMk/>
            <pc:sldMk cId="3897535901" sldId="2147483309"/>
            <ac:spMk id="5" creationId="{DFBE357F-86CE-43DA-85C3-95AACB7EE24A}"/>
          </ac:spMkLst>
        </pc:spChg>
      </pc:sldChg>
      <pc:sldChg chg="modSp mod">
        <pc:chgData name="Peter Bastiaens (BOSA)" userId="72960c7f-25dd-4b2e-b677-ab6ce178e3fb" providerId="ADAL" clId="{26BBA6B7-A982-4EE4-A231-C33CF22A668D}" dt="2024-06-21T08:23:37.324" v="114" actId="14100"/>
        <pc:sldMkLst>
          <pc:docMk/>
          <pc:sldMk cId="3514084712" sldId="2147483310"/>
        </pc:sldMkLst>
        <pc:spChg chg="mod">
          <ac:chgData name="Peter Bastiaens (BOSA)" userId="72960c7f-25dd-4b2e-b677-ab6ce178e3fb" providerId="ADAL" clId="{26BBA6B7-A982-4EE4-A231-C33CF22A668D}" dt="2024-06-21T08:23:37.324" v="114" actId="14100"/>
          <ac:spMkLst>
            <pc:docMk/>
            <pc:sldMk cId="3514084712" sldId="2147483310"/>
            <ac:spMk id="5" creationId="{926E16C4-DDB1-130F-59BC-3468A3169C5D}"/>
          </ac:spMkLst>
        </pc:spChg>
      </pc:sldChg>
      <pc:sldChg chg="modSp mod">
        <pc:chgData name="Peter Bastiaens (BOSA)" userId="72960c7f-25dd-4b2e-b677-ab6ce178e3fb" providerId="ADAL" clId="{26BBA6B7-A982-4EE4-A231-C33CF22A668D}" dt="2024-06-21T08:23:47.518" v="116" actId="27636"/>
        <pc:sldMkLst>
          <pc:docMk/>
          <pc:sldMk cId="1889375836" sldId="2147483311"/>
        </pc:sldMkLst>
        <pc:spChg chg="mod">
          <ac:chgData name="Peter Bastiaens (BOSA)" userId="72960c7f-25dd-4b2e-b677-ab6ce178e3fb" providerId="ADAL" clId="{26BBA6B7-A982-4EE4-A231-C33CF22A668D}" dt="2024-06-21T08:23:47.518" v="116" actId="27636"/>
          <ac:spMkLst>
            <pc:docMk/>
            <pc:sldMk cId="1889375836" sldId="2147483311"/>
            <ac:spMk id="5" creationId="{58572DF6-54F0-34B1-7599-785633FDB22B}"/>
          </ac:spMkLst>
        </pc:spChg>
      </pc:sldChg>
      <pc:sldChg chg="modSp mod">
        <pc:chgData name="Peter Bastiaens (BOSA)" userId="72960c7f-25dd-4b2e-b677-ab6ce178e3fb" providerId="ADAL" clId="{26BBA6B7-A982-4EE4-A231-C33CF22A668D}" dt="2024-06-21T08:07:18.310" v="67" actId="27636"/>
        <pc:sldMkLst>
          <pc:docMk/>
          <pc:sldMk cId="1860613977" sldId="2147483321"/>
        </pc:sldMkLst>
        <pc:spChg chg="mod">
          <ac:chgData name="Peter Bastiaens (BOSA)" userId="72960c7f-25dd-4b2e-b677-ab6ce178e3fb" providerId="ADAL" clId="{26BBA6B7-A982-4EE4-A231-C33CF22A668D}" dt="2024-06-21T08:07:18.310" v="67" actId="27636"/>
          <ac:spMkLst>
            <pc:docMk/>
            <pc:sldMk cId="1860613977" sldId="2147483321"/>
            <ac:spMk id="5" creationId="{78FED6D7-FA42-12BC-C860-439E0E8A078D}"/>
          </ac:spMkLst>
        </pc:spChg>
      </pc:sldChg>
      <pc:sldChg chg="modSp mod">
        <pc:chgData name="Peter Bastiaens (BOSA)" userId="72960c7f-25dd-4b2e-b677-ab6ce178e3fb" providerId="ADAL" clId="{26BBA6B7-A982-4EE4-A231-C33CF22A668D}" dt="2024-06-21T08:14:03.278" v="78" actId="20577"/>
        <pc:sldMkLst>
          <pc:docMk/>
          <pc:sldMk cId="1663796927" sldId="2147483338"/>
        </pc:sldMkLst>
        <pc:spChg chg="mod">
          <ac:chgData name="Peter Bastiaens (BOSA)" userId="72960c7f-25dd-4b2e-b677-ab6ce178e3fb" providerId="ADAL" clId="{26BBA6B7-A982-4EE4-A231-C33CF22A668D}" dt="2024-06-21T08:14:03.278" v="78" actId="20577"/>
          <ac:spMkLst>
            <pc:docMk/>
            <pc:sldMk cId="1663796927" sldId="2147483338"/>
            <ac:spMk id="3" creationId="{EE515620-C6F6-84E4-3C14-941BDC882281}"/>
          </ac:spMkLst>
        </pc:spChg>
      </pc:sldChg>
      <pc:sldChg chg="del">
        <pc:chgData name="Peter Bastiaens (BOSA)" userId="72960c7f-25dd-4b2e-b677-ab6ce178e3fb" providerId="ADAL" clId="{26BBA6B7-A982-4EE4-A231-C33CF22A668D}" dt="2024-06-21T07:57:18.781" v="27" actId="2696"/>
        <pc:sldMkLst>
          <pc:docMk/>
          <pc:sldMk cId="221627652" sldId="2147483339"/>
        </pc:sldMkLst>
      </pc:sldChg>
      <pc:sldChg chg="modSp mod">
        <pc:chgData name="Peter Bastiaens (BOSA)" userId="72960c7f-25dd-4b2e-b677-ab6ce178e3fb" providerId="ADAL" clId="{26BBA6B7-A982-4EE4-A231-C33CF22A668D}" dt="2024-06-21T08:02:31.317" v="48" actId="20577"/>
        <pc:sldMkLst>
          <pc:docMk/>
          <pc:sldMk cId="2047683713" sldId="2147483340"/>
        </pc:sldMkLst>
        <pc:spChg chg="mod">
          <ac:chgData name="Peter Bastiaens (BOSA)" userId="72960c7f-25dd-4b2e-b677-ab6ce178e3fb" providerId="ADAL" clId="{26BBA6B7-A982-4EE4-A231-C33CF22A668D}" dt="2024-06-21T08:01:25.909" v="37" actId="108"/>
          <ac:spMkLst>
            <pc:docMk/>
            <pc:sldMk cId="2047683713" sldId="2147483340"/>
            <ac:spMk id="2" creationId="{32C46463-F60F-0C40-A1F7-37025BFC4FD3}"/>
          </ac:spMkLst>
        </pc:spChg>
        <pc:spChg chg="mod">
          <ac:chgData name="Peter Bastiaens (BOSA)" userId="72960c7f-25dd-4b2e-b677-ab6ce178e3fb" providerId="ADAL" clId="{26BBA6B7-A982-4EE4-A231-C33CF22A668D}" dt="2024-06-21T08:02:31.317" v="48" actId="20577"/>
          <ac:spMkLst>
            <pc:docMk/>
            <pc:sldMk cId="2047683713" sldId="2147483340"/>
            <ac:spMk id="5" creationId="{78FED6D7-FA42-12BC-C860-439E0E8A078D}"/>
          </ac:spMkLst>
        </pc:spChg>
      </pc:sldChg>
      <pc:sldChg chg="modSp mod">
        <pc:chgData name="Peter Bastiaens (BOSA)" userId="72960c7f-25dd-4b2e-b677-ab6ce178e3fb" providerId="ADAL" clId="{26BBA6B7-A982-4EE4-A231-C33CF22A668D}" dt="2024-06-21T08:50:10.007" v="234" actId="20577"/>
        <pc:sldMkLst>
          <pc:docMk/>
          <pc:sldMk cId="3686274076" sldId="2147483341"/>
        </pc:sldMkLst>
        <pc:spChg chg="mod">
          <ac:chgData name="Peter Bastiaens (BOSA)" userId="72960c7f-25dd-4b2e-b677-ab6ce178e3fb" providerId="ADAL" clId="{26BBA6B7-A982-4EE4-A231-C33CF22A668D}" dt="2024-06-21T08:50:10.007" v="234" actId="20577"/>
          <ac:spMkLst>
            <pc:docMk/>
            <pc:sldMk cId="3686274076" sldId="2147483341"/>
            <ac:spMk id="7" creationId="{98FA37A3-82CD-8F56-E946-37C2FA477897}"/>
          </ac:spMkLst>
        </pc:spChg>
      </pc:sldChg>
      <pc:sldChg chg="del">
        <pc:chgData name="Peter Bastiaens (BOSA)" userId="72960c7f-25dd-4b2e-b677-ab6ce178e3fb" providerId="ADAL" clId="{26BBA6B7-A982-4EE4-A231-C33CF22A668D}" dt="2024-06-21T08:00:31.817" v="30" actId="2696"/>
        <pc:sldMkLst>
          <pc:docMk/>
          <pc:sldMk cId="1330996650" sldId="2147483342"/>
        </pc:sldMkLst>
      </pc:sldChg>
      <pc:sldChg chg="modSp mod">
        <pc:chgData name="Peter Bastiaens (BOSA)" userId="72960c7f-25dd-4b2e-b677-ab6ce178e3fb" providerId="ADAL" clId="{26BBA6B7-A982-4EE4-A231-C33CF22A668D}" dt="2024-06-21T08:18:39.532" v="95" actId="20577"/>
        <pc:sldMkLst>
          <pc:docMk/>
          <pc:sldMk cId="3970439445" sldId="2147483343"/>
        </pc:sldMkLst>
        <pc:spChg chg="mod">
          <ac:chgData name="Peter Bastiaens (BOSA)" userId="72960c7f-25dd-4b2e-b677-ab6ce178e3fb" providerId="ADAL" clId="{26BBA6B7-A982-4EE4-A231-C33CF22A668D}" dt="2024-06-21T08:18:39.532" v="95" actId="20577"/>
          <ac:spMkLst>
            <pc:docMk/>
            <pc:sldMk cId="3970439445" sldId="2147483343"/>
            <ac:spMk id="7" creationId="{98FA37A3-82CD-8F56-E946-37C2FA477897}"/>
          </ac:spMkLst>
        </pc:spChg>
      </pc:sldChg>
      <pc:sldChg chg="modSp mod">
        <pc:chgData name="Peter Bastiaens (BOSA)" userId="72960c7f-25dd-4b2e-b677-ab6ce178e3fb" providerId="ADAL" clId="{26BBA6B7-A982-4EE4-A231-C33CF22A668D}" dt="2024-06-21T08:47:45.341" v="217" actId="20577"/>
        <pc:sldMkLst>
          <pc:docMk/>
          <pc:sldMk cId="3117677313" sldId="2147483350"/>
        </pc:sldMkLst>
        <pc:spChg chg="mod">
          <ac:chgData name="Peter Bastiaens (BOSA)" userId="72960c7f-25dd-4b2e-b677-ab6ce178e3fb" providerId="ADAL" clId="{26BBA6B7-A982-4EE4-A231-C33CF22A668D}" dt="2024-06-21T08:47:45.341" v="217" actId="20577"/>
          <ac:spMkLst>
            <pc:docMk/>
            <pc:sldMk cId="3117677313" sldId="2147483350"/>
            <ac:spMk id="5" creationId="{78FED6D7-FA42-12BC-C860-439E0E8A078D}"/>
          </ac:spMkLst>
        </pc:spChg>
      </pc:sldChg>
      <pc:sldChg chg="modSp mod">
        <pc:chgData name="Peter Bastiaens (BOSA)" userId="72960c7f-25dd-4b2e-b677-ab6ce178e3fb" providerId="ADAL" clId="{26BBA6B7-A982-4EE4-A231-C33CF22A668D}" dt="2024-06-21T08:52:04.580" v="235" actId="14100"/>
        <pc:sldMkLst>
          <pc:docMk/>
          <pc:sldMk cId="3903172274" sldId="2147483351"/>
        </pc:sldMkLst>
        <pc:spChg chg="mod">
          <ac:chgData name="Peter Bastiaens (BOSA)" userId="72960c7f-25dd-4b2e-b677-ab6ce178e3fb" providerId="ADAL" clId="{26BBA6B7-A982-4EE4-A231-C33CF22A668D}" dt="2024-06-21T08:52:04.580" v="235" actId="14100"/>
          <ac:spMkLst>
            <pc:docMk/>
            <pc:sldMk cId="3903172274" sldId="2147483351"/>
            <ac:spMk id="3" creationId="{E7878A8A-2E92-09C2-3790-E6C218410B3C}"/>
          </ac:spMkLst>
        </pc:spChg>
      </pc:sldChg>
      <pc:sldChg chg="modSp mod ord">
        <pc:chgData name="Peter Bastiaens (BOSA)" userId="72960c7f-25dd-4b2e-b677-ab6ce178e3fb" providerId="ADAL" clId="{26BBA6B7-A982-4EE4-A231-C33CF22A668D}" dt="2024-06-21T08:42:59.306" v="193" actId="27636"/>
        <pc:sldMkLst>
          <pc:docMk/>
          <pc:sldMk cId="3119671497" sldId="2147483355"/>
        </pc:sldMkLst>
        <pc:spChg chg="mod">
          <ac:chgData name="Peter Bastiaens (BOSA)" userId="72960c7f-25dd-4b2e-b677-ab6ce178e3fb" providerId="ADAL" clId="{26BBA6B7-A982-4EE4-A231-C33CF22A668D}" dt="2024-06-21T08:42:59.306" v="193" actId="27636"/>
          <ac:spMkLst>
            <pc:docMk/>
            <pc:sldMk cId="3119671497" sldId="2147483355"/>
            <ac:spMk id="5" creationId="{E06B2AAE-8721-2FED-0F7A-748CDAD8C1AC}"/>
          </ac:spMkLst>
        </pc:spChg>
      </pc:sldChg>
      <pc:sldChg chg="modSp mod">
        <pc:chgData name="Peter Bastiaens (BOSA)" userId="72960c7f-25dd-4b2e-b677-ab6ce178e3fb" providerId="ADAL" clId="{26BBA6B7-A982-4EE4-A231-C33CF22A668D}" dt="2024-06-21T08:29:36.334" v="142" actId="6549"/>
        <pc:sldMkLst>
          <pc:docMk/>
          <pc:sldMk cId="1965043506" sldId="2147483356"/>
        </pc:sldMkLst>
        <pc:spChg chg="mod">
          <ac:chgData name="Peter Bastiaens (BOSA)" userId="72960c7f-25dd-4b2e-b677-ab6ce178e3fb" providerId="ADAL" clId="{26BBA6B7-A982-4EE4-A231-C33CF22A668D}" dt="2024-06-21T08:29:36.334" v="142" actId="6549"/>
          <ac:spMkLst>
            <pc:docMk/>
            <pc:sldMk cId="1965043506" sldId="2147483356"/>
            <ac:spMk id="7" creationId="{98FA37A3-82CD-8F56-E946-37C2FA477897}"/>
          </ac:spMkLst>
        </pc:spChg>
      </pc:sldChg>
      <pc:sldChg chg="modSp mod">
        <pc:chgData name="Peter Bastiaens (BOSA)" userId="72960c7f-25dd-4b2e-b677-ab6ce178e3fb" providerId="ADAL" clId="{26BBA6B7-A982-4EE4-A231-C33CF22A668D}" dt="2024-06-21T08:52:44.801" v="236" actId="6549"/>
        <pc:sldMkLst>
          <pc:docMk/>
          <pc:sldMk cId="4199419258" sldId="2147483357"/>
        </pc:sldMkLst>
        <pc:spChg chg="mod">
          <ac:chgData name="Peter Bastiaens (BOSA)" userId="72960c7f-25dd-4b2e-b677-ab6ce178e3fb" providerId="ADAL" clId="{26BBA6B7-A982-4EE4-A231-C33CF22A668D}" dt="2024-06-21T08:52:44.801" v="236" actId="6549"/>
          <ac:spMkLst>
            <pc:docMk/>
            <pc:sldMk cId="4199419258" sldId="2147483357"/>
            <ac:spMk id="4" creationId="{4B194863-0E19-F393-0030-A8996BD9FC48}"/>
          </ac:spMkLst>
        </pc:spChg>
      </pc:sldChg>
      <pc:sldChg chg="modSp mod">
        <pc:chgData name="Peter Bastiaens (BOSA)" userId="72960c7f-25dd-4b2e-b677-ab6ce178e3fb" providerId="ADAL" clId="{26BBA6B7-A982-4EE4-A231-C33CF22A668D}" dt="2024-06-21T08:32:36.183" v="191" actId="113"/>
        <pc:sldMkLst>
          <pc:docMk/>
          <pc:sldMk cId="1037816244" sldId="2147483358"/>
        </pc:sldMkLst>
        <pc:spChg chg="mod">
          <ac:chgData name="Peter Bastiaens (BOSA)" userId="72960c7f-25dd-4b2e-b677-ab6ce178e3fb" providerId="ADAL" clId="{26BBA6B7-A982-4EE4-A231-C33CF22A668D}" dt="2024-06-21T08:31:33.021" v="173" actId="6549"/>
          <ac:spMkLst>
            <pc:docMk/>
            <pc:sldMk cId="1037816244" sldId="2147483358"/>
            <ac:spMk id="2" creationId="{44557F65-4514-F8FC-7C80-CE0B85F332D3}"/>
          </ac:spMkLst>
        </pc:spChg>
        <pc:spChg chg="mod">
          <ac:chgData name="Peter Bastiaens (BOSA)" userId="72960c7f-25dd-4b2e-b677-ab6ce178e3fb" providerId="ADAL" clId="{26BBA6B7-A982-4EE4-A231-C33CF22A668D}" dt="2024-06-21T08:32:36.183" v="191" actId="113"/>
          <ac:spMkLst>
            <pc:docMk/>
            <pc:sldMk cId="1037816244" sldId="2147483358"/>
            <ac:spMk id="3" creationId="{2648B2F3-1468-AECD-D7E8-D69AB26684E8}"/>
          </ac:spMkLst>
        </pc:spChg>
      </pc:sldChg>
      <pc:sldChg chg="modSp mod ord">
        <pc:chgData name="Peter Bastiaens (BOSA)" userId="72960c7f-25dd-4b2e-b677-ab6ce178e3fb" providerId="ADAL" clId="{26BBA6B7-A982-4EE4-A231-C33CF22A668D}" dt="2024-06-21T07:56:55.375" v="26" actId="6549"/>
        <pc:sldMkLst>
          <pc:docMk/>
          <pc:sldMk cId="4248103545" sldId="2147483359"/>
        </pc:sldMkLst>
        <pc:spChg chg="mod">
          <ac:chgData name="Peter Bastiaens (BOSA)" userId="72960c7f-25dd-4b2e-b677-ab6ce178e3fb" providerId="ADAL" clId="{26BBA6B7-A982-4EE4-A231-C33CF22A668D}" dt="2024-06-21T07:56:55.375" v="26" actId="6549"/>
          <ac:spMkLst>
            <pc:docMk/>
            <pc:sldMk cId="4248103545" sldId="2147483359"/>
            <ac:spMk id="2" creationId="{9ABC9CB8-69F9-FD71-3221-341CB8B2B190}"/>
          </ac:spMkLst>
        </pc:spChg>
      </pc:sldChg>
    </pc:docChg>
  </pc:docChgLst>
  <pc:docChgLst>
    <pc:chgData name="IVANKOVIC Snjezana (REFORM)" userId="S::snjezana.ivankovic@ec.europa.eu::12b8578b-6f1f-4321-8484-242677856ac8" providerId="AD" clId="Web-{AED30E7B-3980-EF22-7BE6-832CFF197C89}"/>
    <pc:docChg chg="mod">
      <pc:chgData name="IVANKOVIC Snjezana (REFORM)" userId="S::snjezana.ivankovic@ec.europa.eu::12b8578b-6f1f-4321-8484-242677856ac8" providerId="AD" clId="Web-{AED30E7B-3980-EF22-7BE6-832CFF197C89}" dt="2024-06-26T06:19:35.013" v="0" actId="33475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B03A2BF9-7BC4-4CA0-8E6C-D187918D49F9}" type="datetimeFigureOut">
              <a:rPr lang="nl-BE" smtClean="0"/>
              <a:t>25/06/2024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503B14DF-44D6-453D-AB6C-8AB26F9F29A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89455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3B14DF-44D6-453D-AB6C-8AB26F9F29AC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77733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sv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12" Type="http://schemas.openxmlformats.org/officeDocument/2006/relationships/image" Target="../media/image16.png"/><Relationship Id="rId17" Type="http://schemas.openxmlformats.org/officeDocument/2006/relationships/image" Target="../media/image3.png"/><Relationship Id="rId2" Type="http://schemas.openxmlformats.org/officeDocument/2006/relationships/image" Target="../media/image6.png"/><Relationship Id="rId16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5" Type="http://schemas.openxmlformats.org/officeDocument/2006/relationships/image" Target="../media/image9.svg"/><Relationship Id="rId15" Type="http://schemas.openxmlformats.org/officeDocument/2006/relationships/image" Target="../media/image19.sv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svg"/><Relationship Id="rId14" Type="http://schemas.openxmlformats.org/officeDocument/2006/relationships/image" Target="../media/image18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CD3934-7B2B-06FB-4D65-20C6BA75EBD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003399"/>
                </a:solidFill>
                <a:latin typeface="Montserrat Black" panose="00000A00000000000000" pitchFamily="2" charset="0"/>
              </a:defRPr>
            </a:lvl1pPr>
          </a:lstStyle>
          <a:p>
            <a:r>
              <a:rPr lang="fr-FR"/>
              <a:t>This a </a:t>
            </a:r>
            <a:r>
              <a:rPr lang="fr-FR" err="1"/>
              <a:t>title</a:t>
            </a:r>
            <a:endParaRPr lang="en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4CDCADE-DC1D-8CD5-D0E0-C6BAF5C2824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rgbClr val="003399"/>
                </a:solidFill>
                <a:latin typeface="Montserrat SemiBold" panose="000007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This </a:t>
            </a:r>
            <a:r>
              <a:rPr lang="fr-FR" err="1"/>
              <a:t>is</a:t>
            </a:r>
            <a:r>
              <a:rPr lang="fr-FR"/>
              <a:t> a </a:t>
            </a:r>
            <a:r>
              <a:rPr lang="fr-FR" err="1"/>
              <a:t>subtitle</a:t>
            </a:r>
            <a:endParaRPr lang="en-BE"/>
          </a:p>
        </p:txBody>
      </p:sp>
      <p:pic>
        <p:nvPicPr>
          <p:cNvPr id="7" name="object 4">
            <a:extLst>
              <a:ext uri="{FF2B5EF4-FFF2-40B4-BE49-F238E27FC236}">
                <a16:creationId xmlns:a16="http://schemas.microsoft.com/office/drawing/2014/main" id="{7DA277F5-0CA7-2A03-C824-7759986E9350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686409" y="0"/>
            <a:ext cx="2505591" cy="2465992"/>
          </a:xfrm>
          <a:prstGeom prst="rect">
            <a:avLst/>
          </a:prstGeom>
        </p:spPr>
      </p:pic>
      <p:pic>
        <p:nvPicPr>
          <p:cNvPr id="8" name="object 4">
            <a:extLst>
              <a:ext uri="{FF2B5EF4-FFF2-40B4-BE49-F238E27FC236}">
                <a16:creationId xmlns:a16="http://schemas.microsoft.com/office/drawing/2014/main" id="{15D37480-8D90-F431-A817-EFE3D54E3F02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 rot="10800000">
            <a:off x="0" y="4392008"/>
            <a:ext cx="2505591" cy="2465992"/>
          </a:xfrm>
          <a:prstGeom prst="rect">
            <a:avLst/>
          </a:prstGeom>
        </p:spPr>
      </p:pic>
      <p:grpSp>
        <p:nvGrpSpPr>
          <p:cNvPr id="9" name="object 5">
            <a:extLst>
              <a:ext uri="{FF2B5EF4-FFF2-40B4-BE49-F238E27FC236}">
                <a16:creationId xmlns:a16="http://schemas.microsoft.com/office/drawing/2014/main" id="{C6BFAF25-57B0-A461-DE5B-49B6FE50EDF4}"/>
              </a:ext>
            </a:extLst>
          </p:cNvPr>
          <p:cNvGrpSpPr/>
          <p:nvPr userDrawn="1"/>
        </p:nvGrpSpPr>
        <p:grpSpPr>
          <a:xfrm>
            <a:off x="5113020" y="6401766"/>
            <a:ext cx="1965960" cy="45719"/>
            <a:chOff x="4363177" y="6975805"/>
            <a:chExt cx="1965960" cy="127000"/>
          </a:xfrm>
        </p:grpSpPr>
        <p:sp>
          <p:nvSpPr>
            <p:cNvPr id="10" name="object 6">
              <a:extLst>
                <a:ext uri="{FF2B5EF4-FFF2-40B4-BE49-F238E27FC236}">
                  <a16:creationId xmlns:a16="http://schemas.microsoft.com/office/drawing/2014/main" id="{FDDA93FB-8677-C888-B894-EC74DD541A59}"/>
                </a:ext>
              </a:extLst>
            </p:cNvPr>
            <p:cNvSpPr/>
            <p:nvPr/>
          </p:nvSpPr>
          <p:spPr>
            <a:xfrm>
              <a:off x="4363177" y="6975805"/>
              <a:ext cx="655320" cy="127000"/>
            </a:xfrm>
            <a:custGeom>
              <a:avLst/>
              <a:gdLst/>
              <a:ahLst/>
              <a:cxnLst/>
              <a:rect l="l" t="t" r="r" b="b"/>
              <a:pathLst>
                <a:path w="655320" h="127000">
                  <a:moveTo>
                    <a:pt x="0" y="127000"/>
                  </a:moveTo>
                  <a:lnTo>
                    <a:pt x="655218" y="127000"/>
                  </a:lnTo>
                  <a:lnTo>
                    <a:pt x="655218" y="0"/>
                  </a:lnTo>
                  <a:lnTo>
                    <a:pt x="0" y="0"/>
                  </a:lnTo>
                  <a:lnTo>
                    <a:pt x="0" y="12700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9FB7A8DF-953F-870F-88A6-810744D92968}"/>
                </a:ext>
              </a:extLst>
            </p:cNvPr>
            <p:cNvSpPr/>
            <p:nvPr/>
          </p:nvSpPr>
          <p:spPr>
            <a:xfrm>
              <a:off x="5018392" y="6975805"/>
              <a:ext cx="655320" cy="127000"/>
            </a:xfrm>
            <a:custGeom>
              <a:avLst/>
              <a:gdLst/>
              <a:ahLst/>
              <a:cxnLst/>
              <a:rect l="l" t="t" r="r" b="b"/>
              <a:pathLst>
                <a:path w="655320" h="127000">
                  <a:moveTo>
                    <a:pt x="0" y="127000"/>
                  </a:moveTo>
                  <a:lnTo>
                    <a:pt x="655218" y="127000"/>
                  </a:lnTo>
                  <a:lnTo>
                    <a:pt x="655218" y="0"/>
                  </a:lnTo>
                  <a:lnTo>
                    <a:pt x="0" y="0"/>
                  </a:lnTo>
                  <a:lnTo>
                    <a:pt x="0" y="127000"/>
                  </a:lnTo>
                  <a:close/>
                </a:path>
              </a:pathLst>
            </a:custGeom>
            <a:solidFill>
              <a:srgbClr val="FCE9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8">
              <a:extLst>
                <a:ext uri="{FF2B5EF4-FFF2-40B4-BE49-F238E27FC236}">
                  <a16:creationId xmlns:a16="http://schemas.microsoft.com/office/drawing/2014/main" id="{99317B95-5069-67C8-60F9-156AD9D3BBDE}"/>
                </a:ext>
              </a:extLst>
            </p:cNvPr>
            <p:cNvSpPr/>
            <p:nvPr/>
          </p:nvSpPr>
          <p:spPr>
            <a:xfrm>
              <a:off x="5673607" y="6975805"/>
              <a:ext cx="655320" cy="127000"/>
            </a:xfrm>
            <a:custGeom>
              <a:avLst/>
              <a:gdLst/>
              <a:ahLst/>
              <a:cxnLst/>
              <a:rect l="l" t="t" r="r" b="b"/>
              <a:pathLst>
                <a:path w="655320" h="127000">
                  <a:moveTo>
                    <a:pt x="0" y="127000"/>
                  </a:moveTo>
                  <a:lnTo>
                    <a:pt x="655218" y="127000"/>
                  </a:lnTo>
                  <a:lnTo>
                    <a:pt x="655218" y="0"/>
                  </a:lnTo>
                  <a:lnTo>
                    <a:pt x="0" y="0"/>
                  </a:lnTo>
                  <a:lnTo>
                    <a:pt x="0" y="127000"/>
                  </a:lnTo>
                  <a:close/>
                </a:path>
              </a:pathLst>
            </a:custGeom>
            <a:solidFill>
              <a:srgbClr val="EF46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3" name="Image 12" descr="Une image contenant texte, Graphique, Police, graphisme&#10;&#10;Description générée automatiquement">
            <a:extLst>
              <a:ext uri="{FF2B5EF4-FFF2-40B4-BE49-F238E27FC236}">
                <a16:creationId xmlns:a16="http://schemas.microsoft.com/office/drawing/2014/main" id="{A3B66ED6-B014-DB58-48C9-EBD1148CAF07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22" y="315111"/>
            <a:ext cx="820074" cy="124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18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>
            <a:extLst>
              <a:ext uri="{FF2B5EF4-FFF2-40B4-BE49-F238E27FC236}">
                <a16:creationId xmlns:a16="http://schemas.microsoft.com/office/drawing/2014/main" id="{0C72B329-1030-2431-F8F6-D191A8144981}"/>
              </a:ext>
            </a:extLst>
          </p:cNvPr>
          <p:cNvSpPr/>
          <p:nvPr userDrawn="1"/>
        </p:nvSpPr>
        <p:spPr>
          <a:xfrm>
            <a:off x="4072573" y="1816100"/>
            <a:ext cx="4046854" cy="3225800"/>
          </a:xfrm>
          <a:custGeom>
            <a:avLst/>
            <a:gdLst/>
            <a:ahLst/>
            <a:cxnLst/>
            <a:rect l="l" t="t" r="r" b="b"/>
            <a:pathLst>
              <a:path w="4046854" h="3225800">
                <a:moveTo>
                  <a:pt x="1821002" y="2222500"/>
                </a:moveTo>
                <a:lnTo>
                  <a:pt x="1618665" y="2222500"/>
                </a:lnTo>
                <a:lnTo>
                  <a:pt x="1618665" y="2425700"/>
                </a:lnTo>
                <a:lnTo>
                  <a:pt x="1621392" y="2476500"/>
                </a:lnTo>
                <a:lnTo>
                  <a:pt x="1629368" y="2514600"/>
                </a:lnTo>
                <a:lnTo>
                  <a:pt x="1642289" y="2565400"/>
                </a:lnTo>
                <a:lnTo>
                  <a:pt x="1659848" y="2603500"/>
                </a:lnTo>
                <a:lnTo>
                  <a:pt x="1681740" y="2641600"/>
                </a:lnTo>
                <a:lnTo>
                  <a:pt x="1707659" y="2679700"/>
                </a:lnTo>
                <a:lnTo>
                  <a:pt x="1737301" y="2705100"/>
                </a:lnTo>
                <a:lnTo>
                  <a:pt x="1770359" y="2743200"/>
                </a:lnTo>
                <a:lnTo>
                  <a:pt x="1806527" y="2768600"/>
                </a:lnTo>
                <a:lnTo>
                  <a:pt x="1845501" y="2781300"/>
                </a:lnTo>
                <a:lnTo>
                  <a:pt x="1886975" y="2806700"/>
                </a:lnTo>
                <a:lnTo>
                  <a:pt x="1930642" y="2819400"/>
                </a:lnTo>
                <a:lnTo>
                  <a:pt x="1976199" y="2819400"/>
                </a:lnTo>
                <a:lnTo>
                  <a:pt x="2023338" y="2832100"/>
                </a:lnTo>
                <a:lnTo>
                  <a:pt x="2765018" y="2832100"/>
                </a:lnTo>
                <a:lnTo>
                  <a:pt x="3277819" y="3213100"/>
                </a:lnTo>
                <a:lnTo>
                  <a:pt x="3302683" y="3225800"/>
                </a:lnTo>
                <a:lnTo>
                  <a:pt x="3384042" y="3225800"/>
                </a:lnTo>
                <a:lnTo>
                  <a:pt x="3407142" y="3200400"/>
                </a:lnTo>
                <a:lnTo>
                  <a:pt x="3424667" y="3187700"/>
                </a:lnTo>
                <a:lnTo>
                  <a:pt x="3435789" y="3162300"/>
                </a:lnTo>
                <a:lnTo>
                  <a:pt x="3439680" y="3136900"/>
                </a:lnTo>
                <a:lnTo>
                  <a:pt x="3439680" y="2933700"/>
                </a:lnTo>
                <a:lnTo>
                  <a:pt x="3237344" y="2933700"/>
                </a:lnTo>
                <a:lnTo>
                  <a:pt x="2886430" y="2667000"/>
                </a:lnTo>
                <a:lnTo>
                  <a:pt x="2858921" y="2654300"/>
                </a:lnTo>
                <a:lnTo>
                  <a:pt x="2829044" y="2641600"/>
                </a:lnTo>
                <a:lnTo>
                  <a:pt x="2797506" y="2628900"/>
                </a:lnTo>
                <a:lnTo>
                  <a:pt x="2023338" y="2628900"/>
                </a:lnTo>
                <a:lnTo>
                  <a:pt x="1976892" y="2616200"/>
                </a:lnTo>
                <a:lnTo>
                  <a:pt x="1934283" y="2603500"/>
                </a:lnTo>
                <a:lnTo>
                  <a:pt x="1896718" y="2578100"/>
                </a:lnTo>
                <a:lnTo>
                  <a:pt x="1865401" y="2552700"/>
                </a:lnTo>
                <a:lnTo>
                  <a:pt x="1841539" y="2514600"/>
                </a:lnTo>
                <a:lnTo>
                  <a:pt x="1826337" y="2463800"/>
                </a:lnTo>
                <a:lnTo>
                  <a:pt x="1821002" y="2425700"/>
                </a:lnTo>
                <a:lnTo>
                  <a:pt x="1821002" y="2222500"/>
                </a:lnTo>
                <a:close/>
              </a:path>
              <a:path w="4046854" h="3225800">
                <a:moveTo>
                  <a:pt x="3642017" y="800100"/>
                </a:moveTo>
                <a:lnTo>
                  <a:pt x="2832684" y="800100"/>
                </a:lnTo>
                <a:lnTo>
                  <a:pt x="2832684" y="1003300"/>
                </a:lnTo>
                <a:lnTo>
                  <a:pt x="3642017" y="1003300"/>
                </a:lnTo>
                <a:lnTo>
                  <a:pt x="3688462" y="1016000"/>
                </a:lnTo>
                <a:lnTo>
                  <a:pt x="3731071" y="1028700"/>
                </a:lnTo>
                <a:lnTo>
                  <a:pt x="3768637" y="1054100"/>
                </a:lnTo>
                <a:lnTo>
                  <a:pt x="3799954" y="1079500"/>
                </a:lnTo>
                <a:lnTo>
                  <a:pt x="3823816" y="1117600"/>
                </a:lnTo>
                <a:lnTo>
                  <a:pt x="3839018" y="1168400"/>
                </a:lnTo>
                <a:lnTo>
                  <a:pt x="3844353" y="1206500"/>
                </a:lnTo>
                <a:lnTo>
                  <a:pt x="3844353" y="2425700"/>
                </a:lnTo>
                <a:lnTo>
                  <a:pt x="3839018" y="2463800"/>
                </a:lnTo>
                <a:lnTo>
                  <a:pt x="3823816" y="2514600"/>
                </a:lnTo>
                <a:lnTo>
                  <a:pt x="3799954" y="2552700"/>
                </a:lnTo>
                <a:lnTo>
                  <a:pt x="3768637" y="2578100"/>
                </a:lnTo>
                <a:lnTo>
                  <a:pt x="3731071" y="2603500"/>
                </a:lnTo>
                <a:lnTo>
                  <a:pt x="3688462" y="2616200"/>
                </a:lnTo>
                <a:lnTo>
                  <a:pt x="3642017" y="2628900"/>
                </a:lnTo>
                <a:lnTo>
                  <a:pt x="3393234" y="2628900"/>
                </a:lnTo>
                <a:lnTo>
                  <a:pt x="3350626" y="2641600"/>
                </a:lnTo>
                <a:lnTo>
                  <a:pt x="3313060" y="2667000"/>
                </a:lnTo>
                <a:lnTo>
                  <a:pt x="3281743" y="2705100"/>
                </a:lnTo>
                <a:lnTo>
                  <a:pt x="3257881" y="2743200"/>
                </a:lnTo>
                <a:lnTo>
                  <a:pt x="3242679" y="2781300"/>
                </a:lnTo>
                <a:lnTo>
                  <a:pt x="3237344" y="2832100"/>
                </a:lnTo>
                <a:lnTo>
                  <a:pt x="3237344" y="2933700"/>
                </a:lnTo>
                <a:lnTo>
                  <a:pt x="3439680" y="2933700"/>
                </a:lnTo>
                <a:lnTo>
                  <a:pt x="3439680" y="2832100"/>
                </a:lnTo>
                <a:lnTo>
                  <a:pt x="3642017" y="2832100"/>
                </a:lnTo>
                <a:lnTo>
                  <a:pt x="3689156" y="2819400"/>
                </a:lnTo>
                <a:lnTo>
                  <a:pt x="3734712" y="2819400"/>
                </a:lnTo>
                <a:lnTo>
                  <a:pt x="3778380" y="2806700"/>
                </a:lnTo>
                <a:lnTo>
                  <a:pt x="3819854" y="2781300"/>
                </a:lnTo>
                <a:lnTo>
                  <a:pt x="3858828" y="2768600"/>
                </a:lnTo>
                <a:lnTo>
                  <a:pt x="3894996" y="2743200"/>
                </a:lnTo>
                <a:lnTo>
                  <a:pt x="3928054" y="2705100"/>
                </a:lnTo>
                <a:lnTo>
                  <a:pt x="3957695" y="2679700"/>
                </a:lnTo>
                <a:lnTo>
                  <a:pt x="3983615" y="2641600"/>
                </a:lnTo>
                <a:lnTo>
                  <a:pt x="4005507" y="2603500"/>
                </a:lnTo>
                <a:lnTo>
                  <a:pt x="4023066" y="2565400"/>
                </a:lnTo>
                <a:lnTo>
                  <a:pt x="4035986" y="2514600"/>
                </a:lnTo>
                <a:lnTo>
                  <a:pt x="4043963" y="2476500"/>
                </a:lnTo>
                <a:lnTo>
                  <a:pt x="4046689" y="2425700"/>
                </a:lnTo>
                <a:lnTo>
                  <a:pt x="4046689" y="1206500"/>
                </a:lnTo>
                <a:lnTo>
                  <a:pt x="4043963" y="1168400"/>
                </a:lnTo>
                <a:lnTo>
                  <a:pt x="4035986" y="1117600"/>
                </a:lnTo>
                <a:lnTo>
                  <a:pt x="4023066" y="1066800"/>
                </a:lnTo>
                <a:lnTo>
                  <a:pt x="4005507" y="1028700"/>
                </a:lnTo>
                <a:lnTo>
                  <a:pt x="3983615" y="990600"/>
                </a:lnTo>
                <a:lnTo>
                  <a:pt x="3957695" y="952500"/>
                </a:lnTo>
                <a:lnTo>
                  <a:pt x="3928054" y="927100"/>
                </a:lnTo>
                <a:lnTo>
                  <a:pt x="3894996" y="889000"/>
                </a:lnTo>
                <a:lnTo>
                  <a:pt x="3858828" y="863600"/>
                </a:lnTo>
                <a:lnTo>
                  <a:pt x="3819854" y="850900"/>
                </a:lnTo>
                <a:lnTo>
                  <a:pt x="3778380" y="825500"/>
                </a:lnTo>
                <a:lnTo>
                  <a:pt x="3734712" y="812800"/>
                </a:lnTo>
                <a:lnTo>
                  <a:pt x="3689156" y="812800"/>
                </a:lnTo>
                <a:lnTo>
                  <a:pt x="3642017" y="800100"/>
                </a:lnTo>
                <a:close/>
              </a:path>
              <a:path w="4046854" h="3225800">
                <a:moveTo>
                  <a:pt x="2318370" y="0"/>
                </a:moveTo>
                <a:lnTo>
                  <a:pt x="311965" y="0"/>
                </a:lnTo>
                <a:lnTo>
                  <a:pt x="268298" y="12700"/>
                </a:lnTo>
                <a:lnTo>
                  <a:pt x="226825" y="38100"/>
                </a:lnTo>
                <a:lnTo>
                  <a:pt x="187852" y="63500"/>
                </a:lnTo>
                <a:lnTo>
                  <a:pt x="151685" y="88900"/>
                </a:lnTo>
                <a:lnTo>
                  <a:pt x="118629" y="114300"/>
                </a:lnTo>
                <a:lnTo>
                  <a:pt x="88989" y="152400"/>
                </a:lnTo>
                <a:lnTo>
                  <a:pt x="63070" y="177800"/>
                </a:lnTo>
                <a:lnTo>
                  <a:pt x="41179" y="215900"/>
                </a:lnTo>
                <a:lnTo>
                  <a:pt x="23621" y="266700"/>
                </a:lnTo>
                <a:lnTo>
                  <a:pt x="10702" y="304800"/>
                </a:lnTo>
                <a:lnTo>
                  <a:pt x="2726" y="355600"/>
                </a:lnTo>
                <a:lnTo>
                  <a:pt x="0" y="393700"/>
                </a:lnTo>
                <a:lnTo>
                  <a:pt x="0" y="1612900"/>
                </a:lnTo>
                <a:lnTo>
                  <a:pt x="2726" y="1663700"/>
                </a:lnTo>
                <a:lnTo>
                  <a:pt x="10702" y="1701800"/>
                </a:lnTo>
                <a:lnTo>
                  <a:pt x="23621" y="1752600"/>
                </a:lnTo>
                <a:lnTo>
                  <a:pt x="41179" y="1790700"/>
                </a:lnTo>
                <a:lnTo>
                  <a:pt x="63070" y="1828800"/>
                </a:lnTo>
                <a:lnTo>
                  <a:pt x="88989" y="1866900"/>
                </a:lnTo>
                <a:lnTo>
                  <a:pt x="118629" y="1905000"/>
                </a:lnTo>
                <a:lnTo>
                  <a:pt x="151685" y="1930400"/>
                </a:lnTo>
                <a:lnTo>
                  <a:pt x="187852" y="1955800"/>
                </a:lnTo>
                <a:lnTo>
                  <a:pt x="226825" y="1981200"/>
                </a:lnTo>
                <a:lnTo>
                  <a:pt x="268298" y="1993900"/>
                </a:lnTo>
                <a:lnTo>
                  <a:pt x="311965" y="2006600"/>
                </a:lnTo>
                <a:lnTo>
                  <a:pt x="357520" y="2019300"/>
                </a:lnTo>
                <a:lnTo>
                  <a:pt x="606996" y="2019300"/>
                </a:lnTo>
                <a:lnTo>
                  <a:pt x="606996" y="2324100"/>
                </a:lnTo>
                <a:lnTo>
                  <a:pt x="621776" y="2374900"/>
                </a:lnTo>
                <a:lnTo>
                  <a:pt x="662635" y="2413000"/>
                </a:lnTo>
                <a:lnTo>
                  <a:pt x="689641" y="2425700"/>
                </a:lnTo>
                <a:lnTo>
                  <a:pt x="717415" y="2425700"/>
                </a:lnTo>
                <a:lnTo>
                  <a:pt x="744357" y="2413000"/>
                </a:lnTo>
                <a:lnTo>
                  <a:pt x="768870" y="2400300"/>
                </a:lnTo>
                <a:lnTo>
                  <a:pt x="1144915" y="2120900"/>
                </a:lnTo>
                <a:lnTo>
                  <a:pt x="809332" y="2120900"/>
                </a:lnTo>
                <a:lnTo>
                  <a:pt x="809332" y="2019300"/>
                </a:lnTo>
                <a:lnTo>
                  <a:pt x="803998" y="1968500"/>
                </a:lnTo>
                <a:lnTo>
                  <a:pt x="788798" y="1930400"/>
                </a:lnTo>
                <a:lnTo>
                  <a:pt x="764937" y="1892300"/>
                </a:lnTo>
                <a:lnTo>
                  <a:pt x="733622" y="1866900"/>
                </a:lnTo>
                <a:lnTo>
                  <a:pt x="696056" y="1841500"/>
                </a:lnTo>
                <a:lnTo>
                  <a:pt x="653446" y="1816100"/>
                </a:lnTo>
                <a:lnTo>
                  <a:pt x="358214" y="1816100"/>
                </a:lnTo>
                <a:lnTo>
                  <a:pt x="315605" y="1790700"/>
                </a:lnTo>
                <a:lnTo>
                  <a:pt x="278039" y="1778000"/>
                </a:lnTo>
                <a:lnTo>
                  <a:pt x="246722" y="1739900"/>
                </a:lnTo>
                <a:lnTo>
                  <a:pt x="222860" y="1701800"/>
                </a:lnTo>
                <a:lnTo>
                  <a:pt x="207658" y="1663700"/>
                </a:lnTo>
                <a:lnTo>
                  <a:pt x="202323" y="1612900"/>
                </a:lnTo>
                <a:lnTo>
                  <a:pt x="202323" y="393700"/>
                </a:lnTo>
                <a:lnTo>
                  <a:pt x="207658" y="355600"/>
                </a:lnTo>
                <a:lnTo>
                  <a:pt x="222860" y="304800"/>
                </a:lnTo>
                <a:lnTo>
                  <a:pt x="246722" y="279400"/>
                </a:lnTo>
                <a:lnTo>
                  <a:pt x="278039" y="241300"/>
                </a:lnTo>
                <a:lnTo>
                  <a:pt x="315605" y="215900"/>
                </a:lnTo>
                <a:lnTo>
                  <a:pt x="358214" y="203200"/>
                </a:lnTo>
                <a:lnTo>
                  <a:pt x="2581867" y="203200"/>
                </a:lnTo>
                <a:lnTo>
                  <a:pt x="2567273" y="177800"/>
                </a:lnTo>
                <a:lnTo>
                  <a:pt x="2541353" y="152400"/>
                </a:lnTo>
                <a:lnTo>
                  <a:pt x="2511712" y="114300"/>
                </a:lnTo>
                <a:lnTo>
                  <a:pt x="2478654" y="88900"/>
                </a:lnTo>
                <a:lnTo>
                  <a:pt x="2442485" y="63500"/>
                </a:lnTo>
                <a:lnTo>
                  <a:pt x="2403512" y="38100"/>
                </a:lnTo>
                <a:lnTo>
                  <a:pt x="2362038" y="12700"/>
                </a:lnTo>
                <a:lnTo>
                  <a:pt x="2318370" y="0"/>
                </a:lnTo>
                <a:close/>
              </a:path>
              <a:path w="4046854" h="3225800">
                <a:moveTo>
                  <a:pt x="2581867" y="203200"/>
                </a:moveTo>
                <a:lnTo>
                  <a:pt x="2272120" y="203200"/>
                </a:lnTo>
                <a:lnTo>
                  <a:pt x="2314729" y="215900"/>
                </a:lnTo>
                <a:lnTo>
                  <a:pt x="2352295" y="241300"/>
                </a:lnTo>
                <a:lnTo>
                  <a:pt x="2383612" y="279400"/>
                </a:lnTo>
                <a:lnTo>
                  <a:pt x="2407474" y="304800"/>
                </a:lnTo>
                <a:lnTo>
                  <a:pt x="2422676" y="355600"/>
                </a:lnTo>
                <a:lnTo>
                  <a:pt x="2428011" y="393700"/>
                </a:lnTo>
                <a:lnTo>
                  <a:pt x="2428011" y="1612900"/>
                </a:lnTo>
                <a:lnTo>
                  <a:pt x="2422676" y="1663700"/>
                </a:lnTo>
                <a:lnTo>
                  <a:pt x="2407474" y="1701800"/>
                </a:lnTo>
                <a:lnTo>
                  <a:pt x="2383612" y="1739900"/>
                </a:lnTo>
                <a:lnTo>
                  <a:pt x="2352295" y="1778000"/>
                </a:lnTo>
                <a:lnTo>
                  <a:pt x="2314729" y="1790700"/>
                </a:lnTo>
                <a:lnTo>
                  <a:pt x="2272120" y="1816100"/>
                </a:lnTo>
                <a:lnTo>
                  <a:pt x="1249175" y="1816100"/>
                </a:lnTo>
                <a:lnTo>
                  <a:pt x="1217639" y="1828800"/>
                </a:lnTo>
                <a:lnTo>
                  <a:pt x="1187762" y="1841500"/>
                </a:lnTo>
                <a:lnTo>
                  <a:pt x="1160259" y="1854200"/>
                </a:lnTo>
                <a:lnTo>
                  <a:pt x="809332" y="2120900"/>
                </a:lnTo>
                <a:lnTo>
                  <a:pt x="1144915" y="2120900"/>
                </a:lnTo>
                <a:lnTo>
                  <a:pt x="1281658" y="2019300"/>
                </a:lnTo>
                <a:lnTo>
                  <a:pt x="2272814" y="2019300"/>
                </a:lnTo>
                <a:lnTo>
                  <a:pt x="2318370" y="2006600"/>
                </a:lnTo>
                <a:lnTo>
                  <a:pt x="2362038" y="1993900"/>
                </a:lnTo>
                <a:lnTo>
                  <a:pt x="2403512" y="1981200"/>
                </a:lnTo>
                <a:lnTo>
                  <a:pt x="2442485" y="1955800"/>
                </a:lnTo>
                <a:lnTo>
                  <a:pt x="2478654" y="1930400"/>
                </a:lnTo>
                <a:lnTo>
                  <a:pt x="2511712" y="1905000"/>
                </a:lnTo>
                <a:lnTo>
                  <a:pt x="2541353" y="1866900"/>
                </a:lnTo>
                <a:lnTo>
                  <a:pt x="2567273" y="1828800"/>
                </a:lnTo>
                <a:lnTo>
                  <a:pt x="2589165" y="1790700"/>
                </a:lnTo>
                <a:lnTo>
                  <a:pt x="2606724" y="1752600"/>
                </a:lnTo>
                <a:lnTo>
                  <a:pt x="2619644" y="1701800"/>
                </a:lnTo>
                <a:lnTo>
                  <a:pt x="2627621" y="1663700"/>
                </a:lnTo>
                <a:lnTo>
                  <a:pt x="2630347" y="1612900"/>
                </a:lnTo>
                <a:lnTo>
                  <a:pt x="2630347" y="393700"/>
                </a:lnTo>
                <a:lnTo>
                  <a:pt x="2627621" y="355600"/>
                </a:lnTo>
                <a:lnTo>
                  <a:pt x="2619644" y="304800"/>
                </a:lnTo>
                <a:lnTo>
                  <a:pt x="2606724" y="266700"/>
                </a:lnTo>
                <a:lnTo>
                  <a:pt x="2589165" y="215900"/>
                </a:lnTo>
                <a:lnTo>
                  <a:pt x="2581867" y="203200"/>
                </a:lnTo>
                <a:close/>
              </a:path>
              <a:path w="4046854" h="3225800">
                <a:moveTo>
                  <a:pt x="1334770" y="1295400"/>
                </a:moveTo>
                <a:lnTo>
                  <a:pt x="1270087" y="1295400"/>
                </a:lnTo>
                <a:lnTo>
                  <a:pt x="1229436" y="1320800"/>
                </a:lnTo>
                <a:lnTo>
                  <a:pt x="1196343" y="1346200"/>
                </a:lnTo>
                <a:lnTo>
                  <a:pt x="1173297" y="1384300"/>
                </a:lnTo>
                <a:lnTo>
                  <a:pt x="1162786" y="1422400"/>
                </a:lnTo>
                <a:lnTo>
                  <a:pt x="1167133" y="1473200"/>
                </a:lnTo>
                <a:lnTo>
                  <a:pt x="1184803" y="1511300"/>
                </a:lnTo>
                <a:lnTo>
                  <a:pt x="1213640" y="1549400"/>
                </a:lnTo>
                <a:lnTo>
                  <a:pt x="1251491" y="1574800"/>
                </a:lnTo>
                <a:lnTo>
                  <a:pt x="1360889" y="1574800"/>
                </a:lnTo>
                <a:lnTo>
                  <a:pt x="1401536" y="1562100"/>
                </a:lnTo>
                <a:lnTo>
                  <a:pt x="1434627" y="1524000"/>
                </a:lnTo>
                <a:lnTo>
                  <a:pt x="1457672" y="1485900"/>
                </a:lnTo>
                <a:lnTo>
                  <a:pt x="1468183" y="1447800"/>
                </a:lnTo>
                <a:lnTo>
                  <a:pt x="1463836" y="1397000"/>
                </a:lnTo>
                <a:lnTo>
                  <a:pt x="1446166" y="1358900"/>
                </a:lnTo>
                <a:lnTo>
                  <a:pt x="1417329" y="1333500"/>
                </a:lnTo>
                <a:lnTo>
                  <a:pt x="1379478" y="1308100"/>
                </a:lnTo>
                <a:lnTo>
                  <a:pt x="1334770" y="1295400"/>
                </a:lnTo>
                <a:close/>
              </a:path>
              <a:path w="4046854" h="3225800">
                <a:moveTo>
                  <a:pt x="1692514" y="647700"/>
                </a:moveTo>
                <a:lnTo>
                  <a:pt x="1455348" y="647700"/>
                </a:lnTo>
                <a:lnTo>
                  <a:pt x="1478851" y="660400"/>
                </a:lnTo>
                <a:lnTo>
                  <a:pt x="1494649" y="685800"/>
                </a:lnTo>
                <a:lnTo>
                  <a:pt x="1500428" y="711200"/>
                </a:lnTo>
                <a:lnTo>
                  <a:pt x="1497890" y="736600"/>
                </a:lnTo>
                <a:lnTo>
                  <a:pt x="1490551" y="749300"/>
                </a:lnTo>
                <a:lnTo>
                  <a:pt x="1478826" y="774700"/>
                </a:lnTo>
                <a:lnTo>
                  <a:pt x="1463128" y="774700"/>
                </a:lnTo>
                <a:lnTo>
                  <a:pt x="1264589" y="889000"/>
                </a:lnTo>
                <a:lnTo>
                  <a:pt x="1243345" y="914400"/>
                </a:lnTo>
                <a:lnTo>
                  <a:pt x="1227439" y="927100"/>
                </a:lnTo>
                <a:lnTo>
                  <a:pt x="1217462" y="952500"/>
                </a:lnTo>
                <a:lnTo>
                  <a:pt x="1214005" y="977900"/>
                </a:lnTo>
                <a:lnTo>
                  <a:pt x="1214005" y="1041400"/>
                </a:lnTo>
                <a:lnTo>
                  <a:pt x="1221987" y="1079500"/>
                </a:lnTo>
                <a:lnTo>
                  <a:pt x="1243720" y="1117600"/>
                </a:lnTo>
                <a:lnTo>
                  <a:pt x="1275888" y="1130300"/>
                </a:lnTo>
                <a:lnTo>
                  <a:pt x="1315173" y="1143000"/>
                </a:lnTo>
                <a:lnTo>
                  <a:pt x="1354454" y="1130300"/>
                </a:lnTo>
                <a:lnTo>
                  <a:pt x="1386622" y="1117600"/>
                </a:lnTo>
                <a:lnTo>
                  <a:pt x="1408358" y="1079500"/>
                </a:lnTo>
                <a:lnTo>
                  <a:pt x="1416342" y="1041400"/>
                </a:lnTo>
                <a:lnTo>
                  <a:pt x="1564297" y="952500"/>
                </a:lnTo>
                <a:lnTo>
                  <a:pt x="1604459" y="927100"/>
                </a:lnTo>
                <a:lnTo>
                  <a:pt x="1638579" y="889000"/>
                </a:lnTo>
                <a:lnTo>
                  <a:pt x="1666095" y="850900"/>
                </a:lnTo>
                <a:lnTo>
                  <a:pt x="1686445" y="812800"/>
                </a:lnTo>
                <a:lnTo>
                  <a:pt x="1699067" y="762000"/>
                </a:lnTo>
                <a:lnTo>
                  <a:pt x="1703400" y="711200"/>
                </a:lnTo>
                <a:lnTo>
                  <a:pt x="1698941" y="673100"/>
                </a:lnTo>
                <a:lnTo>
                  <a:pt x="1692514" y="647700"/>
                </a:lnTo>
                <a:close/>
              </a:path>
              <a:path w="4046854" h="3225800">
                <a:moveTo>
                  <a:pt x="1476697" y="444500"/>
                </a:moveTo>
                <a:lnTo>
                  <a:pt x="1114631" y="444500"/>
                </a:lnTo>
                <a:lnTo>
                  <a:pt x="1067144" y="457200"/>
                </a:lnTo>
                <a:lnTo>
                  <a:pt x="1024154" y="482600"/>
                </a:lnTo>
                <a:lnTo>
                  <a:pt x="986961" y="520700"/>
                </a:lnTo>
                <a:lnTo>
                  <a:pt x="956864" y="558800"/>
                </a:lnTo>
                <a:lnTo>
                  <a:pt x="935164" y="596900"/>
                </a:lnTo>
                <a:lnTo>
                  <a:pt x="933259" y="609600"/>
                </a:lnTo>
                <a:lnTo>
                  <a:pt x="927463" y="647700"/>
                </a:lnTo>
                <a:lnTo>
                  <a:pt x="937136" y="685800"/>
                </a:lnTo>
                <a:lnTo>
                  <a:pt x="960205" y="711200"/>
                </a:lnTo>
                <a:lnTo>
                  <a:pt x="994600" y="736600"/>
                </a:lnTo>
                <a:lnTo>
                  <a:pt x="1071892" y="736600"/>
                </a:lnTo>
                <a:lnTo>
                  <a:pt x="1103071" y="711200"/>
                </a:lnTo>
                <a:lnTo>
                  <a:pt x="1123581" y="673100"/>
                </a:lnTo>
                <a:lnTo>
                  <a:pt x="1125486" y="673100"/>
                </a:lnTo>
                <a:lnTo>
                  <a:pt x="1131620" y="660400"/>
                </a:lnTo>
                <a:lnTo>
                  <a:pt x="1140894" y="647700"/>
                </a:lnTo>
                <a:lnTo>
                  <a:pt x="1692514" y="647700"/>
                </a:lnTo>
                <a:lnTo>
                  <a:pt x="1686088" y="622300"/>
                </a:lnTo>
                <a:lnTo>
                  <a:pt x="1665627" y="571500"/>
                </a:lnTo>
                <a:lnTo>
                  <a:pt x="1638343" y="533400"/>
                </a:lnTo>
                <a:lnTo>
                  <a:pt x="1605022" y="508000"/>
                </a:lnTo>
                <a:lnTo>
                  <a:pt x="1566450" y="482600"/>
                </a:lnTo>
                <a:lnTo>
                  <a:pt x="1523413" y="457200"/>
                </a:lnTo>
                <a:lnTo>
                  <a:pt x="1476697" y="444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19732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05BD999-6A08-C6BA-D1E6-119E3EDEBE38}"/>
              </a:ext>
            </a:extLst>
          </p:cNvPr>
          <p:cNvSpPr/>
          <p:nvPr userDrawn="1"/>
        </p:nvSpPr>
        <p:spPr>
          <a:xfrm>
            <a:off x="0" y="-2858"/>
            <a:ext cx="12192000" cy="6860858"/>
          </a:xfrm>
          <a:prstGeom prst="rect">
            <a:avLst/>
          </a:prstGeom>
          <a:solidFill>
            <a:srgbClr val="003399"/>
          </a:solidFill>
          <a:ln>
            <a:solidFill>
              <a:srgbClr val="0033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92753B8F-3EAC-C026-0241-E63FA42B9A83}"/>
              </a:ext>
            </a:extLst>
          </p:cNvPr>
          <p:cNvSpPr txBox="1">
            <a:spLocks/>
          </p:cNvSpPr>
          <p:nvPr userDrawn="1"/>
        </p:nvSpPr>
        <p:spPr>
          <a:xfrm>
            <a:off x="452225" y="3171099"/>
            <a:ext cx="9322663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fr-BE" spc="-10">
                <a:solidFill>
                  <a:srgbClr val="FFFFFF"/>
                </a:solidFill>
                <a:latin typeface="Montserrat Black" panose="00000A00000000000000" pitchFamily="2" charset="0"/>
              </a:rPr>
              <a:t>FOLLOW US ON OUR SOCIAL MEDIA</a:t>
            </a:r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54455DEB-DFF7-36E7-028B-138E0ABA98EF}"/>
              </a:ext>
            </a:extLst>
          </p:cNvPr>
          <p:cNvSpPr txBox="1"/>
          <p:nvPr userDrawn="1"/>
        </p:nvSpPr>
        <p:spPr>
          <a:xfrm>
            <a:off x="888554" y="3622710"/>
            <a:ext cx="8839199" cy="2780889"/>
          </a:xfrm>
          <a:prstGeom prst="rect">
            <a:avLst/>
          </a:prstGeom>
        </p:spPr>
        <p:txBody>
          <a:bodyPr vert="horz" wrap="square" lIns="0" tIns="163195" rIns="0" bIns="0" rtlCol="0">
            <a:spAutoFit/>
          </a:bodyPr>
          <a:lstStyle/>
          <a:p>
            <a:pPr marL="12700">
              <a:spcBef>
                <a:spcPts val="1285"/>
              </a:spcBef>
              <a:tabLst>
                <a:tab pos="165735" algn="l"/>
              </a:tabLst>
            </a:pPr>
            <a:r>
              <a:rPr lang="fr-BE" sz="1500" b="0" i="0">
                <a:solidFill>
                  <a:srgbClr val="F3F5F7"/>
                </a:solidFill>
                <a:effectLst/>
                <a:latin typeface="Raleway Light" pitchFamily="2" charset="0"/>
              </a:rPr>
              <a:t>@belgiumineu</a:t>
            </a:r>
            <a:endParaRPr lang="fr-BE" sz="1500">
              <a:solidFill>
                <a:schemeClr val="bg1"/>
              </a:solidFill>
              <a:latin typeface="Raleway Light" pitchFamily="2" charset="0"/>
              <a:cs typeface="Raleway Light"/>
            </a:endParaRPr>
          </a:p>
          <a:p>
            <a:pPr marL="12700">
              <a:spcBef>
                <a:spcPts val="1285"/>
              </a:spcBef>
              <a:tabLst>
                <a:tab pos="165735" algn="l"/>
              </a:tabLst>
            </a:pPr>
            <a:r>
              <a:rPr lang="fr-BE" sz="1500">
                <a:solidFill>
                  <a:schemeClr val="bg1"/>
                </a:solidFill>
                <a:latin typeface="Raleway Light"/>
                <a:cs typeface="Raleway Light"/>
              </a:rPr>
              <a:t>@EU2024BE </a:t>
            </a:r>
          </a:p>
          <a:p>
            <a:pPr marL="12700">
              <a:spcBef>
                <a:spcPts val="1285"/>
              </a:spcBef>
              <a:tabLst>
                <a:tab pos="165735" algn="l"/>
              </a:tabLst>
            </a:pPr>
            <a:r>
              <a:rPr lang="fr-BE" sz="1500">
                <a:solidFill>
                  <a:schemeClr val="bg1"/>
                </a:solidFill>
                <a:latin typeface="Raleway Light"/>
                <a:cs typeface="Raleway Light"/>
              </a:rPr>
              <a:t>Permanent </a:t>
            </a:r>
            <a:r>
              <a:rPr lang="fr-BE" sz="1500" err="1">
                <a:solidFill>
                  <a:schemeClr val="bg1"/>
                </a:solidFill>
                <a:latin typeface="Raleway Light"/>
                <a:cs typeface="Raleway Light"/>
              </a:rPr>
              <a:t>Representation</a:t>
            </a:r>
            <a:r>
              <a:rPr lang="fr-BE" sz="1500">
                <a:solidFill>
                  <a:schemeClr val="bg1"/>
                </a:solidFill>
                <a:latin typeface="Raleway Light"/>
                <a:cs typeface="Raleway Light"/>
              </a:rPr>
              <a:t> of Belgium to the EU</a:t>
            </a:r>
          </a:p>
          <a:p>
            <a:pPr marL="12700">
              <a:spcBef>
                <a:spcPts val="1285"/>
              </a:spcBef>
              <a:tabLst>
                <a:tab pos="165735" algn="l"/>
              </a:tabLst>
            </a:pPr>
            <a:r>
              <a:rPr lang="fr-BE" sz="1500">
                <a:solidFill>
                  <a:schemeClr val="bg1"/>
                </a:solidFill>
                <a:latin typeface="Raleway Light"/>
                <a:cs typeface="Raleway Light"/>
              </a:rPr>
              <a:t>@EU2024BE </a:t>
            </a:r>
          </a:p>
          <a:p>
            <a:pPr marL="12700">
              <a:spcBef>
                <a:spcPts val="1285"/>
              </a:spcBef>
              <a:tabLst>
                <a:tab pos="165735" algn="l"/>
              </a:tabLst>
            </a:pPr>
            <a:r>
              <a:rPr lang="fr-BE" sz="1500">
                <a:solidFill>
                  <a:schemeClr val="bg1"/>
                </a:solidFill>
                <a:latin typeface="Raleway Light"/>
                <a:cs typeface="Raleway Light"/>
              </a:rPr>
              <a:t>@EU2024BE </a:t>
            </a:r>
          </a:p>
          <a:p>
            <a:pPr marL="12700">
              <a:spcBef>
                <a:spcPts val="1285"/>
              </a:spcBef>
              <a:tabLst>
                <a:tab pos="165735" algn="l"/>
              </a:tabLst>
            </a:pPr>
            <a:r>
              <a:rPr lang="fr-BE" sz="1500">
                <a:solidFill>
                  <a:schemeClr val="bg1"/>
                </a:solidFill>
                <a:latin typeface="Raleway Light"/>
                <a:cs typeface="Raleway Light"/>
              </a:rPr>
              <a:t>@EU2024BE </a:t>
            </a:r>
          </a:p>
          <a:p>
            <a:pPr marL="12700">
              <a:spcBef>
                <a:spcPts val="1285"/>
              </a:spcBef>
              <a:tabLst>
                <a:tab pos="165735" algn="l"/>
              </a:tabLst>
            </a:pPr>
            <a:r>
              <a:rPr lang="fr-BE" sz="1500">
                <a:solidFill>
                  <a:schemeClr val="bg1"/>
                </a:solidFill>
                <a:latin typeface="Raleway Light"/>
                <a:cs typeface="Raleway Light"/>
              </a:rPr>
              <a:t>www.belgium24.eu</a:t>
            </a:r>
          </a:p>
        </p:txBody>
      </p:sp>
      <p:pic>
        <p:nvPicPr>
          <p:cNvPr id="7" name="Graphique 6">
            <a:extLst>
              <a:ext uri="{FF2B5EF4-FFF2-40B4-BE49-F238E27FC236}">
                <a16:creationId xmlns:a16="http://schemas.microsoft.com/office/drawing/2014/main" id="{ACDFC34D-5E92-78B6-FBA7-394FAB9C81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909" y="5629375"/>
            <a:ext cx="277139" cy="316730"/>
          </a:xfrm>
          <a:prstGeom prst="rect">
            <a:avLst/>
          </a:prstGeom>
        </p:spPr>
      </p:pic>
      <p:pic>
        <p:nvPicPr>
          <p:cNvPr id="8" name="Graphique 7">
            <a:extLst>
              <a:ext uri="{FF2B5EF4-FFF2-40B4-BE49-F238E27FC236}">
                <a16:creationId xmlns:a16="http://schemas.microsoft.com/office/drawing/2014/main" id="{26B72BAA-48AF-D543-9A0E-48E9C187705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4909" y="6143136"/>
            <a:ext cx="277139" cy="277139"/>
          </a:xfrm>
          <a:prstGeom prst="rect">
            <a:avLst/>
          </a:prstGeom>
        </p:spPr>
      </p:pic>
      <p:pic>
        <p:nvPicPr>
          <p:cNvPr id="9" name="Graphique 8">
            <a:extLst>
              <a:ext uri="{FF2B5EF4-FFF2-40B4-BE49-F238E27FC236}">
                <a16:creationId xmlns:a16="http://schemas.microsoft.com/office/drawing/2014/main" id="{1F8EDB95-D8FD-3F92-186D-30DFEF3FEED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2225" y="4489408"/>
            <a:ext cx="289823" cy="289823"/>
          </a:xfrm>
          <a:prstGeom prst="rect">
            <a:avLst/>
          </a:prstGeom>
        </p:spPr>
      </p:pic>
      <p:pic>
        <p:nvPicPr>
          <p:cNvPr id="10" name="Graphique 9">
            <a:extLst>
              <a:ext uri="{FF2B5EF4-FFF2-40B4-BE49-F238E27FC236}">
                <a16:creationId xmlns:a16="http://schemas.microsoft.com/office/drawing/2014/main" id="{8813C5E3-CC9C-EA0A-93FA-F4D87E414B71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52225" y="4088281"/>
            <a:ext cx="289823" cy="289823"/>
          </a:xfrm>
          <a:prstGeom prst="rect">
            <a:avLst/>
          </a:prstGeom>
        </p:spPr>
      </p:pic>
      <p:pic>
        <p:nvPicPr>
          <p:cNvPr id="11" name="Graphique 10">
            <a:extLst>
              <a:ext uri="{FF2B5EF4-FFF2-40B4-BE49-F238E27FC236}">
                <a16:creationId xmlns:a16="http://schemas.microsoft.com/office/drawing/2014/main" id="{DB79A5D0-3ACD-BECB-EADC-E24F10FC3EE2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4909" y="4867375"/>
            <a:ext cx="277139" cy="316730"/>
          </a:xfrm>
          <a:prstGeom prst="rect">
            <a:avLst/>
          </a:prstGeom>
        </p:spPr>
      </p:pic>
      <p:pic>
        <p:nvPicPr>
          <p:cNvPr id="12" name="Graphique 11">
            <a:extLst>
              <a:ext uri="{FF2B5EF4-FFF2-40B4-BE49-F238E27FC236}">
                <a16:creationId xmlns:a16="http://schemas.microsoft.com/office/drawing/2014/main" id="{4DFCFF33-764D-AA8B-5A1D-FE979BFDEEDD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64909" y="5248375"/>
            <a:ext cx="277139" cy="316730"/>
          </a:xfrm>
          <a:prstGeom prst="rect">
            <a:avLst/>
          </a:prstGeom>
        </p:spPr>
      </p:pic>
      <p:pic>
        <p:nvPicPr>
          <p:cNvPr id="13" name="Graphique 12">
            <a:extLst>
              <a:ext uri="{FF2B5EF4-FFF2-40B4-BE49-F238E27FC236}">
                <a16:creationId xmlns:a16="http://schemas.microsoft.com/office/drawing/2014/main" id="{24EA2037-A76D-C49C-7019-D7C67AB388A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52224" y="3658162"/>
            <a:ext cx="289823" cy="342541"/>
          </a:xfrm>
          <a:prstGeom prst="rect">
            <a:avLst/>
          </a:prstGeom>
        </p:spPr>
      </p:pic>
      <p:pic>
        <p:nvPicPr>
          <p:cNvPr id="15" name="Image 14" descr="Une image contenant texte, Graphique, Police, graphisme&#10;&#10;Description générée automatiquement">
            <a:extLst>
              <a:ext uri="{FF2B5EF4-FFF2-40B4-BE49-F238E27FC236}">
                <a16:creationId xmlns:a16="http://schemas.microsoft.com/office/drawing/2014/main" id="{9204FFD5-7EEB-8902-505E-E1D71A7CC9DC}"/>
              </a:ext>
            </a:extLst>
          </p:cNvPr>
          <p:cNvPicPr/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8705" y="5175935"/>
            <a:ext cx="781071" cy="1187779"/>
          </a:xfrm>
          <a:prstGeom prst="rect">
            <a:avLst/>
          </a:prstGeom>
        </p:spPr>
      </p:pic>
      <p:pic>
        <p:nvPicPr>
          <p:cNvPr id="16" name="object 4">
            <a:extLst>
              <a:ext uri="{FF2B5EF4-FFF2-40B4-BE49-F238E27FC236}">
                <a16:creationId xmlns:a16="http://schemas.microsoft.com/office/drawing/2014/main" id="{60A350F1-203A-4D60-2967-D3C437185B9C}"/>
              </a:ext>
            </a:extLst>
          </p:cNvPr>
          <p:cNvPicPr/>
          <p:nvPr userDrawn="1"/>
        </p:nvPicPr>
        <p:blipFill>
          <a:blip r:embed="rId17" cstate="print"/>
          <a:stretch>
            <a:fillRect/>
          </a:stretch>
        </p:blipFill>
        <p:spPr>
          <a:xfrm>
            <a:off x="9686409" y="0"/>
            <a:ext cx="2505591" cy="2465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756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EE576293-65BF-5C58-D58C-D7151053A5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000" i="0">
                <a:solidFill>
                  <a:srgbClr val="003399"/>
                </a:solidFill>
                <a:latin typeface="Montserrat Black" panose="00000A00000000000000" pitchFamily="2" charset="0"/>
              </a:defRPr>
            </a:lvl1pPr>
          </a:lstStyle>
          <a:p>
            <a:r>
              <a:rPr lang="fr-FR"/>
              <a:t>TITLE</a:t>
            </a:r>
            <a:endParaRPr lang="en-BE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CD9A15FC-DAB5-9E8C-DEBD-82773B897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rgbClr val="003399"/>
                </a:solidFill>
                <a:latin typeface="Raleway Light" pitchFamily="2" charset="0"/>
              </a:defRPr>
            </a:lvl1pPr>
            <a:lvl2pPr>
              <a:defRPr>
                <a:solidFill>
                  <a:srgbClr val="003399"/>
                </a:solidFill>
                <a:latin typeface="Raleway Light" pitchFamily="2" charset="0"/>
              </a:defRPr>
            </a:lvl2pPr>
            <a:lvl3pPr>
              <a:defRPr>
                <a:solidFill>
                  <a:srgbClr val="003399"/>
                </a:solidFill>
                <a:latin typeface="Raleway Light" pitchFamily="2" charset="0"/>
              </a:defRPr>
            </a:lvl3pPr>
            <a:lvl4pPr>
              <a:defRPr>
                <a:solidFill>
                  <a:srgbClr val="003399"/>
                </a:solidFill>
                <a:latin typeface="Raleway Light" pitchFamily="2" charset="0"/>
              </a:defRPr>
            </a:lvl4pPr>
            <a:lvl5pPr>
              <a:defRPr>
                <a:solidFill>
                  <a:srgbClr val="003399"/>
                </a:solidFill>
                <a:latin typeface="Raleway Light" pitchFamily="2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BE"/>
          </a:p>
        </p:txBody>
      </p:sp>
      <p:pic>
        <p:nvPicPr>
          <p:cNvPr id="9" name="object 4">
            <a:extLst>
              <a:ext uri="{FF2B5EF4-FFF2-40B4-BE49-F238E27FC236}">
                <a16:creationId xmlns:a16="http://schemas.microsoft.com/office/drawing/2014/main" id="{BB78CF81-339C-B529-2738-D8FFF177D21C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686409" y="0"/>
            <a:ext cx="2505591" cy="2465992"/>
          </a:xfrm>
          <a:prstGeom prst="rect">
            <a:avLst/>
          </a:prstGeom>
        </p:spPr>
      </p:pic>
      <p:pic>
        <p:nvPicPr>
          <p:cNvPr id="10" name="object 4">
            <a:extLst>
              <a:ext uri="{FF2B5EF4-FFF2-40B4-BE49-F238E27FC236}">
                <a16:creationId xmlns:a16="http://schemas.microsoft.com/office/drawing/2014/main" id="{BCD8B30E-822D-4801-AB31-D88E7873A2A2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 rot="10800000">
            <a:off x="-210" y="4476849"/>
            <a:ext cx="2505591" cy="2465992"/>
          </a:xfrm>
          <a:prstGeom prst="rect">
            <a:avLst/>
          </a:prstGeom>
        </p:spPr>
      </p:pic>
      <p:pic>
        <p:nvPicPr>
          <p:cNvPr id="11" name="Image 10" descr="Une image contenant texte, Graphique, Police, graphisme&#10;&#10;Description générée automatiquement">
            <a:extLst>
              <a:ext uri="{FF2B5EF4-FFF2-40B4-BE49-F238E27FC236}">
                <a16:creationId xmlns:a16="http://schemas.microsoft.com/office/drawing/2014/main" id="{B9225450-1483-F05A-0F84-71695289FA92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204" y="5175935"/>
            <a:ext cx="820074" cy="124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8439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97C8109D-DD05-9C42-38B4-EBF54D53A4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078" y="233150"/>
            <a:ext cx="5257800" cy="1325563"/>
          </a:xfrm>
        </p:spPr>
        <p:txBody>
          <a:bodyPr>
            <a:normAutofit/>
          </a:bodyPr>
          <a:lstStyle>
            <a:lvl1pPr>
              <a:defRPr sz="3000" i="0">
                <a:solidFill>
                  <a:srgbClr val="003399"/>
                </a:solidFill>
                <a:latin typeface="Montserrat Black" panose="00000A00000000000000" pitchFamily="2" charset="0"/>
              </a:defRPr>
            </a:lvl1pPr>
          </a:lstStyle>
          <a:p>
            <a:r>
              <a:rPr lang="fr-FR"/>
              <a:t>TITLE</a:t>
            </a:r>
            <a:endParaRPr lang="en-BE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A24181E3-7934-E893-CB60-D1A74F32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078" y="1693650"/>
            <a:ext cx="5257800" cy="4351338"/>
          </a:xfrm>
        </p:spPr>
        <p:txBody>
          <a:bodyPr/>
          <a:lstStyle>
            <a:lvl1pPr>
              <a:defRPr>
                <a:solidFill>
                  <a:srgbClr val="003399"/>
                </a:solidFill>
                <a:latin typeface="Raleway Light" pitchFamily="2" charset="0"/>
              </a:defRPr>
            </a:lvl1pPr>
            <a:lvl2pPr>
              <a:defRPr>
                <a:solidFill>
                  <a:srgbClr val="003399"/>
                </a:solidFill>
                <a:latin typeface="Raleway Light" pitchFamily="2" charset="0"/>
              </a:defRPr>
            </a:lvl2pPr>
            <a:lvl3pPr>
              <a:defRPr>
                <a:solidFill>
                  <a:srgbClr val="003399"/>
                </a:solidFill>
                <a:latin typeface="Raleway Light" pitchFamily="2" charset="0"/>
              </a:defRPr>
            </a:lvl3pPr>
            <a:lvl4pPr>
              <a:defRPr>
                <a:solidFill>
                  <a:srgbClr val="003399"/>
                </a:solidFill>
                <a:latin typeface="Raleway Light" pitchFamily="2" charset="0"/>
              </a:defRPr>
            </a:lvl4pPr>
            <a:lvl5pPr>
              <a:defRPr>
                <a:solidFill>
                  <a:srgbClr val="003399"/>
                </a:solidFill>
                <a:latin typeface="Raleway Light" pitchFamily="2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BE"/>
          </a:p>
        </p:txBody>
      </p:sp>
      <p:pic>
        <p:nvPicPr>
          <p:cNvPr id="11" name="Image 10" descr="Une image contenant texte, Graphique, Police, graphisme&#10;&#10;Description générée automatiquement">
            <a:extLst>
              <a:ext uri="{FF2B5EF4-FFF2-40B4-BE49-F238E27FC236}">
                <a16:creationId xmlns:a16="http://schemas.microsoft.com/office/drawing/2014/main" id="{78C076D5-C275-1F1B-2801-7263A6401E51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204" y="5175935"/>
            <a:ext cx="820074" cy="124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054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AB26C5-6EF2-B40C-4144-86A63DADE8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3641" y="2766218"/>
            <a:ext cx="10515600" cy="1325563"/>
          </a:xfrm>
        </p:spPr>
        <p:txBody>
          <a:bodyPr/>
          <a:lstStyle>
            <a:lvl1pPr algn="ctr">
              <a:defRPr>
                <a:solidFill>
                  <a:srgbClr val="003399"/>
                </a:solidFill>
                <a:latin typeface="Montserrat Black" panose="00000A00000000000000" pitchFamily="2" charset="0"/>
              </a:defRPr>
            </a:lvl1pPr>
          </a:lstStyle>
          <a:p>
            <a:r>
              <a:rPr lang="fr-FR"/>
              <a:t>THANK YOU FOR</a:t>
            </a:r>
            <a:br>
              <a:rPr lang="fr-FR"/>
            </a:br>
            <a:r>
              <a:rPr lang="fr-FR"/>
              <a:t>YOUR ATTENTION</a:t>
            </a:r>
            <a:endParaRPr lang="en-BE"/>
          </a:p>
        </p:txBody>
      </p:sp>
      <p:grpSp>
        <p:nvGrpSpPr>
          <p:cNvPr id="6" name="object 5">
            <a:extLst>
              <a:ext uri="{FF2B5EF4-FFF2-40B4-BE49-F238E27FC236}">
                <a16:creationId xmlns:a16="http://schemas.microsoft.com/office/drawing/2014/main" id="{D2C42F75-FDCA-FB8E-F06F-F4A20833B23B}"/>
              </a:ext>
            </a:extLst>
          </p:cNvPr>
          <p:cNvGrpSpPr/>
          <p:nvPr userDrawn="1"/>
        </p:nvGrpSpPr>
        <p:grpSpPr>
          <a:xfrm>
            <a:off x="5113020" y="6366003"/>
            <a:ext cx="1965960" cy="45719"/>
            <a:chOff x="4363177" y="6975805"/>
            <a:chExt cx="1965960" cy="127000"/>
          </a:xfrm>
        </p:grpSpPr>
        <p:sp>
          <p:nvSpPr>
            <p:cNvPr id="7" name="object 6">
              <a:extLst>
                <a:ext uri="{FF2B5EF4-FFF2-40B4-BE49-F238E27FC236}">
                  <a16:creationId xmlns:a16="http://schemas.microsoft.com/office/drawing/2014/main" id="{78618266-4DC5-92E1-B3D9-6F7A9A690223}"/>
                </a:ext>
              </a:extLst>
            </p:cNvPr>
            <p:cNvSpPr/>
            <p:nvPr/>
          </p:nvSpPr>
          <p:spPr>
            <a:xfrm>
              <a:off x="4363177" y="6975805"/>
              <a:ext cx="655320" cy="127000"/>
            </a:xfrm>
            <a:custGeom>
              <a:avLst/>
              <a:gdLst/>
              <a:ahLst/>
              <a:cxnLst/>
              <a:rect l="l" t="t" r="r" b="b"/>
              <a:pathLst>
                <a:path w="655320" h="127000">
                  <a:moveTo>
                    <a:pt x="0" y="127000"/>
                  </a:moveTo>
                  <a:lnTo>
                    <a:pt x="655218" y="127000"/>
                  </a:lnTo>
                  <a:lnTo>
                    <a:pt x="655218" y="0"/>
                  </a:lnTo>
                  <a:lnTo>
                    <a:pt x="0" y="0"/>
                  </a:lnTo>
                  <a:lnTo>
                    <a:pt x="0" y="12700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7">
              <a:extLst>
                <a:ext uri="{FF2B5EF4-FFF2-40B4-BE49-F238E27FC236}">
                  <a16:creationId xmlns:a16="http://schemas.microsoft.com/office/drawing/2014/main" id="{93B58843-90D5-3078-31CD-F498D9732070}"/>
                </a:ext>
              </a:extLst>
            </p:cNvPr>
            <p:cNvSpPr/>
            <p:nvPr/>
          </p:nvSpPr>
          <p:spPr>
            <a:xfrm>
              <a:off x="5018392" y="6975805"/>
              <a:ext cx="655320" cy="127000"/>
            </a:xfrm>
            <a:custGeom>
              <a:avLst/>
              <a:gdLst/>
              <a:ahLst/>
              <a:cxnLst/>
              <a:rect l="l" t="t" r="r" b="b"/>
              <a:pathLst>
                <a:path w="655320" h="127000">
                  <a:moveTo>
                    <a:pt x="0" y="127000"/>
                  </a:moveTo>
                  <a:lnTo>
                    <a:pt x="655218" y="127000"/>
                  </a:lnTo>
                  <a:lnTo>
                    <a:pt x="655218" y="0"/>
                  </a:lnTo>
                  <a:lnTo>
                    <a:pt x="0" y="0"/>
                  </a:lnTo>
                  <a:lnTo>
                    <a:pt x="0" y="127000"/>
                  </a:lnTo>
                  <a:close/>
                </a:path>
              </a:pathLst>
            </a:custGeom>
            <a:solidFill>
              <a:srgbClr val="FCE9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8">
              <a:extLst>
                <a:ext uri="{FF2B5EF4-FFF2-40B4-BE49-F238E27FC236}">
                  <a16:creationId xmlns:a16="http://schemas.microsoft.com/office/drawing/2014/main" id="{F6E8681D-16D0-3891-0EA8-A5A61CA54603}"/>
                </a:ext>
              </a:extLst>
            </p:cNvPr>
            <p:cNvSpPr/>
            <p:nvPr/>
          </p:nvSpPr>
          <p:spPr>
            <a:xfrm>
              <a:off x="5673607" y="6975805"/>
              <a:ext cx="655320" cy="127000"/>
            </a:xfrm>
            <a:custGeom>
              <a:avLst/>
              <a:gdLst/>
              <a:ahLst/>
              <a:cxnLst/>
              <a:rect l="l" t="t" r="r" b="b"/>
              <a:pathLst>
                <a:path w="655320" h="127000">
                  <a:moveTo>
                    <a:pt x="0" y="127000"/>
                  </a:moveTo>
                  <a:lnTo>
                    <a:pt x="655218" y="127000"/>
                  </a:lnTo>
                  <a:lnTo>
                    <a:pt x="655218" y="0"/>
                  </a:lnTo>
                  <a:lnTo>
                    <a:pt x="0" y="0"/>
                  </a:lnTo>
                  <a:lnTo>
                    <a:pt x="0" y="127000"/>
                  </a:lnTo>
                  <a:close/>
                </a:path>
              </a:pathLst>
            </a:custGeom>
            <a:solidFill>
              <a:srgbClr val="EF46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0" name="object 4">
            <a:extLst>
              <a:ext uri="{FF2B5EF4-FFF2-40B4-BE49-F238E27FC236}">
                <a16:creationId xmlns:a16="http://schemas.microsoft.com/office/drawing/2014/main" id="{2EB242D5-32DA-B1F5-66E9-B8A05D63711D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686409" y="0"/>
            <a:ext cx="2505591" cy="2465992"/>
          </a:xfrm>
          <a:prstGeom prst="rect">
            <a:avLst/>
          </a:prstGeom>
        </p:spPr>
      </p:pic>
      <p:pic>
        <p:nvPicPr>
          <p:cNvPr id="11" name="object 4">
            <a:extLst>
              <a:ext uri="{FF2B5EF4-FFF2-40B4-BE49-F238E27FC236}">
                <a16:creationId xmlns:a16="http://schemas.microsoft.com/office/drawing/2014/main" id="{1D6C0C37-209C-C8FD-9B52-77A6553A28D4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 rot="10800000">
            <a:off x="0" y="4476849"/>
            <a:ext cx="2505591" cy="2465992"/>
          </a:xfrm>
          <a:prstGeom prst="rect">
            <a:avLst/>
          </a:prstGeom>
        </p:spPr>
      </p:pic>
      <p:pic>
        <p:nvPicPr>
          <p:cNvPr id="12" name="Image 11" descr="Une image contenant texte, Graphique, Police, graphisme&#10;&#10;Description générée automatiquement">
            <a:extLst>
              <a:ext uri="{FF2B5EF4-FFF2-40B4-BE49-F238E27FC236}">
                <a16:creationId xmlns:a16="http://schemas.microsoft.com/office/drawing/2014/main" id="{D7A69D4B-0051-662E-88E9-CB9E76EB3994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204" y="5175935"/>
            <a:ext cx="820074" cy="124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5993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Une image contenant texte, Graphique, Police, graphisme&#10;&#10;Description générée automatiquement">
            <a:extLst>
              <a:ext uri="{FF2B5EF4-FFF2-40B4-BE49-F238E27FC236}">
                <a16:creationId xmlns:a16="http://schemas.microsoft.com/office/drawing/2014/main" id="{A90EC8F9-D471-CE5E-0E94-141ADBEF4D33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355" y="1128401"/>
            <a:ext cx="3025290" cy="4601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393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36CC8F-7157-11BF-211B-64ECB28C1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2742"/>
            <a:ext cx="10515600" cy="641023"/>
          </a:xfrm>
        </p:spPr>
        <p:txBody>
          <a:bodyPr>
            <a:normAutofit/>
          </a:bodyPr>
          <a:lstStyle>
            <a:lvl1pPr>
              <a:defRPr sz="1600">
                <a:solidFill>
                  <a:srgbClr val="003399"/>
                </a:solidFill>
                <a:latin typeface="Raleway SemiBold" pitchFamily="2" charset="0"/>
              </a:defRPr>
            </a:lvl1pPr>
          </a:lstStyle>
          <a:p>
            <a:r>
              <a:rPr lang="fr-FR"/>
              <a:t>Modifiez le style du titre</a:t>
            </a:r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53179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object 7">
            <a:extLst>
              <a:ext uri="{FF2B5EF4-FFF2-40B4-BE49-F238E27FC236}">
                <a16:creationId xmlns:a16="http://schemas.microsoft.com/office/drawing/2014/main" id="{7767CF9A-08E9-E801-FCFC-FF99F829BA1A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2830334" y="-6350"/>
            <a:ext cx="9354667" cy="6864350"/>
            <a:chOff x="0" y="-6349"/>
            <a:chExt cx="2574290" cy="7573009"/>
          </a:xfrm>
          <a:solidFill>
            <a:srgbClr val="003399"/>
          </a:solidFill>
        </p:grpSpPr>
        <p:sp>
          <p:nvSpPr>
            <p:cNvPr id="19" name="object 8">
              <a:extLst>
                <a:ext uri="{FF2B5EF4-FFF2-40B4-BE49-F238E27FC236}">
                  <a16:creationId xmlns:a16="http://schemas.microsoft.com/office/drawing/2014/main" id="{8BBD3F94-647E-8338-D058-102C4D86C68F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350" y="12"/>
              <a:ext cx="2561590" cy="7560309"/>
            </a:xfrm>
            <a:custGeom>
              <a:avLst/>
              <a:gdLst/>
              <a:ahLst/>
              <a:cxnLst/>
              <a:rect l="l" t="t" r="r" b="b"/>
              <a:pathLst>
                <a:path w="2561590" h="7560309">
                  <a:moveTo>
                    <a:pt x="2561285" y="0"/>
                  </a:moveTo>
                  <a:lnTo>
                    <a:pt x="0" y="0"/>
                  </a:lnTo>
                  <a:lnTo>
                    <a:pt x="0" y="7559992"/>
                  </a:lnTo>
                  <a:lnTo>
                    <a:pt x="2561285" y="7559992"/>
                  </a:lnTo>
                  <a:lnTo>
                    <a:pt x="256128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9">
              <a:extLst>
                <a:ext uri="{FF2B5EF4-FFF2-40B4-BE49-F238E27FC236}">
                  <a16:creationId xmlns:a16="http://schemas.microsoft.com/office/drawing/2014/main" id="{2086205B-8EA6-BA60-5AAD-4852FA4765B2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350" y="0"/>
              <a:ext cx="2561590" cy="7560309"/>
            </a:xfrm>
            <a:custGeom>
              <a:avLst/>
              <a:gdLst/>
              <a:ahLst/>
              <a:cxnLst/>
              <a:rect l="l" t="t" r="r" b="b"/>
              <a:pathLst>
                <a:path w="2561590" h="7560309">
                  <a:moveTo>
                    <a:pt x="2561297" y="7560005"/>
                  </a:moveTo>
                  <a:lnTo>
                    <a:pt x="2561297" y="0"/>
                  </a:lnTo>
                </a:path>
                <a:path w="2561590" h="7560309">
                  <a:moveTo>
                    <a:pt x="0" y="0"/>
                  </a:moveTo>
                  <a:lnTo>
                    <a:pt x="0" y="7560005"/>
                  </a:lnTo>
                </a:path>
              </a:pathLst>
            </a:custGeom>
            <a:grpFill/>
            <a:ln w="12700"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3">
            <a:extLst>
              <a:ext uri="{FF2B5EF4-FFF2-40B4-BE49-F238E27FC236}">
                <a16:creationId xmlns:a16="http://schemas.microsoft.com/office/drawing/2014/main" id="{DEA77D1C-613C-4CB3-85CF-8C3B6FB2B8FD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4060825" y="1"/>
            <a:ext cx="8124825" cy="6858000"/>
            <a:chOff x="2567635" y="12"/>
            <a:chExt cx="8124825" cy="7560309"/>
          </a:xfrm>
        </p:grpSpPr>
        <p:sp>
          <p:nvSpPr>
            <p:cNvPr id="22" name="object 4">
              <a:extLst>
                <a:ext uri="{FF2B5EF4-FFF2-40B4-BE49-F238E27FC236}">
                  <a16:creationId xmlns:a16="http://schemas.microsoft.com/office/drawing/2014/main" id="{39192311-2D04-B24C-A436-813CB989839C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67635" y="12"/>
              <a:ext cx="8124825" cy="7560309"/>
            </a:xfrm>
            <a:custGeom>
              <a:avLst/>
              <a:gdLst/>
              <a:ahLst/>
              <a:cxnLst/>
              <a:rect l="l" t="t" r="r" b="b"/>
              <a:pathLst>
                <a:path w="8124825" h="7560309">
                  <a:moveTo>
                    <a:pt x="0" y="7559992"/>
                  </a:moveTo>
                  <a:lnTo>
                    <a:pt x="8124367" y="7559992"/>
                  </a:lnTo>
                  <a:lnTo>
                    <a:pt x="8124367" y="0"/>
                  </a:lnTo>
                  <a:lnTo>
                    <a:pt x="0" y="0"/>
                  </a:lnTo>
                  <a:lnTo>
                    <a:pt x="0" y="7559992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5">
              <a:extLst>
                <a:ext uri="{FF2B5EF4-FFF2-40B4-BE49-F238E27FC236}">
                  <a16:creationId xmlns:a16="http://schemas.microsoft.com/office/drawing/2014/main" id="{16A0491A-58B9-4475-9FBC-1FD853A58699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186408" y="12"/>
              <a:ext cx="2505591" cy="2465992"/>
            </a:xfrm>
            <a:prstGeom prst="rect">
              <a:avLst/>
            </a:prstGeom>
          </p:spPr>
        </p:pic>
      </p:grpSp>
      <p:grpSp>
        <p:nvGrpSpPr>
          <p:cNvPr id="24" name="object 7">
            <a:extLst>
              <a:ext uri="{FF2B5EF4-FFF2-40B4-BE49-F238E27FC236}">
                <a16:creationId xmlns:a16="http://schemas.microsoft.com/office/drawing/2014/main" id="{0072D2CC-F4C3-7C1C-B187-5DD5A963D941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0" y="-6349"/>
            <a:ext cx="2837333" cy="6858001"/>
            <a:chOff x="0" y="-6349"/>
            <a:chExt cx="2574290" cy="7573009"/>
          </a:xfrm>
        </p:grpSpPr>
        <p:sp>
          <p:nvSpPr>
            <p:cNvPr id="25" name="object 8">
              <a:extLst>
                <a:ext uri="{FF2B5EF4-FFF2-40B4-BE49-F238E27FC236}">
                  <a16:creationId xmlns:a16="http://schemas.microsoft.com/office/drawing/2014/main" id="{47E45F7D-4720-3073-DB4D-C7502E43AEDB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350" y="12"/>
              <a:ext cx="2561590" cy="7560309"/>
            </a:xfrm>
            <a:custGeom>
              <a:avLst/>
              <a:gdLst/>
              <a:ahLst/>
              <a:cxnLst/>
              <a:rect l="l" t="t" r="r" b="b"/>
              <a:pathLst>
                <a:path w="2561590" h="7560309">
                  <a:moveTo>
                    <a:pt x="2561285" y="0"/>
                  </a:moveTo>
                  <a:lnTo>
                    <a:pt x="0" y="0"/>
                  </a:lnTo>
                  <a:lnTo>
                    <a:pt x="0" y="7559992"/>
                  </a:lnTo>
                  <a:lnTo>
                    <a:pt x="2561285" y="7559992"/>
                  </a:lnTo>
                  <a:lnTo>
                    <a:pt x="256128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>
                <a:solidFill>
                  <a:srgbClr val="003399"/>
                </a:solidFill>
              </a:endParaRPr>
            </a:p>
          </p:txBody>
        </p:sp>
        <p:sp>
          <p:nvSpPr>
            <p:cNvPr id="26" name="object 9">
              <a:extLst>
                <a:ext uri="{FF2B5EF4-FFF2-40B4-BE49-F238E27FC236}">
                  <a16:creationId xmlns:a16="http://schemas.microsoft.com/office/drawing/2014/main" id="{3AEFFCBD-0AAD-3871-8EB1-A5F08109A64B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350" y="0"/>
              <a:ext cx="2561590" cy="7560309"/>
            </a:xfrm>
            <a:custGeom>
              <a:avLst/>
              <a:gdLst/>
              <a:ahLst/>
              <a:cxnLst/>
              <a:rect l="l" t="t" r="r" b="b"/>
              <a:pathLst>
                <a:path w="2561590" h="7560309">
                  <a:moveTo>
                    <a:pt x="2561297" y="7560005"/>
                  </a:moveTo>
                  <a:lnTo>
                    <a:pt x="2561297" y="0"/>
                  </a:lnTo>
                </a:path>
                <a:path w="2561590" h="7560309">
                  <a:moveTo>
                    <a:pt x="0" y="0"/>
                  </a:moveTo>
                  <a:lnTo>
                    <a:pt x="0" y="7560005"/>
                  </a:lnTo>
                </a:path>
              </a:pathLst>
            </a:custGeom>
            <a:ln w="12700">
              <a:noFill/>
            </a:ln>
          </p:spPr>
          <p:txBody>
            <a:bodyPr wrap="square" lIns="0" tIns="0" rIns="0" bIns="0" rtlCol="0"/>
            <a:lstStyle/>
            <a:p>
              <a:endParaRPr>
                <a:solidFill>
                  <a:srgbClr val="003399"/>
                </a:solidFill>
              </a:endParaRPr>
            </a:p>
          </p:txBody>
        </p:sp>
      </p:grpSp>
      <p:pic>
        <p:nvPicPr>
          <p:cNvPr id="27" name="Image 26" descr="Une image contenant texte, Graphique, Police, graphisme&#10;&#10;Description générée automatiquement">
            <a:extLst>
              <a:ext uri="{FF2B5EF4-FFF2-40B4-BE49-F238E27FC236}">
                <a16:creationId xmlns:a16="http://schemas.microsoft.com/office/drawing/2014/main" id="{C0329713-B8F1-0659-8372-13BA4C1A2E7B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8705" y="5175935"/>
            <a:ext cx="781071" cy="118777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253336C6-D0C0-0515-968F-D3B514E4A1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16200000">
            <a:off x="-224223" y="2766219"/>
            <a:ext cx="2765981" cy="1325563"/>
          </a:xfrm>
        </p:spPr>
        <p:txBody>
          <a:bodyPr>
            <a:normAutofit/>
          </a:bodyPr>
          <a:lstStyle>
            <a:lvl1pPr algn="ctr">
              <a:defRPr sz="5000">
                <a:solidFill>
                  <a:srgbClr val="003399"/>
                </a:solidFill>
                <a:latin typeface="Montserrat Black" panose="00000A00000000000000" pitchFamily="2" charset="0"/>
              </a:defRPr>
            </a:lvl1pPr>
          </a:lstStyle>
          <a:p>
            <a:r>
              <a:rPr lang="fr-FR"/>
              <a:t>INDEX</a:t>
            </a:r>
            <a:endParaRPr lang="en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F4AAFFA-164C-EF9D-393A-5979B29A0F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00720" y="1246982"/>
            <a:ext cx="5181600" cy="4351338"/>
          </a:xfrm>
        </p:spPr>
        <p:txBody>
          <a:bodyPr>
            <a:normAutofit/>
          </a:bodyPr>
          <a:lstStyle>
            <a:lvl1pPr marL="0" indent="0">
              <a:buNone/>
              <a:defRPr sz="2500">
                <a:solidFill>
                  <a:schemeClr val="bg1"/>
                </a:solidFill>
                <a:latin typeface="Raleway SemiBold" pitchFamily="2" charset="0"/>
              </a:defRPr>
            </a:lvl1pPr>
          </a:lstStyle>
          <a:p>
            <a:pPr lvl="0"/>
            <a:endParaRPr lang="en-BE"/>
          </a:p>
        </p:txBody>
      </p:sp>
      <p:sp>
        <p:nvSpPr>
          <p:cNvPr id="28" name="Espace réservé du contenu 3">
            <a:extLst>
              <a:ext uri="{FF2B5EF4-FFF2-40B4-BE49-F238E27FC236}">
                <a16:creationId xmlns:a16="http://schemas.microsoft.com/office/drawing/2014/main" id="{6ED121DC-2B42-D64C-FF68-C432A559D7A9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2055490" y="1259680"/>
            <a:ext cx="593442" cy="4351338"/>
          </a:xfrm>
        </p:spPr>
        <p:txBody>
          <a:bodyPr>
            <a:normAutofit/>
          </a:bodyPr>
          <a:lstStyle>
            <a:lvl1pPr marL="0" indent="0">
              <a:buNone/>
              <a:defRPr sz="2500">
                <a:solidFill>
                  <a:srgbClr val="003399"/>
                </a:solidFill>
                <a:latin typeface="Raleway SemiBold" pitchFamily="2" charset="0"/>
              </a:defRPr>
            </a:lvl1pPr>
          </a:lstStyle>
          <a:p>
            <a:pPr lvl="0"/>
            <a:r>
              <a:rPr lang="fr-BE"/>
              <a:t>1.</a:t>
            </a:r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871057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C3F384-6498-4271-381B-B67CFD958FB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71635" y="3117364"/>
            <a:ext cx="3503629" cy="623272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rgbClr val="003399"/>
                </a:solidFill>
                <a:latin typeface="Montserrat Black" panose="00000A00000000000000" pitchFamily="2" charset="0"/>
              </a:defRPr>
            </a:lvl1pPr>
          </a:lstStyle>
          <a:p>
            <a:r>
              <a:rPr lang="fr-FR"/>
              <a:t>First </a:t>
            </a:r>
            <a:r>
              <a:rPr lang="fr-FR" err="1"/>
              <a:t>title</a:t>
            </a:r>
            <a:endParaRPr lang="en-BE"/>
          </a:p>
        </p:txBody>
      </p:sp>
      <p:grpSp>
        <p:nvGrpSpPr>
          <p:cNvPr id="7" name="object 5">
            <a:extLst>
              <a:ext uri="{FF2B5EF4-FFF2-40B4-BE49-F238E27FC236}">
                <a16:creationId xmlns:a16="http://schemas.microsoft.com/office/drawing/2014/main" id="{C0E9A1F9-7695-FCEA-1048-2BA9F71846DF}"/>
              </a:ext>
            </a:extLst>
          </p:cNvPr>
          <p:cNvGrpSpPr/>
          <p:nvPr userDrawn="1"/>
        </p:nvGrpSpPr>
        <p:grpSpPr>
          <a:xfrm>
            <a:off x="5113020" y="6366003"/>
            <a:ext cx="1965960" cy="45719"/>
            <a:chOff x="4363177" y="6975805"/>
            <a:chExt cx="1965960" cy="127000"/>
          </a:xfrm>
        </p:grpSpPr>
        <p:sp>
          <p:nvSpPr>
            <p:cNvPr id="8" name="object 6">
              <a:extLst>
                <a:ext uri="{FF2B5EF4-FFF2-40B4-BE49-F238E27FC236}">
                  <a16:creationId xmlns:a16="http://schemas.microsoft.com/office/drawing/2014/main" id="{458CBA87-8F89-B793-1186-39D2595CD0E0}"/>
                </a:ext>
              </a:extLst>
            </p:cNvPr>
            <p:cNvSpPr/>
            <p:nvPr/>
          </p:nvSpPr>
          <p:spPr>
            <a:xfrm>
              <a:off x="4363177" y="6975805"/>
              <a:ext cx="655320" cy="127000"/>
            </a:xfrm>
            <a:custGeom>
              <a:avLst/>
              <a:gdLst/>
              <a:ahLst/>
              <a:cxnLst/>
              <a:rect l="l" t="t" r="r" b="b"/>
              <a:pathLst>
                <a:path w="655320" h="127000">
                  <a:moveTo>
                    <a:pt x="0" y="127000"/>
                  </a:moveTo>
                  <a:lnTo>
                    <a:pt x="655218" y="127000"/>
                  </a:lnTo>
                  <a:lnTo>
                    <a:pt x="655218" y="0"/>
                  </a:lnTo>
                  <a:lnTo>
                    <a:pt x="0" y="0"/>
                  </a:lnTo>
                  <a:lnTo>
                    <a:pt x="0" y="12700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7">
              <a:extLst>
                <a:ext uri="{FF2B5EF4-FFF2-40B4-BE49-F238E27FC236}">
                  <a16:creationId xmlns:a16="http://schemas.microsoft.com/office/drawing/2014/main" id="{33A79EEC-3382-9C5B-E306-D19E7440E4D8}"/>
                </a:ext>
              </a:extLst>
            </p:cNvPr>
            <p:cNvSpPr/>
            <p:nvPr/>
          </p:nvSpPr>
          <p:spPr>
            <a:xfrm>
              <a:off x="5018392" y="6975805"/>
              <a:ext cx="655320" cy="127000"/>
            </a:xfrm>
            <a:custGeom>
              <a:avLst/>
              <a:gdLst/>
              <a:ahLst/>
              <a:cxnLst/>
              <a:rect l="l" t="t" r="r" b="b"/>
              <a:pathLst>
                <a:path w="655320" h="127000">
                  <a:moveTo>
                    <a:pt x="0" y="127000"/>
                  </a:moveTo>
                  <a:lnTo>
                    <a:pt x="655218" y="127000"/>
                  </a:lnTo>
                  <a:lnTo>
                    <a:pt x="655218" y="0"/>
                  </a:lnTo>
                  <a:lnTo>
                    <a:pt x="0" y="0"/>
                  </a:lnTo>
                  <a:lnTo>
                    <a:pt x="0" y="127000"/>
                  </a:lnTo>
                  <a:close/>
                </a:path>
              </a:pathLst>
            </a:custGeom>
            <a:solidFill>
              <a:srgbClr val="FCE9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8">
              <a:extLst>
                <a:ext uri="{FF2B5EF4-FFF2-40B4-BE49-F238E27FC236}">
                  <a16:creationId xmlns:a16="http://schemas.microsoft.com/office/drawing/2014/main" id="{59173DD8-AFE4-F507-2B4E-EFC01A40D603}"/>
                </a:ext>
              </a:extLst>
            </p:cNvPr>
            <p:cNvSpPr/>
            <p:nvPr/>
          </p:nvSpPr>
          <p:spPr>
            <a:xfrm>
              <a:off x="5673607" y="6975805"/>
              <a:ext cx="655320" cy="127000"/>
            </a:xfrm>
            <a:custGeom>
              <a:avLst/>
              <a:gdLst/>
              <a:ahLst/>
              <a:cxnLst/>
              <a:rect l="l" t="t" r="r" b="b"/>
              <a:pathLst>
                <a:path w="655320" h="127000">
                  <a:moveTo>
                    <a:pt x="0" y="127000"/>
                  </a:moveTo>
                  <a:lnTo>
                    <a:pt x="655218" y="127000"/>
                  </a:lnTo>
                  <a:lnTo>
                    <a:pt x="655218" y="0"/>
                  </a:lnTo>
                  <a:lnTo>
                    <a:pt x="0" y="0"/>
                  </a:lnTo>
                  <a:lnTo>
                    <a:pt x="0" y="127000"/>
                  </a:lnTo>
                  <a:close/>
                </a:path>
              </a:pathLst>
            </a:custGeom>
            <a:solidFill>
              <a:srgbClr val="EF46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1" name="object 4">
            <a:extLst>
              <a:ext uri="{FF2B5EF4-FFF2-40B4-BE49-F238E27FC236}">
                <a16:creationId xmlns:a16="http://schemas.microsoft.com/office/drawing/2014/main" id="{B59EE948-CB95-B44D-82A0-A7E5C5FEFDBA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686409" y="0"/>
            <a:ext cx="2505591" cy="2465992"/>
          </a:xfrm>
          <a:prstGeom prst="rect">
            <a:avLst/>
          </a:prstGeom>
        </p:spPr>
      </p:pic>
      <p:pic>
        <p:nvPicPr>
          <p:cNvPr id="12" name="object 4">
            <a:extLst>
              <a:ext uri="{FF2B5EF4-FFF2-40B4-BE49-F238E27FC236}">
                <a16:creationId xmlns:a16="http://schemas.microsoft.com/office/drawing/2014/main" id="{481BE475-A145-1DC5-1F54-A7A536A2E0F1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 rot="10800000">
            <a:off x="0" y="4476849"/>
            <a:ext cx="2505591" cy="2465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099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EE576293-65BF-5C58-D58C-D7151053A5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000" i="0">
                <a:solidFill>
                  <a:srgbClr val="003399"/>
                </a:solidFill>
                <a:latin typeface="Montserrat Black" panose="00000A00000000000000" pitchFamily="2" charset="0"/>
              </a:defRPr>
            </a:lvl1pPr>
          </a:lstStyle>
          <a:p>
            <a:r>
              <a:rPr lang="fr-FR"/>
              <a:t>TITLE</a:t>
            </a:r>
            <a:endParaRPr lang="en-BE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CD9A15FC-DAB5-9E8C-DEBD-82773B897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rgbClr val="003399"/>
                </a:solidFill>
                <a:latin typeface="Raleway Light" pitchFamily="2" charset="0"/>
              </a:defRPr>
            </a:lvl1pPr>
            <a:lvl2pPr>
              <a:defRPr>
                <a:solidFill>
                  <a:srgbClr val="003399"/>
                </a:solidFill>
                <a:latin typeface="Raleway Light" pitchFamily="2" charset="0"/>
              </a:defRPr>
            </a:lvl2pPr>
            <a:lvl3pPr>
              <a:defRPr>
                <a:solidFill>
                  <a:srgbClr val="003399"/>
                </a:solidFill>
                <a:latin typeface="Raleway Light" pitchFamily="2" charset="0"/>
              </a:defRPr>
            </a:lvl3pPr>
            <a:lvl4pPr>
              <a:defRPr>
                <a:solidFill>
                  <a:srgbClr val="003399"/>
                </a:solidFill>
                <a:latin typeface="Raleway Light" pitchFamily="2" charset="0"/>
              </a:defRPr>
            </a:lvl4pPr>
            <a:lvl5pPr>
              <a:defRPr>
                <a:solidFill>
                  <a:srgbClr val="003399"/>
                </a:solidFill>
                <a:latin typeface="Raleway Light" pitchFamily="2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BE"/>
          </a:p>
        </p:txBody>
      </p:sp>
      <p:pic>
        <p:nvPicPr>
          <p:cNvPr id="9" name="object 4">
            <a:extLst>
              <a:ext uri="{FF2B5EF4-FFF2-40B4-BE49-F238E27FC236}">
                <a16:creationId xmlns:a16="http://schemas.microsoft.com/office/drawing/2014/main" id="{BB78CF81-339C-B529-2738-D8FFF177D21C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686409" y="0"/>
            <a:ext cx="2505591" cy="2465992"/>
          </a:xfrm>
          <a:prstGeom prst="rect">
            <a:avLst/>
          </a:prstGeom>
        </p:spPr>
      </p:pic>
      <p:pic>
        <p:nvPicPr>
          <p:cNvPr id="10" name="object 4">
            <a:extLst>
              <a:ext uri="{FF2B5EF4-FFF2-40B4-BE49-F238E27FC236}">
                <a16:creationId xmlns:a16="http://schemas.microsoft.com/office/drawing/2014/main" id="{BCD8B30E-822D-4801-AB31-D88E7873A2A2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 rot="10800000">
            <a:off x="-210" y="4476849"/>
            <a:ext cx="2505591" cy="2465992"/>
          </a:xfrm>
          <a:prstGeom prst="rect">
            <a:avLst/>
          </a:prstGeom>
        </p:spPr>
      </p:pic>
      <p:pic>
        <p:nvPicPr>
          <p:cNvPr id="11" name="Image 10" descr="Une image contenant texte, Graphique, Police, graphisme&#10;&#10;Description générée automatiquement">
            <a:extLst>
              <a:ext uri="{FF2B5EF4-FFF2-40B4-BE49-F238E27FC236}">
                <a16:creationId xmlns:a16="http://schemas.microsoft.com/office/drawing/2014/main" id="{B9225450-1483-F05A-0F84-71695289FA92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204" y="5175935"/>
            <a:ext cx="820074" cy="124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863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5031A7E4-99E4-DDD3-9F58-753185D65F0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5675935"/>
            <a:ext cx="9144000" cy="706011"/>
          </a:xfrm>
        </p:spPr>
        <p:txBody>
          <a:bodyPr>
            <a:normAutofit/>
          </a:bodyPr>
          <a:lstStyle>
            <a:lvl1pPr marL="0" indent="0" algn="ctr">
              <a:buNone/>
              <a:defRPr sz="1800" i="0">
                <a:solidFill>
                  <a:schemeClr val="bg1"/>
                </a:solidFill>
                <a:latin typeface="Raleway SemiBold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SURNAME NAME</a:t>
            </a:r>
          </a:p>
          <a:p>
            <a:r>
              <a:rPr lang="fr-FR" err="1"/>
              <a:t>function</a:t>
            </a:r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067147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806B9A-DF58-94F0-3ABD-359B7492BC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000" i="0">
                <a:solidFill>
                  <a:schemeClr val="bg1"/>
                </a:solidFill>
                <a:latin typeface="Montserrat Black" panose="00000A00000000000000" pitchFamily="2" charset="0"/>
              </a:defRPr>
            </a:lvl1pPr>
          </a:lstStyle>
          <a:p>
            <a:r>
              <a:rPr lang="fr-FR"/>
              <a:t>TITLE</a:t>
            </a:r>
            <a:endParaRPr lang="en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B51BA6-4246-FDA4-B42D-0B907E630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Raleway Light" pitchFamily="2" charset="0"/>
              </a:defRPr>
            </a:lvl1pPr>
            <a:lvl2pPr>
              <a:defRPr>
                <a:solidFill>
                  <a:schemeClr val="bg1"/>
                </a:solidFill>
                <a:latin typeface="Raleway Light" pitchFamily="2" charset="0"/>
              </a:defRPr>
            </a:lvl2pPr>
            <a:lvl3pPr>
              <a:defRPr>
                <a:solidFill>
                  <a:schemeClr val="bg1"/>
                </a:solidFill>
                <a:latin typeface="Raleway Light" pitchFamily="2" charset="0"/>
              </a:defRPr>
            </a:lvl3pPr>
            <a:lvl4pPr>
              <a:defRPr>
                <a:solidFill>
                  <a:schemeClr val="bg1"/>
                </a:solidFill>
                <a:latin typeface="Raleway Light" pitchFamily="2" charset="0"/>
              </a:defRPr>
            </a:lvl4pPr>
            <a:lvl5pPr>
              <a:defRPr>
                <a:solidFill>
                  <a:schemeClr val="bg1"/>
                </a:solidFill>
                <a:latin typeface="Raleway Light" pitchFamily="2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959296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A68701-CA0C-E1C8-0E9D-3B713EE96F1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000" u="none">
                <a:solidFill>
                  <a:schemeClr val="bg1"/>
                </a:solidFill>
                <a:latin typeface="Raleway SemiBold" pitchFamily="2" charset="0"/>
              </a:defRPr>
            </a:lvl1pPr>
          </a:lstStyle>
          <a:p>
            <a:r>
              <a:rPr lang="fr-FR"/>
              <a:t>« </a:t>
            </a:r>
            <a:r>
              <a:rPr lang="fr-FR" err="1"/>
              <a:t>Here</a:t>
            </a:r>
            <a:r>
              <a:rPr lang="fr-FR"/>
              <a:t> </a:t>
            </a:r>
            <a:r>
              <a:rPr lang="fr-FR" err="1"/>
              <a:t>is</a:t>
            </a:r>
            <a:r>
              <a:rPr lang="fr-FR"/>
              <a:t> a </a:t>
            </a:r>
            <a:r>
              <a:rPr lang="fr-FR" err="1"/>
              <a:t>quote</a:t>
            </a:r>
            <a:r>
              <a:rPr lang="fr-FR"/>
              <a:t> »</a:t>
            </a:r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593948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31F11AA-17B9-17E8-864C-D69BE3D8E781}"/>
              </a:ext>
            </a:extLst>
          </p:cNvPr>
          <p:cNvSpPr/>
          <p:nvPr userDrawn="1"/>
        </p:nvSpPr>
        <p:spPr>
          <a:xfrm>
            <a:off x="0" y="-2858"/>
            <a:ext cx="12192000" cy="6860858"/>
          </a:xfrm>
          <a:prstGeom prst="rect">
            <a:avLst/>
          </a:prstGeom>
          <a:solidFill>
            <a:srgbClr val="003399"/>
          </a:solidFill>
          <a:ln>
            <a:solidFill>
              <a:srgbClr val="0033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35A24804-CF4E-405D-AB44-695E02366A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33150"/>
            <a:ext cx="5257800" cy="1325563"/>
          </a:xfrm>
        </p:spPr>
        <p:txBody>
          <a:bodyPr>
            <a:normAutofit/>
          </a:bodyPr>
          <a:lstStyle>
            <a:lvl1pPr>
              <a:defRPr sz="3000" i="0">
                <a:solidFill>
                  <a:schemeClr val="bg1"/>
                </a:solidFill>
                <a:latin typeface="Montserrat Black" panose="00000A00000000000000" pitchFamily="2" charset="0"/>
              </a:defRPr>
            </a:lvl1pPr>
          </a:lstStyle>
          <a:p>
            <a:r>
              <a:rPr lang="fr-FR"/>
              <a:t>TITLE</a:t>
            </a:r>
            <a:endParaRPr lang="en-BE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16516F34-03AB-008F-D634-0CE4836EC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3650"/>
            <a:ext cx="52578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Raleway Light" pitchFamily="2" charset="0"/>
              </a:defRPr>
            </a:lvl1pPr>
            <a:lvl2pPr>
              <a:defRPr>
                <a:solidFill>
                  <a:schemeClr val="bg1"/>
                </a:solidFill>
                <a:latin typeface="Raleway Light" pitchFamily="2" charset="0"/>
              </a:defRPr>
            </a:lvl2pPr>
            <a:lvl3pPr>
              <a:defRPr>
                <a:solidFill>
                  <a:schemeClr val="bg1"/>
                </a:solidFill>
                <a:latin typeface="Raleway Light" pitchFamily="2" charset="0"/>
              </a:defRPr>
            </a:lvl3pPr>
            <a:lvl4pPr>
              <a:defRPr>
                <a:solidFill>
                  <a:schemeClr val="bg1"/>
                </a:solidFill>
                <a:latin typeface="Raleway Light" pitchFamily="2" charset="0"/>
              </a:defRPr>
            </a:lvl4pPr>
            <a:lvl5pPr>
              <a:defRPr>
                <a:solidFill>
                  <a:schemeClr val="bg1"/>
                </a:solidFill>
                <a:latin typeface="Raleway Light" pitchFamily="2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BE"/>
          </a:p>
        </p:txBody>
      </p:sp>
      <p:pic>
        <p:nvPicPr>
          <p:cNvPr id="10" name="Image 9" descr="Une image contenant texte, Graphique, Police, graphisme&#10;&#10;Description générée automatiquement">
            <a:extLst>
              <a:ext uri="{FF2B5EF4-FFF2-40B4-BE49-F238E27FC236}">
                <a16:creationId xmlns:a16="http://schemas.microsoft.com/office/drawing/2014/main" id="{9A36B64D-5D45-5765-A7A9-CD2044D14BC2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62" y="5175935"/>
            <a:ext cx="781071" cy="1187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550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5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F3929C0-3BD5-2522-63A5-3E726968A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6341F76-1A02-AAE6-7E88-A2C185464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2E2052-22EF-92F9-77A3-CF3BC55527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180E2-41A2-424B-B9AF-C12BD8B3E1C8}" type="datetimeFigureOut">
              <a:rPr lang="en-BE" smtClean="0"/>
              <a:t>06/25/2024</a:t>
            </a:fld>
            <a:endParaRPr lang="en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F53F36-4995-2102-48CE-41DF08FFD6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5F0A7E-9D49-9005-5CB3-B8B243E1D0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6CF0F-76F4-48DA-BC73-1A8C9C0F55B1}" type="slidenum">
              <a:rPr lang="en-BE" smtClean="0"/>
              <a:t>‹#›</a:t>
            </a:fld>
            <a:endParaRPr lang="en-BE"/>
          </a:p>
        </p:txBody>
      </p:sp>
      <p:pic>
        <p:nvPicPr>
          <p:cNvPr id="7" name="object 4">
            <a:extLst>
              <a:ext uri="{FF2B5EF4-FFF2-40B4-BE49-F238E27FC236}">
                <a16:creationId xmlns:a16="http://schemas.microsoft.com/office/drawing/2014/main" id="{7647F4F8-3D76-B5E5-A43E-33ED964B5B55}"/>
              </a:ext>
            </a:extLst>
          </p:cNvPr>
          <p:cNvPicPr/>
          <p:nvPr userDrawn="1"/>
        </p:nvPicPr>
        <p:blipFill>
          <a:blip r:embed="rId3" cstate="print"/>
          <a:stretch>
            <a:fillRect/>
          </a:stretch>
        </p:blipFill>
        <p:spPr>
          <a:xfrm>
            <a:off x="9686409" y="0"/>
            <a:ext cx="2505591" cy="2465992"/>
          </a:xfrm>
          <a:prstGeom prst="rect">
            <a:avLst/>
          </a:prstGeom>
        </p:spPr>
      </p:pic>
      <p:pic>
        <p:nvPicPr>
          <p:cNvPr id="8" name="object 4">
            <a:extLst>
              <a:ext uri="{FF2B5EF4-FFF2-40B4-BE49-F238E27FC236}">
                <a16:creationId xmlns:a16="http://schemas.microsoft.com/office/drawing/2014/main" id="{3BFFD879-952F-2056-11C4-0224BE915636}"/>
              </a:ext>
            </a:extLst>
          </p:cNvPr>
          <p:cNvPicPr/>
          <p:nvPr userDrawn="1"/>
        </p:nvPicPr>
        <p:blipFill>
          <a:blip r:embed="rId3" cstate="print"/>
          <a:stretch>
            <a:fillRect/>
          </a:stretch>
        </p:blipFill>
        <p:spPr>
          <a:xfrm rot="10800000">
            <a:off x="0" y="4392008"/>
            <a:ext cx="2505591" cy="2465992"/>
          </a:xfrm>
          <a:prstGeom prst="rect">
            <a:avLst/>
          </a:prstGeom>
        </p:spPr>
      </p:pic>
      <p:grpSp>
        <p:nvGrpSpPr>
          <p:cNvPr id="9" name="object 5">
            <a:extLst>
              <a:ext uri="{FF2B5EF4-FFF2-40B4-BE49-F238E27FC236}">
                <a16:creationId xmlns:a16="http://schemas.microsoft.com/office/drawing/2014/main" id="{86F1BFF3-17CD-4D39-7C00-FBD97661D6ED}"/>
              </a:ext>
            </a:extLst>
          </p:cNvPr>
          <p:cNvGrpSpPr/>
          <p:nvPr userDrawn="1"/>
        </p:nvGrpSpPr>
        <p:grpSpPr>
          <a:xfrm>
            <a:off x="5113020" y="6401766"/>
            <a:ext cx="1965960" cy="45719"/>
            <a:chOff x="4363177" y="6975805"/>
            <a:chExt cx="1965960" cy="127000"/>
          </a:xfrm>
        </p:grpSpPr>
        <p:sp>
          <p:nvSpPr>
            <p:cNvPr id="10" name="object 6">
              <a:extLst>
                <a:ext uri="{FF2B5EF4-FFF2-40B4-BE49-F238E27FC236}">
                  <a16:creationId xmlns:a16="http://schemas.microsoft.com/office/drawing/2014/main" id="{7DA9ADAB-5A17-569A-531C-E0E3E76E6C87}"/>
                </a:ext>
              </a:extLst>
            </p:cNvPr>
            <p:cNvSpPr/>
            <p:nvPr/>
          </p:nvSpPr>
          <p:spPr>
            <a:xfrm>
              <a:off x="4363177" y="6975805"/>
              <a:ext cx="655320" cy="127000"/>
            </a:xfrm>
            <a:custGeom>
              <a:avLst/>
              <a:gdLst/>
              <a:ahLst/>
              <a:cxnLst/>
              <a:rect l="l" t="t" r="r" b="b"/>
              <a:pathLst>
                <a:path w="655320" h="127000">
                  <a:moveTo>
                    <a:pt x="0" y="127000"/>
                  </a:moveTo>
                  <a:lnTo>
                    <a:pt x="655218" y="127000"/>
                  </a:lnTo>
                  <a:lnTo>
                    <a:pt x="655218" y="0"/>
                  </a:lnTo>
                  <a:lnTo>
                    <a:pt x="0" y="0"/>
                  </a:lnTo>
                  <a:lnTo>
                    <a:pt x="0" y="12700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08B3D98C-6798-9FBA-2D7D-0DEC26BD9733}"/>
                </a:ext>
              </a:extLst>
            </p:cNvPr>
            <p:cNvSpPr/>
            <p:nvPr/>
          </p:nvSpPr>
          <p:spPr>
            <a:xfrm>
              <a:off x="5018392" y="6975805"/>
              <a:ext cx="655320" cy="127000"/>
            </a:xfrm>
            <a:custGeom>
              <a:avLst/>
              <a:gdLst/>
              <a:ahLst/>
              <a:cxnLst/>
              <a:rect l="l" t="t" r="r" b="b"/>
              <a:pathLst>
                <a:path w="655320" h="127000">
                  <a:moveTo>
                    <a:pt x="0" y="127000"/>
                  </a:moveTo>
                  <a:lnTo>
                    <a:pt x="655218" y="127000"/>
                  </a:lnTo>
                  <a:lnTo>
                    <a:pt x="655218" y="0"/>
                  </a:lnTo>
                  <a:lnTo>
                    <a:pt x="0" y="0"/>
                  </a:lnTo>
                  <a:lnTo>
                    <a:pt x="0" y="127000"/>
                  </a:lnTo>
                  <a:close/>
                </a:path>
              </a:pathLst>
            </a:custGeom>
            <a:solidFill>
              <a:srgbClr val="FCE9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8">
              <a:extLst>
                <a:ext uri="{FF2B5EF4-FFF2-40B4-BE49-F238E27FC236}">
                  <a16:creationId xmlns:a16="http://schemas.microsoft.com/office/drawing/2014/main" id="{B930D914-6839-0D21-D3CF-3A9EA203EB9A}"/>
                </a:ext>
              </a:extLst>
            </p:cNvPr>
            <p:cNvSpPr/>
            <p:nvPr/>
          </p:nvSpPr>
          <p:spPr>
            <a:xfrm>
              <a:off x="5673607" y="6975805"/>
              <a:ext cx="655320" cy="127000"/>
            </a:xfrm>
            <a:custGeom>
              <a:avLst/>
              <a:gdLst/>
              <a:ahLst/>
              <a:cxnLst/>
              <a:rect l="l" t="t" r="r" b="b"/>
              <a:pathLst>
                <a:path w="655320" h="127000">
                  <a:moveTo>
                    <a:pt x="0" y="127000"/>
                  </a:moveTo>
                  <a:lnTo>
                    <a:pt x="655218" y="127000"/>
                  </a:lnTo>
                  <a:lnTo>
                    <a:pt x="655218" y="0"/>
                  </a:lnTo>
                  <a:lnTo>
                    <a:pt x="0" y="0"/>
                  </a:lnTo>
                  <a:lnTo>
                    <a:pt x="0" y="127000"/>
                  </a:lnTo>
                  <a:close/>
                </a:path>
              </a:pathLst>
            </a:custGeom>
            <a:solidFill>
              <a:srgbClr val="EF46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3" name="Image 12" descr="Une image contenant texte, Graphique, Police, graphisme&#10;&#10;Description générée automatiquement">
            <a:extLst>
              <a:ext uri="{FF2B5EF4-FFF2-40B4-BE49-F238E27FC236}">
                <a16:creationId xmlns:a16="http://schemas.microsoft.com/office/drawing/2014/main" id="{ABD4702F-D480-4348-875E-5374C5D290C1}"/>
              </a:ext>
            </a:extLst>
          </p:cNvPr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22" y="315111"/>
            <a:ext cx="820074" cy="124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435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4F5AFAB-3ACA-3C80-2368-41A45BD2B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390BA78-41A1-D26E-F809-44D13A959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BE"/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1A40335A-CEE4-E730-5AE8-25997F273C50}"/>
              </a:ext>
            </a:extLst>
          </p:cNvPr>
          <p:cNvSpPr/>
          <p:nvPr userDrawn="1"/>
        </p:nvSpPr>
        <p:spPr>
          <a:xfrm>
            <a:off x="615950" y="644351"/>
            <a:ext cx="0" cy="588645"/>
          </a:xfrm>
          <a:custGeom>
            <a:avLst/>
            <a:gdLst/>
            <a:ahLst/>
            <a:cxnLst/>
            <a:rect l="l" t="t" r="r" b="b"/>
            <a:pathLst>
              <a:path h="588644">
                <a:moveTo>
                  <a:pt x="0" y="0"/>
                </a:moveTo>
                <a:lnTo>
                  <a:pt x="0" y="588505"/>
                </a:lnTo>
              </a:path>
            </a:pathLst>
          </a:custGeom>
          <a:ln w="63500">
            <a:solidFill>
              <a:srgbClr val="0033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4">
            <a:extLst>
              <a:ext uri="{FF2B5EF4-FFF2-40B4-BE49-F238E27FC236}">
                <a16:creationId xmlns:a16="http://schemas.microsoft.com/office/drawing/2014/main" id="{56E2A57A-5675-9EB4-1936-DF37E3A5E8F0}"/>
              </a:ext>
            </a:extLst>
          </p:cNvPr>
          <p:cNvPicPr/>
          <p:nvPr userDrawn="1"/>
        </p:nvPicPr>
        <p:blipFill>
          <a:blip r:embed="rId3" cstate="print"/>
          <a:stretch>
            <a:fillRect/>
          </a:stretch>
        </p:blipFill>
        <p:spPr>
          <a:xfrm>
            <a:off x="9686409" y="0"/>
            <a:ext cx="2505591" cy="2465992"/>
          </a:xfrm>
          <a:prstGeom prst="rect">
            <a:avLst/>
          </a:prstGeom>
        </p:spPr>
      </p:pic>
      <p:pic>
        <p:nvPicPr>
          <p:cNvPr id="9" name="Image 8" descr="Une image contenant texte, Graphique, Police, graphisme&#10;&#10;Description générée automatiquement">
            <a:extLst>
              <a:ext uri="{FF2B5EF4-FFF2-40B4-BE49-F238E27FC236}">
                <a16:creationId xmlns:a16="http://schemas.microsoft.com/office/drawing/2014/main" id="{5A5BFAF6-8DD4-20AB-B333-AFAEB4062485}"/>
              </a:ext>
            </a:extLst>
          </p:cNvPr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204" y="5175935"/>
            <a:ext cx="820074" cy="124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063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F2BB1F4-AF8B-007C-F60D-31E35114E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4CD8F9-579A-9BE5-3749-1CACF054B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58A358-EBF7-86C0-A6BE-BB4EA0B6B2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EDCA2-DC52-40DC-BEC3-06B373A66EF4}" type="datetimeFigureOut">
              <a:rPr lang="en-BE" smtClean="0"/>
              <a:t>06/25/2024</a:t>
            </a:fld>
            <a:endParaRPr lang="en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088D87-E0A6-57DF-BC7B-1DA5A65415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863EC0-3365-C963-FE55-74D62A8E8B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5BB3A-8CB3-4989-BD34-D818B1814310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197682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67A2143-1ACD-7B4F-70E1-C8B8BFC58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F94C52-CD9F-79F9-FFBC-1A3D44BFF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185D71-75D1-1B3F-00A6-B1A381C21D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726A7-670B-44F9-91B6-A8424A565E55}" type="datetimeFigureOut">
              <a:rPr lang="en-BE" smtClean="0"/>
              <a:t>06/25/2024</a:t>
            </a:fld>
            <a:endParaRPr lang="en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1B21AD-8164-85F7-6A2A-DD0465DA16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31D830-C18C-C7F2-96F8-27CF9CB08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16B8A-5E30-4FFF-895A-923790DC63A0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46403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BEEB7BB-2B9B-9EA4-A220-B2AD9265F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3BC9719-E862-F3AF-2C9D-C98EB1D6E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F671EC-5457-9474-C7BC-3A38A27E61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32F6D-0ED0-4E46-BF16-1B0C95E3A7F8}" type="datetimeFigureOut">
              <a:rPr lang="en-BE" smtClean="0"/>
              <a:t>06/25/2024</a:t>
            </a:fld>
            <a:endParaRPr lang="en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0E2F79-E0FE-8C0E-FA49-9E2758D9F1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C37749-C449-79CF-6BB4-D85F61F27A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4A896-4265-4856-BE56-664C85830F54}" type="slidenum">
              <a:rPr lang="en-BE" smtClean="0"/>
              <a:t>‹#›</a:t>
            </a:fld>
            <a:endParaRPr lang="en-B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1EC1A2-8EA6-456D-14A7-3B6EC96C5486}"/>
              </a:ext>
            </a:extLst>
          </p:cNvPr>
          <p:cNvSpPr/>
          <p:nvPr userDrawn="1"/>
        </p:nvSpPr>
        <p:spPr>
          <a:xfrm>
            <a:off x="0" y="0"/>
            <a:ext cx="12192000" cy="6857988"/>
          </a:xfrm>
          <a:prstGeom prst="rect">
            <a:avLst/>
          </a:prstGeom>
          <a:solidFill>
            <a:srgbClr val="003399"/>
          </a:solidFill>
          <a:ln>
            <a:solidFill>
              <a:srgbClr val="0033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pic>
        <p:nvPicPr>
          <p:cNvPr id="8" name="object 4">
            <a:extLst>
              <a:ext uri="{FF2B5EF4-FFF2-40B4-BE49-F238E27FC236}">
                <a16:creationId xmlns:a16="http://schemas.microsoft.com/office/drawing/2014/main" id="{9D91DC0A-F564-F382-EF16-F39C6BC7FDBE}"/>
              </a:ext>
            </a:extLst>
          </p:cNvPr>
          <p:cNvPicPr/>
          <p:nvPr userDrawn="1"/>
        </p:nvPicPr>
        <p:blipFill>
          <a:blip r:embed="rId8" cstate="print"/>
          <a:stretch>
            <a:fillRect/>
          </a:stretch>
        </p:blipFill>
        <p:spPr>
          <a:xfrm>
            <a:off x="9686409" y="0"/>
            <a:ext cx="2505591" cy="2465992"/>
          </a:xfrm>
          <a:prstGeom prst="rect">
            <a:avLst/>
          </a:prstGeom>
        </p:spPr>
      </p:pic>
      <p:pic>
        <p:nvPicPr>
          <p:cNvPr id="9" name="object 5">
            <a:extLst>
              <a:ext uri="{FF2B5EF4-FFF2-40B4-BE49-F238E27FC236}">
                <a16:creationId xmlns:a16="http://schemas.microsoft.com/office/drawing/2014/main" id="{1711400C-8AFA-A769-1BE6-C3542810FB6B}"/>
              </a:ext>
            </a:extLst>
          </p:cNvPr>
          <p:cNvPicPr/>
          <p:nvPr userDrawn="1"/>
        </p:nvPicPr>
        <p:blipFill>
          <a:blip r:embed="rId9" cstate="print"/>
          <a:stretch>
            <a:fillRect/>
          </a:stretch>
        </p:blipFill>
        <p:spPr>
          <a:xfrm>
            <a:off x="0" y="4392005"/>
            <a:ext cx="2505591" cy="2465995"/>
          </a:xfrm>
          <a:prstGeom prst="rect">
            <a:avLst/>
          </a:prstGeom>
        </p:spPr>
      </p:pic>
      <p:pic>
        <p:nvPicPr>
          <p:cNvPr id="10" name="Image 9" descr="Une image contenant texte, Graphique, Police, graphisme&#10;&#10;Description générée automatiquement">
            <a:extLst>
              <a:ext uri="{FF2B5EF4-FFF2-40B4-BE49-F238E27FC236}">
                <a16:creationId xmlns:a16="http://schemas.microsoft.com/office/drawing/2014/main" id="{47EF96AB-FA61-110F-0E7C-2FCBC656E3C3}"/>
              </a:ext>
            </a:extLst>
          </p:cNvPr>
          <p:cNvPicPr/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8705" y="5175935"/>
            <a:ext cx="781071" cy="1187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626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4" r:id="rId3"/>
    <p:sldLayoutId id="2147483663" r:id="rId4"/>
    <p:sldLayoutId id="2147483664" r:id="rId5"/>
    <p:sldLayoutId id="214748366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AE0EF8C-489B-2F54-2223-D13CFE4FB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09C9A06-5FF7-DA05-4293-040F3895A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451593-D555-AEF8-FA29-0559879A0B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F59FB-538C-41B2-83CC-3ADEBB5AF5AD}" type="datetimeFigureOut">
              <a:rPr lang="en-BE" smtClean="0"/>
              <a:t>06/25/2024</a:t>
            </a:fld>
            <a:endParaRPr lang="en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0E8B01-6192-B8E7-24C9-9007F5C7AB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1B6B08-A57F-DE04-546C-EF1B1E7B7C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78874-FF70-4AF2-8B5C-524E8D7C135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169320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3" r:id="rId3"/>
    <p:sldLayoutId id="214748367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bosa.belgium.be/en/wl-lahulpe" TargetMode="External"/><Relationship Id="rId2" Type="http://schemas.openxmlformats.org/officeDocument/2006/relationships/hyperlink" Target="https://bosa.belgium.be/en/emm-programme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bosa.belgium.be/en/eupan-dg-meeting" TargetMode="External"/><Relationship Id="rId4" Type="http://schemas.openxmlformats.org/officeDocument/2006/relationships/hyperlink" Target="https://bosa.belgium.be/en/eupan-summer-schoo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0910A1E-2468-F3EA-E257-90F60D1928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2011" y="1923564"/>
            <a:ext cx="9144000" cy="2387600"/>
          </a:xfrm>
        </p:spPr>
        <p:txBody>
          <a:bodyPr>
            <a:normAutofit/>
          </a:bodyPr>
          <a:lstStyle/>
          <a:p>
            <a:r>
              <a:rPr lang="nl-BE" dirty="0" err="1">
                <a:latin typeface="Montserrat Black"/>
              </a:rPr>
              <a:t>Conclusions</a:t>
            </a:r>
            <a:r>
              <a:rPr lang="nl-BE" dirty="0">
                <a:latin typeface="Montserrat Black"/>
              </a:rPr>
              <a:t> of </a:t>
            </a:r>
            <a:r>
              <a:rPr lang="nl-BE" dirty="0" err="1">
                <a:latin typeface="Montserrat Black"/>
              </a:rPr>
              <a:t>the</a:t>
            </a:r>
            <a:r>
              <a:rPr lang="nl-BE" dirty="0">
                <a:latin typeface="Montserrat Black"/>
              </a:rPr>
              <a:t> </a:t>
            </a:r>
            <a:r>
              <a:rPr lang="nl-BE" dirty="0" err="1">
                <a:latin typeface="Montserrat Black"/>
              </a:rPr>
              <a:t>Belgian</a:t>
            </a:r>
            <a:r>
              <a:rPr lang="nl-BE" dirty="0">
                <a:latin typeface="Montserrat Black"/>
              </a:rPr>
              <a:t> </a:t>
            </a:r>
            <a:r>
              <a:rPr lang="nl-BE" dirty="0" err="1">
                <a:latin typeface="Montserrat Black"/>
              </a:rPr>
              <a:t>Presidency</a:t>
            </a:r>
            <a:r>
              <a:rPr lang="nl-BE" dirty="0">
                <a:latin typeface="Montserrat Black"/>
              </a:rPr>
              <a:t> </a:t>
            </a:r>
            <a:endParaRPr lang="fr-FR" dirty="0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4B194863-0E19-F393-0030-A8996BD9FC48}"/>
              </a:ext>
            </a:extLst>
          </p:cNvPr>
          <p:cNvSpPr txBox="1">
            <a:spLocks/>
          </p:cNvSpPr>
          <p:nvPr/>
        </p:nvSpPr>
        <p:spPr>
          <a:xfrm>
            <a:off x="5904011" y="3117364"/>
            <a:ext cx="6287989" cy="262190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003399"/>
                </a:solidFill>
                <a:latin typeface="Montserrat Black" panose="00000A00000000000000" pitchFamily="2" charset="0"/>
                <a:ea typeface="+mj-ea"/>
                <a:cs typeface="+mj-cs"/>
              </a:defRPr>
            </a:lvl1pPr>
          </a:lstStyle>
          <a:p>
            <a:pPr algn="l" rtl="0" fontAlgn="base"/>
            <a:r>
              <a:rPr lang="en-US" sz="2000" b="1" dirty="0">
                <a:solidFill>
                  <a:srgbClr val="231F20"/>
                </a:solidFill>
                <a:latin typeface="Open Sans" panose="020B0606030504020204" pitchFamily="34" charset="0"/>
              </a:rPr>
              <a:t>Peter Bastiaens</a:t>
            </a:r>
            <a:endParaRPr lang="en-US" b="0" i="0" dirty="0">
              <a:solidFill>
                <a:srgbClr val="231F2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US" sz="2000" b="0" i="0" dirty="0">
                <a:solidFill>
                  <a:srgbClr val="231F20"/>
                </a:solidFill>
                <a:effectLst/>
                <a:latin typeface="Open Sans" panose="020B0606030504020204" pitchFamily="34" charset="0"/>
              </a:rPr>
              <a:t>Directorate general Recruitment </a:t>
            </a:r>
            <a:r>
              <a:rPr lang="en-US" sz="2000" b="0" i="0">
                <a:solidFill>
                  <a:srgbClr val="231F20"/>
                </a:solidFill>
                <a:effectLst/>
                <a:latin typeface="Open Sans" panose="020B0606030504020204" pitchFamily="34" charset="0"/>
              </a:rPr>
              <a:t>and Development </a:t>
            </a:r>
            <a:r>
              <a:rPr lang="en-US" sz="2000" b="0" i="0" dirty="0">
                <a:solidFill>
                  <a:srgbClr val="231F20"/>
                </a:solidFill>
                <a:effectLst/>
                <a:latin typeface="Open Sans" panose="020B0606030504020204" pitchFamily="34" charset="0"/>
              </a:rPr>
              <a:t>FPS Policy and Support, Belgium </a:t>
            </a:r>
            <a:endParaRPr lang="en-US" b="0" i="0" dirty="0">
              <a:solidFill>
                <a:srgbClr val="231F20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419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46463-F60F-0C40-A1F7-37025BFC4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>
                <a:latin typeface="Montserrat Black"/>
              </a:rPr>
              <a:t>Equity</a:t>
            </a:r>
            <a:r>
              <a:rPr lang="fr-BE" dirty="0">
                <a:latin typeface="Montserrat Black"/>
              </a:rPr>
              <a:t>, Inclusion and Diversity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AE8444C9-CE2F-A21D-F9CE-B17FECF1A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80279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/>
              <a:t>Examples of shared good practices and insights</a:t>
            </a:r>
          </a:p>
          <a:p>
            <a:pPr lvl="1"/>
            <a:r>
              <a:rPr lang="en-US" dirty="0"/>
              <a:t>European Commission on Inclusion Management</a:t>
            </a:r>
          </a:p>
          <a:p>
            <a:pPr lvl="1"/>
            <a:r>
              <a:rPr lang="en-US" dirty="0"/>
              <a:t>Belgian inclusive work environment</a:t>
            </a:r>
          </a:p>
          <a:p>
            <a:r>
              <a:rPr lang="fr-FR" dirty="0"/>
              <a:t>Main </a:t>
            </a:r>
            <a:r>
              <a:rPr lang="fr-FR" dirty="0" err="1"/>
              <a:t>findings</a:t>
            </a:r>
            <a:r>
              <a:rPr lang="fr-FR" dirty="0"/>
              <a:t>:</a:t>
            </a:r>
          </a:p>
          <a:p>
            <a:pPr lvl="1"/>
            <a:r>
              <a:rPr lang="fr-FR" sz="2500" dirty="0">
                <a:latin typeface="Raleway Light"/>
              </a:rPr>
              <a:t>Numbers tell the tale: </a:t>
            </a:r>
            <a:r>
              <a:rPr lang="fr-FR" dirty="0">
                <a:latin typeface="Raleway Light"/>
              </a:rPr>
              <a:t>Importance of </a:t>
            </a:r>
            <a:r>
              <a:rPr lang="fr-FR" dirty="0" err="1">
                <a:latin typeface="Raleway Light"/>
              </a:rPr>
              <a:t>facts</a:t>
            </a:r>
            <a:r>
              <a:rPr lang="fr-FR" dirty="0">
                <a:latin typeface="Raleway Light"/>
              </a:rPr>
              <a:t> and figures</a:t>
            </a:r>
            <a:endParaRPr lang="fr-FR" dirty="0"/>
          </a:p>
          <a:p>
            <a:pPr lvl="1"/>
            <a:r>
              <a:rPr lang="en-US" dirty="0">
                <a:latin typeface="Raleway Light"/>
              </a:rPr>
              <a:t>Leadership – ethical leadership, role models</a:t>
            </a:r>
          </a:p>
          <a:p>
            <a:pPr lvl="1"/>
            <a:r>
              <a:rPr lang="fr-FR" dirty="0">
                <a:latin typeface="Raleway Light"/>
              </a:rPr>
              <a:t>Invest in an accessible </a:t>
            </a:r>
            <a:r>
              <a:rPr lang="fr-FR" dirty="0" err="1">
                <a:latin typeface="Raleway Light"/>
              </a:rPr>
              <a:t>workplace</a:t>
            </a:r>
            <a:r>
              <a:rPr lang="fr-FR" dirty="0">
                <a:latin typeface="Raleway Light"/>
              </a:rPr>
              <a:t> and culture</a:t>
            </a:r>
          </a:p>
          <a:p>
            <a:pPr lvl="1"/>
            <a:r>
              <a:rPr lang="fr-FR" dirty="0">
                <a:latin typeface="Raleway Light"/>
                <a:cs typeface="Arial"/>
              </a:rPr>
              <a:t>Inclusion by design</a:t>
            </a:r>
          </a:p>
          <a:p>
            <a:pPr lvl="1"/>
            <a:r>
              <a:rPr lang="fr-FR" dirty="0" err="1">
                <a:latin typeface="Raleway Light"/>
                <a:cs typeface="Arial"/>
              </a:rPr>
              <a:t>Equal</a:t>
            </a:r>
            <a:r>
              <a:rPr lang="fr-FR" dirty="0">
                <a:latin typeface="Raleway Light"/>
                <a:cs typeface="Arial"/>
              </a:rPr>
              <a:t> </a:t>
            </a:r>
            <a:r>
              <a:rPr lang="fr-FR" dirty="0" err="1">
                <a:latin typeface="Raleway Light"/>
                <a:cs typeface="Arial"/>
              </a:rPr>
              <a:t>treatment</a:t>
            </a:r>
            <a:r>
              <a:rPr lang="fr-FR" dirty="0">
                <a:latin typeface="Raleway Light"/>
                <a:cs typeface="Arial"/>
              </a:rPr>
              <a:t> </a:t>
            </a:r>
            <a:r>
              <a:rPr lang="fr-FR" dirty="0" err="1">
                <a:latin typeface="Raleway Light"/>
                <a:cs typeface="Arial"/>
              </a:rPr>
              <a:t>is</a:t>
            </a:r>
            <a:r>
              <a:rPr lang="fr-FR" dirty="0">
                <a:latin typeface="Raleway Light"/>
                <a:cs typeface="Arial"/>
              </a:rPr>
              <a:t> a </a:t>
            </a:r>
            <a:r>
              <a:rPr lang="fr-FR" dirty="0" err="1">
                <a:latin typeface="Raleway Light"/>
                <a:cs typeface="Arial"/>
              </a:rPr>
              <a:t>shared</a:t>
            </a:r>
            <a:r>
              <a:rPr lang="fr-FR" dirty="0">
                <a:latin typeface="Raleway Light"/>
                <a:cs typeface="Arial"/>
              </a:rPr>
              <a:t> </a:t>
            </a:r>
            <a:r>
              <a:rPr lang="fr-FR" dirty="0" err="1">
                <a:latin typeface="Raleway Light"/>
                <a:cs typeface="Arial"/>
              </a:rPr>
              <a:t>priority</a:t>
            </a:r>
            <a:r>
              <a:rPr lang="fr-FR" dirty="0">
                <a:latin typeface="Raleway Light"/>
                <a:cs typeface="Arial"/>
              </a:rPr>
              <a:t> (</a:t>
            </a:r>
            <a:r>
              <a:rPr lang="fr-FR" dirty="0" err="1">
                <a:latin typeface="Raleway Light"/>
                <a:cs typeface="Arial"/>
              </a:rPr>
              <a:t>fair</a:t>
            </a:r>
            <a:r>
              <a:rPr lang="fr-FR" dirty="0">
                <a:latin typeface="Raleway Light"/>
                <a:cs typeface="Arial"/>
              </a:rPr>
              <a:t> and transparent </a:t>
            </a:r>
            <a:r>
              <a:rPr lang="fr-FR" dirty="0" err="1">
                <a:latin typeface="Raleway Light"/>
                <a:cs typeface="Arial"/>
              </a:rPr>
              <a:t>procedures</a:t>
            </a:r>
            <a:r>
              <a:rPr lang="fr-FR" dirty="0">
                <a:latin typeface="Raleway Light"/>
                <a:cs typeface="Arial"/>
              </a:rPr>
              <a:t>, inclusive </a:t>
            </a:r>
            <a:r>
              <a:rPr lang="fr-FR" dirty="0" err="1">
                <a:latin typeface="Raleway Light"/>
                <a:cs typeface="Arial"/>
              </a:rPr>
              <a:t>language</a:t>
            </a:r>
            <a:r>
              <a:rPr lang="fr-FR" dirty="0">
                <a:latin typeface="Raleway Light"/>
                <a:cs typeface="Arial"/>
              </a:rPr>
              <a:t>)</a:t>
            </a:r>
          </a:p>
          <a:p>
            <a:pPr lvl="1"/>
            <a:r>
              <a:rPr lang="fr-FR" dirty="0">
                <a:latin typeface="Raleway Light"/>
                <a:cs typeface="Arial"/>
              </a:rPr>
              <a:t>Importance of an </a:t>
            </a:r>
            <a:r>
              <a:rPr lang="fr-FR" dirty="0" err="1">
                <a:latin typeface="Raleway Light"/>
                <a:cs typeface="Arial"/>
              </a:rPr>
              <a:t>intersectional</a:t>
            </a:r>
            <a:r>
              <a:rPr lang="fr-FR" dirty="0">
                <a:latin typeface="Raleway Light"/>
                <a:cs typeface="Arial"/>
              </a:rPr>
              <a:t> </a:t>
            </a:r>
            <a:r>
              <a:rPr lang="fr-FR" dirty="0" err="1">
                <a:latin typeface="Raleway Light"/>
                <a:cs typeface="Arial"/>
              </a:rPr>
              <a:t>approach</a:t>
            </a:r>
            <a:endParaRPr lang="fr-FR" dirty="0">
              <a:latin typeface="Raleway Light"/>
              <a:cs typeface="Arial"/>
            </a:endParaRPr>
          </a:p>
          <a:p>
            <a:pPr marL="0" indent="0">
              <a:buNone/>
            </a:pPr>
            <a:endParaRPr lang="fr-FR" dirty="0">
              <a:latin typeface="Raleway Light"/>
              <a:cs typeface="Arial"/>
            </a:endParaRPr>
          </a:p>
          <a:p>
            <a:pPr marL="0" lvl="1" indent="0" fontAlgn="base">
              <a:lnSpc>
                <a:spcPct val="110000"/>
              </a:lnSpc>
              <a:spcBef>
                <a:spcPts val="1000"/>
              </a:spcBef>
              <a:buNone/>
              <a:tabLst>
                <a:tab pos="360363" algn="l"/>
              </a:tabLst>
            </a:pPr>
            <a:r>
              <a:rPr lang="fr-FR" sz="2500" b="1" dirty="0">
                <a:sym typeface="Wingdings" panose="05000000000000000000" pitchFamily="2" charset="2"/>
              </a:rPr>
              <a:t> </a:t>
            </a:r>
            <a:r>
              <a:rPr lang="fr-FR" sz="2500" b="1" dirty="0"/>
              <a:t>Importance of </a:t>
            </a:r>
            <a:r>
              <a:rPr lang="fr-FR" sz="2500" b="1" dirty="0" err="1"/>
              <a:t>promoting</a:t>
            </a:r>
            <a:r>
              <a:rPr lang="fr-FR" sz="2500" b="1" dirty="0"/>
              <a:t> a </a:t>
            </a:r>
            <a:r>
              <a:rPr lang="fr-FR" sz="2500" b="1" dirty="0" err="1"/>
              <a:t>respectful</a:t>
            </a:r>
            <a:r>
              <a:rPr lang="fr-FR" sz="2500" b="1" dirty="0"/>
              <a:t> and inclusive </a:t>
            </a:r>
            <a:r>
              <a:rPr lang="fr-FR" sz="2500" b="1" dirty="0" err="1"/>
              <a:t>work</a:t>
            </a:r>
            <a:r>
              <a:rPr lang="fr-FR" sz="2500" b="1" dirty="0"/>
              <a:t> </a:t>
            </a:r>
            <a:r>
              <a:rPr lang="fr-FR" sz="2500" b="1" dirty="0" err="1"/>
              <a:t>environment</a:t>
            </a:r>
            <a:endParaRPr lang="fr-FR" dirty="0">
              <a:highlight>
                <a:srgbClr val="FFFF00"/>
              </a:highlight>
              <a:cs typeface="Arial"/>
            </a:endParaRPr>
          </a:p>
          <a:p>
            <a:pPr lvl="1"/>
            <a:endParaRPr lang="fr-FR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927789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46463-F60F-0C40-A1F7-37025BFC4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err="1">
                <a:latin typeface="Montserrat Black"/>
              </a:rPr>
              <a:t>Wellbeing</a:t>
            </a:r>
            <a:endParaRPr lang="fr-FR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DFBE357F-86CE-43DA-85C3-95AACB7EE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fr-FR" dirty="0" err="1">
                <a:latin typeface="Raleway Light"/>
              </a:rPr>
              <a:t>Theme</a:t>
            </a:r>
            <a:r>
              <a:rPr lang="fr-FR" dirty="0">
                <a:latin typeface="Raleway Light"/>
              </a:rPr>
              <a:t> </a:t>
            </a:r>
            <a:r>
              <a:rPr lang="fr-FR" dirty="0" err="1">
                <a:latin typeface="Raleway Light"/>
              </a:rPr>
              <a:t>during</a:t>
            </a:r>
            <a:r>
              <a:rPr lang="fr-FR" dirty="0">
                <a:latin typeface="Raleway Light"/>
              </a:rPr>
              <a:t> </a:t>
            </a:r>
            <a:r>
              <a:rPr lang="fr-FR" dirty="0" err="1">
                <a:latin typeface="Raleway Light"/>
              </a:rPr>
              <a:t>ministerial</a:t>
            </a:r>
            <a:r>
              <a:rPr lang="fr-FR" dirty="0">
                <a:latin typeface="Raleway Light"/>
              </a:rPr>
              <a:t>, WL meeting and Summer </a:t>
            </a:r>
            <a:r>
              <a:rPr lang="fr-FR" dirty="0" err="1">
                <a:latin typeface="Raleway Light"/>
              </a:rPr>
              <a:t>school</a:t>
            </a:r>
            <a:endParaRPr lang="fr-FR" dirty="0">
              <a:latin typeface="Raleway Light"/>
            </a:endParaRPr>
          </a:p>
          <a:p>
            <a:r>
              <a:rPr lang="en-US" dirty="0"/>
              <a:t>Examples of shared good practices and insights</a:t>
            </a:r>
          </a:p>
          <a:p>
            <a:pPr lvl="1"/>
            <a:r>
              <a:rPr lang="fr-FR" dirty="0" err="1">
                <a:latin typeface="Raleway Light"/>
              </a:rPr>
              <a:t>Malta’s</a:t>
            </a:r>
            <a:r>
              <a:rPr lang="fr-FR" dirty="0">
                <a:latin typeface="Raleway Light"/>
              </a:rPr>
              <a:t> </a:t>
            </a:r>
            <a:r>
              <a:rPr lang="fr-FR" dirty="0" err="1">
                <a:latin typeface="Raleway Light"/>
              </a:rPr>
              <a:t>Employee</a:t>
            </a:r>
            <a:r>
              <a:rPr lang="fr-FR" dirty="0">
                <a:latin typeface="Raleway Light"/>
              </a:rPr>
              <a:t> Assistance Programs</a:t>
            </a:r>
          </a:p>
          <a:p>
            <a:pPr lvl="1"/>
            <a:r>
              <a:rPr lang="fr-FR" dirty="0" err="1">
                <a:latin typeface="Raleway Light"/>
              </a:rPr>
              <a:t>Belgian</a:t>
            </a:r>
            <a:r>
              <a:rPr lang="fr-FR" dirty="0">
                <a:latin typeface="Raleway Light"/>
              </a:rPr>
              <a:t> initiatives on </a:t>
            </a:r>
            <a:r>
              <a:rPr lang="fr-FR" dirty="0" err="1">
                <a:latin typeface="Raleway Light"/>
              </a:rPr>
              <a:t>prevention</a:t>
            </a:r>
            <a:r>
              <a:rPr lang="fr-FR" dirty="0">
                <a:latin typeface="Raleway Light"/>
              </a:rPr>
              <a:t> and </a:t>
            </a:r>
            <a:r>
              <a:rPr lang="fr-FR" dirty="0" err="1">
                <a:latin typeface="Raleway Light"/>
              </a:rPr>
              <a:t>reintegration</a:t>
            </a:r>
            <a:r>
              <a:rPr lang="fr-FR" dirty="0">
                <a:latin typeface="Raleway Light"/>
              </a:rPr>
              <a:t> </a:t>
            </a:r>
            <a:r>
              <a:rPr lang="fr-FR" dirty="0" err="1">
                <a:latin typeface="Raleway Light"/>
              </a:rPr>
              <a:t>after</a:t>
            </a:r>
            <a:r>
              <a:rPr lang="fr-FR" dirty="0">
                <a:latin typeface="Raleway Light"/>
              </a:rPr>
              <a:t> burnout</a:t>
            </a:r>
          </a:p>
          <a:p>
            <a:r>
              <a:rPr lang="fr-FR" dirty="0">
                <a:latin typeface="Raleway Light"/>
              </a:rPr>
              <a:t>Main </a:t>
            </a:r>
            <a:r>
              <a:rPr lang="fr-FR" dirty="0" err="1">
                <a:latin typeface="Raleway Light"/>
              </a:rPr>
              <a:t>findings</a:t>
            </a:r>
            <a:endParaRPr lang="fr-FR" dirty="0">
              <a:latin typeface="Raleway Light"/>
            </a:endParaRPr>
          </a:p>
          <a:p>
            <a:pPr lvl="1"/>
            <a:r>
              <a:rPr lang="fr-FR" dirty="0">
                <a:latin typeface="Raleway Light"/>
              </a:rPr>
              <a:t>Look for a balance </a:t>
            </a:r>
            <a:r>
              <a:rPr lang="fr-FR" dirty="0" err="1">
                <a:latin typeface="Raleway Light"/>
              </a:rPr>
              <a:t>between</a:t>
            </a:r>
            <a:r>
              <a:rPr lang="fr-FR" dirty="0">
                <a:latin typeface="Raleway Light"/>
              </a:rPr>
              <a:t> job </a:t>
            </a:r>
            <a:r>
              <a:rPr lang="fr-FR" dirty="0" err="1">
                <a:latin typeface="Raleway Light"/>
              </a:rPr>
              <a:t>demands</a:t>
            </a:r>
            <a:r>
              <a:rPr lang="fr-FR" dirty="0">
                <a:latin typeface="Raleway Light"/>
              </a:rPr>
              <a:t> and job </a:t>
            </a:r>
            <a:r>
              <a:rPr lang="fr-FR" dirty="0" err="1">
                <a:latin typeface="Raleway Light"/>
              </a:rPr>
              <a:t>resources</a:t>
            </a:r>
            <a:endParaRPr lang="fr-FR" dirty="0">
              <a:latin typeface="Raleway Light"/>
            </a:endParaRPr>
          </a:p>
          <a:p>
            <a:pPr lvl="1"/>
            <a:r>
              <a:rPr lang="fr-FR" dirty="0" err="1">
                <a:latin typeface="Raleway Light"/>
              </a:rPr>
              <a:t>Wellbeing</a:t>
            </a:r>
            <a:r>
              <a:rPr lang="fr-FR" dirty="0">
                <a:latin typeface="Raleway Light"/>
              </a:rPr>
              <a:t> has a </a:t>
            </a:r>
            <a:r>
              <a:rPr lang="fr-FR" dirty="0" err="1">
                <a:latin typeface="Raleway Light"/>
              </a:rPr>
              <a:t>physical</a:t>
            </a:r>
            <a:r>
              <a:rPr lang="fr-FR" dirty="0">
                <a:latin typeface="Raleway Light"/>
              </a:rPr>
              <a:t>, mental and </a:t>
            </a:r>
            <a:r>
              <a:rPr lang="fr-FR" dirty="0" err="1">
                <a:latin typeface="Raleway Light"/>
              </a:rPr>
              <a:t>emotional</a:t>
            </a:r>
            <a:r>
              <a:rPr lang="fr-FR" dirty="0">
                <a:latin typeface="Raleway Light"/>
              </a:rPr>
              <a:t> aspect</a:t>
            </a:r>
          </a:p>
          <a:p>
            <a:pPr lvl="1"/>
            <a:r>
              <a:rPr lang="fr-FR" dirty="0" err="1">
                <a:latin typeface="Raleway Light"/>
              </a:rPr>
              <a:t>Wellbeing</a:t>
            </a:r>
            <a:r>
              <a:rPr lang="fr-FR" dirty="0">
                <a:latin typeface="Raleway Light"/>
              </a:rPr>
              <a:t> programs </a:t>
            </a:r>
            <a:r>
              <a:rPr lang="fr-FR" dirty="0" err="1">
                <a:latin typeface="Raleway Light"/>
              </a:rPr>
              <a:t>should</a:t>
            </a:r>
            <a:r>
              <a:rPr lang="fr-FR" dirty="0">
                <a:latin typeface="Raleway Light"/>
              </a:rPr>
              <a:t> </a:t>
            </a:r>
            <a:r>
              <a:rPr lang="fr-FR" dirty="0" err="1">
                <a:latin typeface="Raleway Light"/>
              </a:rPr>
              <a:t>be</a:t>
            </a:r>
            <a:r>
              <a:rPr lang="fr-FR" dirty="0">
                <a:latin typeface="Raleway Light"/>
              </a:rPr>
              <a:t> at </a:t>
            </a:r>
            <a:r>
              <a:rPr lang="fr-FR" dirty="0" err="1">
                <a:latin typeface="Raleway Light"/>
              </a:rPr>
              <a:t>individual</a:t>
            </a:r>
            <a:r>
              <a:rPr lang="fr-FR" dirty="0">
                <a:latin typeface="Raleway Light"/>
              </a:rPr>
              <a:t>, team, leadership and </a:t>
            </a:r>
            <a:r>
              <a:rPr lang="fr-FR" dirty="0" err="1">
                <a:latin typeface="Raleway Light"/>
              </a:rPr>
              <a:t>organisational</a:t>
            </a:r>
            <a:r>
              <a:rPr lang="fr-FR" dirty="0">
                <a:latin typeface="Raleway Light"/>
              </a:rPr>
              <a:t> </a:t>
            </a:r>
            <a:r>
              <a:rPr lang="fr-FR" dirty="0" err="1">
                <a:latin typeface="Raleway Light"/>
              </a:rPr>
              <a:t>level</a:t>
            </a:r>
            <a:endParaRPr lang="fr-FR" dirty="0">
              <a:latin typeface="Raleway Light"/>
            </a:endParaRPr>
          </a:p>
          <a:p>
            <a:pPr lvl="1"/>
            <a:r>
              <a:rPr lang="fr-FR" dirty="0" err="1">
                <a:latin typeface="Raleway Light"/>
              </a:rPr>
              <a:t>Disconnection</a:t>
            </a:r>
            <a:r>
              <a:rPr lang="fr-FR" dirty="0">
                <a:latin typeface="Raleway Light"/>
              </a:rPr>
              <a:t> </a:t>
            </a:r>
            <a:r>
              <a:rPr lang="fr-FR" dirty="0" err="1">
                <a:latin typeface="Raleway Light"/>
              </a:rPr>
              <a:t>is</a:t>
            </a:r>
            <a:r>
              <a:rPr lang="fr-FR" dirty="0">
                <a:latin typeface="Raleway Light"/>
              </a:rPr>
              <a:t> an important lever for </a:t>
            </a:r>
            <a:r>
              <a:rPr lang="fr-FR" dirty="0" err="1">
                <a:latin typeface="Raleway Light"/>
              </a:rPr>
              <a:t>wellbeing</a:t>
            </a:r>
            <a:endParaRPr lang="fr-FR" dirty="0">
              <a:latin typeface="Raleway Light"/>
            </a:endParaRPr>
          </a:p>
          <a:p>
            <a:pPr lvl="1"/>
            <a:endParaRPr lang="fr-FR" dirty="0"/>
          </a:p>
          <a:p>
            <a:pPr marL="0" lvl="1" indent="0" fontAlgn="base">
              <a:lnSpc>
                <a:spcPct val="110000"/>
              </a:lnSpc>
              <a:spcBef>
                <a:spcPts val="1000"/>
              </a:spcBef>
              <a:buNone/>
              <a:tabLst>
                <a:tab pos="360363" algn="l"/>
              </a:tabLst>
            </a:pPr>
            <a:r>
              <a:rPr lang="fr-FR" sz="2500" b="1" dirty="0">
                <a:sym typeface="Wingdings" panose="05000000000000000000" pitchFamily="2" charset="2"/>
              </a:rPr>
              <a:t> </a:t>
            </a:r>
            <a:r>
              <a:rPr lang="fr-FR" sz="2500" b="1" dirty="0" err="1">
                <a:sym typeface="Wingdings" panose="05000000000000000000" pitchFamily="2" charset="2"/>
              </a:rPr>
              <a:t>Wellbeing</a:t>
            </a:r>
            <a:r>
              <a:rPr lang="fr-FR" sz="2500" b="1" dirty="0">
                <a:sym typeface="Wingdings" panose="05000000000000000000" pitchFamily="2" charset="2"/>
              </a:rPr>
              <a:t> </a:t>
            </a:r>
            <a:r>
              <a:rPr lang="fr-FR" sz="2500" b="1" dirty="0" err="1">
                <a:sym typeface="Wingdings" panose="05000000000000000000" pitchFamily="2" charset="2"/>
              </a:rPr>
              <a:t>should</a:t>
            </a:r>
            <a:r>
              <a:rPr lang="fr-FR" sz="2500" b="1" dirty="0">
                <a:sym typeface="Wingdings" panose="05000000000000000000" pitchFamily="2" charset="2"/>
              </a:rPr>
              <a:t> </a:t>
            </a:r>
            <a:r>
              <a:rPr lang="fr-FR" sz="2500" b="1" dirty="0" err="1">
                <a:sym typeface="Wingdings" panose="05000000000000000000" pitchFamily="2" charset="2"/>
              </a:rPr>
              <a:t>be</a:t>
            </a:r>
            <a:r>
              <a:rPr lang="fr-FR" sz="2500" b="1" dirty="0">
                <a:sym typeface="Wingdings" panose="05000000000000000000" pitchFamily="2" charset="2"/>
              </a:rPr>
              <a:t> an </a:t>
            </a:r>
            <a:r>
              <a:rPr lang="fr-FR" sz="2500" b="1" dirty="0" err="1">
                <a:sym typeface="Wingdings" panose="05000000000000000000" pitchFamily="2" charset="2"/>
              </a:rPr>
              <a:t>integral</a:t>
            </a:r>
            <a:r>
              <a:rPr lang="fr-FR" sz="2500" b="1" dirty="0">
                <a:sym typeface="Wingdings" panose="05000000000000000000" pitchFamily="2" charset="2"/>
              </a:rPr>
              <a:t> part of an </a:t>
            </a:r>
            <a:r>
              <a:rPr lang="fr-FR" sz="2500" b="1" dirty="0" err="1">
                <a:sym typeface="Wingdings" panose="05000000000000000000" pitchFamily="2" charset="2"/>
              </a:rPr>
              <a:t>human</a:t>
            </a:r>
            <a:r>
              <a:rPr lang="fr-FR" sz="2500" b="1" dirty="0">
                <a:sym typeface="Wingdings" panose="05000000000000000000" pitchFamily="2" charset="2"/>
              </a:rPr>
              <a:t> </a:t>
            </a:r>
            <a:r>
              <a:rPr lang="fr-FR" sz="2500" b="1" dirty="0" err="1">
                <a:sym typeface="Wingdings" panose="05000000000000000000" pitchFamily="2" charset="2"/>
              </a:rPr>
              <a:t>centered</a:t>
            </a:r>
            <a:r>
              <a:rPr lang="fr-FR" sz="2500" b="1" dirty="0">
                <a:sym typeface="Wingdings" panose="05000000000000000000" pitchFamily="2" charset="2"/>
              </a:rPr>
              <a:t> HR </a:t>
            </a:r>
            <a:r>
              <a:rPr lang="fr-FR" sz="2500" b="1" dirty="0" err="1">
                <a:sym typeface="Wingdings" panose="05000000000000000000" pitchFamily="2" charset="2"/>
              </a:rPr>
              <a:t>strategy</a:t>
            </a:r>
            <a:endParaRPr lang="fr-FR" sz="2500" b="1" dirty="0"/>
          </a:p>
        </p:txBody>
      </p:sp>
    </p:spTree>
    <p:extLst>
      <p:ext uri="{BB962C8B-B14F-4D97-AF65-F5344CB8AC3E}">
        <p14:creationId xmlns:p14="http://schemas.microsoft.com/office/powerpoint/2010/main" val="3897535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46463-F60F-0C40-A1F7-37025BFC4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err="1">
                <a:latin typeface="Montserrat Black"/>
              </a:rPr>
              <a:t>Ethics</a:t>
            </a:r>
            <a:r>
              <a:rPr lang="fr-BE">
                <a:latin typeface="Montserrat Black"/>
              </a:rPr>
              <a:t> and </a:t>
            </a:r>
            <a:r>
              <a:rPr lang="fr-BE" err="1">
                <a:latin typeface="Montserrat Black"/>
              </a:rPr>
              <a:t>Integrity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26E16C4-DDB1-130F-59BC-3468A3169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95560" cy="4351338"/>
          </a:xfrm>
        </p:spPr>
        <p:txBody>
          <a:bodyPr>
            <a:normAutofit fontScale="85000" lnSpcReduction="20000"/>
          </a:bodyPr>
          <a:lstStyle/>
          <a:p>
            <a:r>
              <a:rPr lang="fr-FR" dirty="0" err="1"/>
              <a:t>Theme</a:t>
            </a:r>
            <a:r>
              <a:rPr lang="fr-FR" dirty="0"/>
              <a:t> </a:t>
            </a:r>
            <a:r>
              <a:rPr lang="fr-FR" dirty="0" err="1"/>
              <a:t>during</a:t>
            </a:r>
            <a:r>
              <a:rPr lang="fr-FR" dirty="0"/>
              <a:t> </a:t>
            </a:r>
            <a:r>
              <a:rPr lang="fr-FR" dirty="0" err="1"/>
              <a:t>ministerial</a:t>
            </a:r>
            <a:r>
              <a:rPr lang="fr-FR" dirty="0"/>
              <a:t> meeting</a:t>
            </a:r>
          </a:p>
          <a:p>
            <a:r>
              <a:rPr lang="en-US" dirty="0"/>
              <a:t>Examples of shared good practices and insights</a:t>
            </a:r>
          </a:p>
          <a:p>
            <a:pPr lvl="1"/>
            <a:r>
              <a:rPr lang="en-US" dirty="0"/>
              <a:t>Integrity strategy in France</a:t>
            </a:r>
          </a:p>
          <a:p>
            <a:pPr lvl="1"/>
            <a:r>
              <a:rPr lang="en-US" dirty="0"/>
              <a:t>Scientific research on revolving doors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fr-FR" dirty="0"/>
              <a:t>Main </a:t>
            </a:r>
            <a:r>
              <a:rPr lang="fr-FR" dirty="0" err="1"/>
              <a:t>findings</a:t>
            </a:r>
            <a:r>
              <a:rPr lang="fr-FR" dirty="0"/>
              <a:t>:</a:t>
            </a:r>
          </a:p>
          <a:p>
            <a:pPr lvl="1" fontAlgn="base"/>
            <a:r>
              <a:rPr lang="en-GB" dirty="0"/>
              <a:t>Importance of the implementation of an integrity culture; might be even more important than regulations</a:t>
            </a:r>
          </a:p>
          <a:p>
            <a:pPr lvl="1" fontAlgn="base"/>
            <a:r>
              <a:rPr lang="en-GB" dirty="0"/>
              <a:t>Trust of citizens: importance of transparency and risk analysis</a:t>
            </a:r>
          </a:p>
          <a:p>
            <a:pPr lvl="1" fontAlgn="base"/>
            <a:r>
              <a:rPr lang="en-US" dirty="0"/>
              <a:t>Balance between compliance and added value of transfers between public and private sector​</a:t>
            </a:r>
          </a:p>
          <a:p>
            <a:pPr lvl="1" fontAlgn="base"/>
            <a:r>
              <a:rPr lang="en-US" dirty="0"/>
              <a:t>Importance of the role of an independent authority​</a:t>
            </a:r>
          </a:p>
          <a:p>
            <a:pPr lvl="1" fontAlgn="base"/>
            <a:endParaRPr lang="en-US" dirty="0"/>
          </a:p>
          <a:p>
            <a:pPr marL="0" lvl="1" indent="0" fontAlgn="base">
              <a:lnSpc>
                <a:spcPct val="110000"/>
              </a:lnSpc>
              <a:spcBef>
                <a:spcPts val="1000"/>
              </a:spcBef>
              <a:buNone/>
              <a:tabLst>
                <a:tab pos="360363" algn="l"/>
              </a:tabLst>
            </a:pPr>
            <a:r>
              <a:rPr lang="fr-FR" sz="2700" b="1" dirty="0"/>
              <a:t>-&gt; </a:t>
            </a:r>
            <a:r>
              <a:rPr lang="fr-FR" sz="2700" b="1" dirty="0" err="1"/>
              <a:t>Further</a:t>
            </a:r>
            <a:r>
              <a:rPr lang="fr-FR" sz="2700" b="1" dirty="0"/>
              <a:t> </a:t>
            </a:r>
            <a:r>
              <a:rPr lang="fr-FR" sz="2700" b="1" dirty="0" err="1"/>
              <a:t>raising</a:t>
            </a:r>
            <a:r>
              <a:rPr lang="fr-FR" sz="2700" b="1" dirty="0"/>
              <a:t> </a:t>
            </a:r>
            <a:r>
              <a:rPr lang="fr-FR" sz="2700" b="1" dirty="0" err="1"/>
              <a:t>awareness</a:t>
            </a:r>
            <a:r>
              <a:rPr lang="fr-FR" sz="2700" b="1" dirty="0"/>
              <a:t> a</a:t>
            </a:r>
            <a:r>
              <a:rPr lang="en-US" sz="2700" b="1" dirty="0" err="1"/>
              <a:t>nd</a:t>
            </a:r>
            <a:r>
              <a:rPr lang="en-US" sz="2700" b="1" dirty="0"/>
              <a:t> share good practices to strengthen integrity and prevent corruption in public administrations. </a:t>
            </a:r>
            <a:endParaRPr lang="fr-FR" sz="2700" b="1" dirty="0"/>
          </a:p>
        </p:txBody>
      </p:sp>
    </p:spTree>
    <p:extLst>
      <p:ext uri="{BB962C8B-B14F-4D97-AF65-F5344CB8AC3E}">
        <p14:creationId xmlns:p14="http://schemas.microsoft.com/office/powerpoint/2010/main" val="3514084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46463-F60F-0C40-A1F7-37025BFC4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err="1">
                <a:latin typeface="Montserrat Black"/>
              </a:rPr>
              <a:t>Attractiveness</a:t>
            </a:r>
            <a:r>
              <a:rPr lang="fr-BE">
                <a:latin typeface="Montserrat Black"/>
              </a:rPr>
              <a:t> of the civil service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58572DF6-54F0-34B1-7599-785633FDB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/>
              <a:t>Examples of shared good practices and insights</a:t>
            </a:r>
          </a:p>
          <a:p>
            <a:pPr lvl="1"/>
            <a:r>
              <a:rPr lang="en-US" dirty="0">
                <a:latin typeface="Raleway Light"/>
              </a:rPr>
              <a:t> Belgium, France, Sweden</a:t>
            </a:r>
          </a:p>
          <a:p>
            <a:r>
              <a:rPr lang="fr-FR" dirty="0">
                <a:latin typeface="Raleway Light"/>
              </a:rPr>
              <a:t>Main </a:t>
            </a:r>
            <a:r>
              <a:rPr lang="fr-FR" dirty="0" err="1">
                <a:latin typeface="Raleway Light"/>
              </a:rPr>
              <a:t>findings</a:t>
            </a:r>
            <a:r>
              <a:rPr lang="fr-FR" dirty="0">
                <a:latin typeface="Raleway Light"/>
              </a:rPr>
              <a:t>:</a:t>
            </a:r>
          </a:p>
          <a:p>
            <a:pPr lvl="1"/>
            <a:r>
              <a:rPr lang="fr-FR" dirty="0">
                <a:latin typeface="Raleway Light"/>
              </a:rPr>
              <a:t>A key challenge in all </a:t>
            </a:r>
            <a:r>
              <a:rPr lang="fr-FR" dirty="0" err="1">
                <a:latin typeface="Raleway Light"/>
              </a:rPr>
              <a:t>member</a:t>
            </a:r>
            <a:r>
              <a:rPr lang="fr-FR" dirty="0">
                <a:latin typeface="Raleway Light"/>
              </a:rPr>
              <a:t> states to </a:t>
            </a:r>
            <a:r>
              <a:rPr lang="fr-FR" dirty="0" err="1">
                <a:latin typeface="Raleway Light"/>
              </a:rPr>
              <a:t>attract</a:t>
            </a:r>
            <a:r>
              <a:rPr lang="fr-FR" dirty="0">
                <a:latin typeface="Raleway Light"/>
              </a:rPr>
              <a:t> the </a:t>
            </a:r>
            <a:r>
              <a:rPr lang="fr-FR" dirty="0" err="1">
                <a:latin typeface="Raleway Light"/>
              </a:rPr>
              <a:t>necessary</a:t>
            </a:r>
            <a:r>
              <a:rPr lang="fr-FR" dirty="0">
                <a:latin typeface="Raleway Light"/>
              </a:rPr>
              <a:t> </a:t>
            </a:r>
            <a:r>
              <a:rPr lang="fr-FR" dirty="0" err="1">
                <a:latin typeface="Raleway Light"/>
              </a:rPr>
              <a:t>skills</a:t>
            </a:r>
            <a:endParaRPr lang="fr-FR" dirty="0">
              <a:latin typeface="Raleway Light"/>
            </a:endParaRPr>
          </a:p>
          <a:p>
            <a:pPr lvl="1"/>
            <a:r>
              <a:rPr lang="fr-FR" dirty="0">
                <a:latin typeface="Raleway Light"/>
              </a:rPr>
              <a:t>Importance of an </a:t>
            </a:r>
            <a:r>
              <a:rPr lang="fr-FR" dirty="0" err="1">
                <a:latin typeface="Raleway Light"/>
              </a:rPr>
              <a:t>authentic</a:t>
            </a:r>
            <a:r>
              <a:rPr lang="fr-FR" dirty="0">
                <a:latin typeface="Raleway Light"/>
              </a:rPr>
              <a:t> </a:t>
            </a:r>
            <a:r>
              <a:rPr lang="fr-FR" dirty="0" err="1">
                <a:latin typeface="Raleway Light"/>
              </a:rPr>
              <a:t>employee</a:t>
            </a:r>
            <a:r>
              <a:rPr lang="fr-FR" dirty="0">
                <a:latin typeface="Raleway Light"/>
              </a:rPr>
              <a:t> value proposition</a:t>
            </a:r>
            <a:endParaRPr lang="fr-FR" dirty="0"/>
          </a:p>
          <a:p>
            <a:pPr lvl="1"/>
            <a:r>
              <a:rPr lang="fr-FR" dirty="0">
                <a:latin typeface="Raleway Light"/>
              </a:rPr>
              <a:t>Employer </a:t>
            </a:r>
            <a:r>
              <a:rPr lang="fr-FR" dirty="0" err="1">
                <a:latin typeface="Raleway Light"/>
              </a:rPr>
              <a:t>branding</a:t>
            </a:r>
            <a:r>
              <a:rPr lang="fr-FR" dirty="0">
                <a:latin typeface="Raleway Light"/>
              </a:rPr>
              <a:t> </a:t>
            </a:r>
            <a:r>
              <a:rPr lang="fr-FR" dirty="0" err="1">
                <a:latin typeface="Raleway Light"/>
              </a:rPr>
              <a:t>is</a:t>
            </a:r>
            <a:r>
              <a:rPr lang="fr-FR" dirty="0">
                <a:latin typeface="Raleway Light"/>
              </a:rPr>
              <a:t> a </a:t>
            </a:r>
            <a:r>
              <a:rPr lang="fr-FR" dirty="0" err="1">
                <a:latin typeface="Raleway Light"/>
              </a:rPr>
              <a:t>continous</a:t>
            </a:r>
            <a:r>
              <a:rPr lang="fr-FR" dirty="0">
                <a:latin typeface="Raleway Light"/>
              </a:rPr>
              <a:t> process</a:t>
            </a:r>
          </a:p>
          <a:p>
            <a:pPr lvl="1"/>
            <a:r>
              <a:rPr lang="nl-BE" dirty="0" err="1">
                <a:latin typeface="Raleway Light"/>
              </a:rPr>
              <a:t>Civil</a:t>
            </a:r>
            <a:r>
              <a:rPr lang="nl-BE" dirty="0">
                <a:latin typeface="Raleway Light"/>
              </a:rPr>
              <a:t> </a:t>
            </a:r>
            <a:r>
              <a:rPr lang="nl-BE" dirty="0" err="1">
                <a:latin typeface="Raleway Light"/>
              </a:rPr>
              <a:t>servants</a:t>
            </a:r>
            <a:r>
              <a:rPr lang="nl-BE" dirty="0">
                <a:latin typeface="Raleway Light"/>
              </a:rPr>
              <a:t> as </a:t>
            </a:r>
            <a:r>
              <a:rPr lang="nl-BE" dirty="0" err="1">
                <a:latin typeface="Raleway Light"/>
              </a:rPr>
              <a:t>ambassadors</a:t>
            </a:r>
            <a:endParaRPr lang="nl-BE" dirty="0">
              <a:latin typeface="Raleway Light"/>
            </a:endParaRPr>
          </a:p>
          <a:p>
            <a:pPr lvl="1"/>
            <a:r>
              <a:rPr lang="nl-BE" dirty="0">
                <a:latin typeface="Raleway Light"/>
              </a:rPr>
              <a:t>Shift </a:t>
            </a:r>
            <a:r>
              <a:rPr lang="nl-BE" dirty="0" err="1">
                <a:latin typeface="Raleway Light"/>
              </a:rPr>
              <a:t>from</a:t>
            </a:r>
            <a:r>
              <a:rPr lang="nl-BE" dirty="0">
                <a:latin typeface="Raleway Light"/>
              </a:rPr>
              <a:t> </a:t>
            </a:r>
            <a:r>
              <a:rPr lang="nl-BE" dirty="0" err="1">
                <a:latin typeface="Raleway Light"/>
              </a:rPr>
              <a:t>degrees</a:t>
            </a:r>
            <a:r>
              <a:rPr lang="nl-BE" dirty="0">
                <a:latin typeface="Raleway Light"/>
              </a:rPr>
              <a:t> </a:t>
            </a:r>
            <a:r>
              <a:rPr lang="nl-BE" dirty="0" err="1">
                <a:latin typeface="Raleway Light"/>
              </a:rPr>
              <a:t>and</a:t>
            </a:r>
            <a:r>
              <a:rPr lang="nl-BE" dirty="0">
                <a:latin typeface="Raleway Light"/>
              </a:rPr>
              <a:t> </a:t>
            </a:r>
            <a:r>
              <a:rPr lang="nl-BE" dirty="0" err="1">
                <a:latin typeface="Raleway Light"/>
              </a:rPr>
              <a:t>certificates</a:t>
            </a:r>
            <a:r>
              <a:rPr lang="nl-BE" dirty="0">
                <a:latin typeface="Raleway Light"/>
              </a:rPr>
              <a:t> </a:t>
            </a:r>
            <a:r>
              <a:rPr lang="nl-BE" dirty="0" err="1">
                <a:latin typeface="Raleway Light"/>
              </a:rPr>
              <a:t>to</a:t>
            </a:r>
            <a:r>
              <a:rPr lang="nl-BE" dirty="0">
                <a:latin typeface="Raleway Light"/>
              </a:rPr>
              <a:t> a focus on </a:t>
            </a:r>
            <a:r>
              <a:rPr lang="nl-BE" dirty="0" err="1">
                <a:latin typeface="Raleway Light"/>
              </a:rPr>
              <a:t>competencies</a:t>
            </a:r>
            <a:r>
              <a:rPr lang="nl-BE" dirty="0">
                <a:latin typeface="Raleway Light"/>
              </a:rPr>
              <a:t> </a:t>
            </a:r>
            <a:r>
              <a:rPr lang="nl-BE" dirty="0" err="1">
                <a:latin typeface="Raleway Light"/>
              </a:rPr>
              <a:t>and</a:t>
            </a:r>
            <a:r>
              <a:rPr lang="nl-BE" dirty="0">
                <a:latin typeface="Raleway Light"/>
              </a:rPr>
              <a:t> </a:t>
            </a:r>
            <a:r>
              <a:rPr lang="nl-BE" dirty="0" err="1">
                <a:latin typeface="Raleway Light"/>
              </a:rPr>
              <a:t>mindset</a:t>
            </a:r>
            <a:endParaRPr lang="nl-BE" dirty="0">
              <a:latin typeface="Raleway Light"/>
            </a:endParaRPr>
          </a:p>
          <a:p>
            <a:pPr lvl="1"/>
            <a:r>
              <a:rPr lang="en-US" dirty="0">
                <a:latin typeface="Raleway Light"/>
              </a:rPr>
              <a:t>Using targeted and original messages when communicating​</a:t>
            </a:r>
          </a:p>
          <a:p>
            <a:pPr lvl="1"/>
            <a:r>
              <a:rPr lang="fr-FR" dirty="0" err="1">
                <a:latin typeface="Raleway Light"/>
              </a:rPr>
              <a:t>Competency</a:t>
            </a:r>
            <a:r>
              <a:rPr lang="fr-FR" dirty="0">
                <a:latin typeface="Raleway Light"/>
              </a:rPr>
              <a:t> </a:t>
            </a:r>
            <a:r>
              <a:rPr lang="fr-FR" dirty="0" err="1">
                <a:latin typeface="Raleway Light"/>
              </a:rPr>
              <a:t>framework</a:t>
            </a:r>
            <a:r>
              <a:rPr lang="fr-FR" dirty="0">
                <a:latin typeface="Raleway Light"/>
              </a:rPr>
              <a:t> </a:t>
            </a:r>
            <a:r>
              <a:rPr lang="nl-BE" dirty="0">
                <a:latin typeface="Raleway Light"/>
              </a:rPr>
              <a:t>as a </a:t>
            </a:r>
            <a:r>
              <a:rPr lang="nl-BE" dirty="0" err="1">
                <a:latin typeface="Raleway Light"/>
              </a:rPr>
              <a:t>key</a:t>
            </a:r>
            <a:r>
              <a:rPr lang="nl-BE" dirty="0">
                <a:latin typeface="Raleway Light"/>
              </a:rPr>
              <a:t> solution </a:t>
            </a:r>
            <a:r>
              <a:rPr lang="en-GB" dirty="0">
                <a:latin typeface="Raleway Light"/>
              </a:rPr>
              <a:t>in attracting the right candidates</a:t>
            </a:r>
            <a:endParaRPr lang="fr-FR" dirty="0">
              <a:latin typeface="Raleway Light"/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latin typeface="Raleway Light"/>
                <a:sym typeface="Wingdings" panose="05000000000000000000" pitchFamily="2" charset="2"/>
              </a:rPr>
              <a:t> </a:t>
            </a:r>
            <a:r>
              <a:rPr lang="fr-FR" b="1" dirty="0">
                <a:latin typeface="Raleway Light"/>
                <a:sym typeface="Wingdings" panose="05000000000000000000" pitchFamily="2" charset="2"/>
              </a:rPr>
              <a:t>Civil service must </a:t>
            </a:r>
            <a:r>
              <a:rPr lang="fr-FR" b="1" dirty="0" err="1">
                <a:latin typeface="Raleway Light"/>
                <a:sym typeface="Wingdings" panose="05000000000000000000" pitchFamily="2" charset="2"/>
              </a:rPr>
              <a:t>invest</a:t>
            </a:r>
            <a:r>
              <a:rPr lang="fr-FR" b="1" dirty="0">
                <a:latin typeface="Raleway Light"/>
                <a:sym typeface="Wingdings" panose="05000000000000000000" pitchFamily="2" charset="2"/>
              </a:rPr>
              <a:t> in </a:t>
            </a:r>
            <a:r>
              <a:rPr lang="fr-FR" b="1" dirty="0" err="1">
                <a:latin typeface="Raleway Light"/>
                <a:sym typeface="Wingdings" panose="05000000000000000000" pitchFamily="2" charset="2"/>
              </a:rPr>
              <a:t>creating</a:t>
            </a:r>
            <a:r>
              <a:rPr lang="fr-FR" b="1" dirty="0">
                <a:latin typeface="Raleway Light"/>
                <a:sym typeface="Wingdings" panose="05000000000000000000" pitchFamily="2" charset="2"/>
              </a:rPr>
              <a:t> an employer brand</a:t>
            </a:r>
            <a:endParaRPr lang="fr-FR" b="1" dirty="0">
              <a:latin typeface="Raleway Light"/>
            </a:endParaRPr>
          </a:p>
        </p:txBody>
      </p:sp>
    </p:spTree>
    <p:extLst>
      <p:ext uri="{BB962C8B-B14F-4D97-AF65-F5344CB8AC3E}">
        <p14:creationId xmlns:p14="http://schemas.microsoft.com/office/powerpoint/2010/main" val="1889375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6876E93E-26FD-1842-8BB5-CFB81DCECC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510" t="28418" r="3267" b="11995"/>
          <a:stretch/>
        </p:blipFill>
        <p:spPr>
          <a:xfrm>
            <a:off x="6376158" y="0"/>
            <a:ext cx="5815842" cy="218476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2C46463-F60F-0C40-A1F7-37025BFC4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>
                <a:latin typeface="Montserrat Black"/>
              </a:rPr>
              <a:t>Sustainability</a:t>
            </a:r>
            <a:endParaRPr lang="fr-BE" dirty="0">
              <a:latin typeface="Montserrat Black"/>
            </a:endParaRPr>
          </a:p>
        </p:txBody>
      </p:sp>
      <p:sp>
        <p:nvSpPr>
          <p:cNvPr id="7" name="Espace réservé du contenu 4">
            <a:extLst>
              <a:ext uri="{FF2B5EF4-FFF2-40B4-BE49-F238E27FC236}">
                <a16:creationId xmlns:a16="http://schemas.microsoft.com/office/drawing/2014/main" id="{98FA37A3-82CD-8F56-E946-37C2FA477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>
            <a:normAutofit lnSpcReduction="10000"/>
          </a:bodyPr>
          <a:lstStyle/>
          <a:p>
            <a:r>
              <a:rPr lang="en-GB" dirty="0"/>
              <a:t>Theme</a:t>
            </a:r>
            <a:r>
              <a:rPr lang="fr-FR" dirty="0"/>
              <a:t> </a:t>
            </a:r>
            <a:r>
              <a:rPr lang="fr-FR" dirty="0" err="1"/>
              <a:t>during</a:t>
            </a:r>
            <a:r>
              <a:rPr lang="fr-FR" dirty="0"/>
              <a:t> WL and DG meeting</a:t>
            </a:r>
          </a:p>
          <a:p>
            <a:r>
              <a:rPr lang="en-US" dirty="0"/>
              <a:t>Examples of shared good practices and insights</a:t>
            </a:r>
          </a:p>
          <a:p>
            <a:pPr lvl="1"/>
            <a:r>
              <a:rPr lang="fr-FR" dirty="0" err="1"/>
              <a:t>Belgian</a:t>
            </a:r>
            <a:r>
              <a:rPr lang="fr-FR" dirty="0"/>
              <a:t> Transversal </a:t>
            </a:r>
            <a:r>
              <a:rPr lang="fr-FR" dirty="0" err="1"/>
              <a:t>Sustainability</a:t>
            </a:r>
            <a:r>
              <a:rPr lang="fr-FR" dirty="0"/>
              <a:t> Program</a:t>
            </a:r>
          </a:p>
          <a:p>
            <a:pPr lvl="1"/>
            <a:r>
              <a:rPr lang="fr-FR" dirty="0" err="1"/>
              <a:t>Keynotes</a:t>
            </a:r>
            <a:r>
              <a:rPr lang="fr-FR" dirty="0"/>
              <a:t> on </a:t>
            </a:r>
            <a:r>
              <a:rPr lang="fr-FR" dirty="0" err="1"/>
              <a:t>sustainable</a:t>
            </a:r>
            <a:r>
              <a:rPr lang="fr-FR" dirty="0"/>
              <a:t> </a:t>
            </a:r>
            <a:r>
              <a:rPr lang="fr-FR" dirty="0" err="1"/>
              <a:t>government</a:t>
            </a:r>
            <a:r>
              <a:rPr lang="fr-FR" dirty="0"/>
              <a:t> and the </a:t>
            </a:r>
            <a:r>
              <a:rPr lang="fr-FR" dirty="0" err="1"/>
              <a:t>role</a:t>
            </a:r>
            <a:r>
              <a:rPr lang="fr-FR" dirty="0"/>
              <a:t> of HR</a:t>
            </a:r>
          </a:p>
          <a:p>
            <a:r>
              <a:rPr lang="fr-FR" dirty="0"/>
              <a:t>Main </a:t>
            </a:r>
            <a:r>
              <a:rPr lang="fr-FR" dirty="0" err="1"/>
              <a:t>findings</a:t>
            </a:r>
            <a:r>
              <a:rPr lang="fr-FR" dirty="0"/>
              <a:t>:</a:t>
            </a:r>
          </a:p>
          <a:p>
            <a:pPr lvl="1"/>
            <a:r>
              <a:rPr lang="en-US" dirty="0"/>
              <a:t>Challenges to translate SDG's in reality</a:t>
            </a:r>
          </a:p>
          <a:p>
            <a:pPr lvl="1"/>
            <a:r>
              <a:rPr lang="en-US" dirty="0"/>
              <a:t>Need for transformation of PA : more of the horizontal approach</a:t>
            </a:r>
          </a:p>
          <a:p>
            <a:pPr lvl="1"/>
            <a:r>
              <a:rPr lang="en-US" dirty="0"/>
              <a:t>Time dimension : Short term of politics vs Long term investment</a:t>
            </a:r>
          </a:p>
          <a:p>
            <a:pPr lvl="1"/>
            <a:r>
              <a:rPr lang="en-US" dirty="0"/>
              <a:t>Raise awareness of the why &amp; keep it on the agenda</a:t>
            </a:r>
          </a:p>
          <a:p>
            <a:pPr marL="914400" lvl="2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fr-FR" b="1" dirty="0">
                <a:latin typeface="Raleway Light"/>
                <a:sym typeface="Wingdings" panose="05000000000000000000" pitchFamily="2" charset="2"/>
              </a:rPr>
              <a:t> </a:t>
            </a:r>
            <a:r>
              <a:rPr lang="en-US" b="1" dirty="0">
                <a:latin typeface="Raleway Light"/>
                <a:sym typeface="Wingdings" panose="05000000000000000000" pitchFamily="2" charset="2"/>
              </a:rPr>
              <a:t>Lots of initiatives but often a global plan and holistic approach are lacking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686274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46463-F60F-0C40-A1F7-37025BFC4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err="1">
                <a:latin typeface="Montserrat Black"/>
              </a:rPr>
              <a:t>Technology</a:t>
            </a:r>
            <a:r>
              <a:rPr lang="fr-BE">
                <a:latin typeface="Montserrat Black"/>
              </a:rPr>
              <a:t> and AI</a:t>
            </a:r>
          </a:p>
        </p:txBody>
      </p:sp>
      <p:sp>
        <p:nvSpPr>
          <p:cNvPr id="7" name="Espace réservé du contenu 4">
            <a:extLst>
              <a:ext uri="{FF2B5EF4-FFF2-40B4-BE49-F238E27FC236}">
                <a16:creationId xmlns:a16="http://schemas.microsoft.com/office/drawing/2014/main" id="{98FA37A3-82CD-8F56-E946-37C2FA477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fr-FR" dirty="0" err="1">
                <a:latin typeface="Raleway Light"/>
              </a:rPr>
              <a:t>Theme</a:t>
            </a:r>
            <a:r>
              <a:rPr lang="fr-FR" dirty="0">
                <a:latin typeface="Raleway Light"/>
              </a:rPr>
              <a:t> </a:t>
            </a:r>
            <a:r>
              <a:rPr lang="fr-FR" dirty="0" err="1">
                <a:latin typeface="Raleway Light"/>
              </a:rPr>
              <a:t>during</a:t>
            </a:r>
            <a:r>
              <a:rPr lang="fr-FR" dirty="0">
                <a:latin typeface="Raleway Light"/>
              </a:rPr>
              <a:t> DG meeting, Summer </a:t>
            </a:r>
            <a:r>
              <a:rPr lang="fr-FR" dirty="0" err="1">
                <a:latin typeface="Raleway Light"/>
              </a:rPr>
              <a:t>School</a:t>
            </a:r>
            <a:r>
              <a:rPr lang="fr-FR" dirty="0">
                <a:latin typeface="Raleway Light"/>
              </a:rPr>
              <a:t>, </a:t>
            </a:r>
            <a:r>
              <a:rPr lang="fr-FR" dirty="0" err="1">
                <a:latin typeface="Raleway Light"/>
              </a:rPr>
              <a:t>Dispa</a:t>
            </a:r>
            <a:endParaRPr lang="fr-FR" dirty="0" err="1"/>
          </a:p>
          <a:p>
            <a:r>
              <a:rPr lang="en-US" dirty="0">
                <a:latin typeface="Raleway Light"/>
              </a:rPr>
              <a:t>Examples of shared good practices and insights</a:t>
            </a:r>
          </a:p>
          <a:p>
            <a:pPr lvl="1"/>
            <a:r>
              <a:rPr lang="en-US" dirty="0">
                <a:latin typeface="Raleway Light"/>
              </a:rPr>
              <a:t>France on AI Strategy for HR</a:t>
            </a:r>
          </a:p>
          <a:p>
            <a:pPr lvl="1"/>
            <a:r>
              <a:rPr lang="en-US" dirty="0">
                <a:latin typeface="Raleway Light"/>
              </a:rPr>
              <a:t>Keynotes on the role of AI in HR</a:t>
            </a:r>
          </a:p>
          <a:p>
            <a:pPr lvl="1"/>
            <a:r>
              <a:rPr lang="en-US" dirty="0">
                <a:latin typeface="Raleway Light"/>
              </a:rPr>
              <a:t>Case on “</a:t>
            </a:r>
            <a:r>
              <a:rPr lang="en-US" dirty="0" err="1">
                <a:latin typeface="Raleway Light"/>
              </a:rPr>
              <a:t>Jobmatching</a:t>
            </a:r>
            <a:r>
              <a:rPr lang="en-US" dirty="0">
                <a:latin typeface="Raleway Light"/>
              </a:rPr>
              <a:t>” (VDAB)</a:t>
            </a:r>
          </a:p>
          <a:p>
            <a:r>
              <a:rPr lang="fr-FR" dirty="0">
                <a:latin typeface="Raleway Light"/>
              </a:rPr>
              <a:t>Main </a:t>
            </a:r>
            <a:r>
              <a:rPr lang="fr-FR" dirty="0" err="1">
                <a:latin typeface="Raleway Light"/>
              </a:rPr>
              <a:t>findings</a:t>
            </a:r>
            <a:r>
              <a:rPr lang="fr-FR" dirty="0">
                <a:latin typeface="Raleway Light"/>
              </a:rPr>
              <a:t>:</a:t>
            </a:r>
          </a:p>
          <a:p>
            <a:pPr lvl="1"/>
            <a:r>
              <a:rPr lang="en-US" dirty="0">
                <a:latin typeface="Raleway Light"/>
              </a:rPr>
              <a:t>Importance of ethical considerations</a:t>
            </a:r>
          </a:p>
          <a:p>
            <a:pPr lvl="1"/>
            <a:r>
              <a:rPr lang="en-US" dirty="0">
                <a:latin typeface="Raleway Light"/>
              </a:rPr>
              <a:t>European AI Act : HR matters are categorized as high risk</a:t>
            </a:r>
          </a:p>
          <a:p>
            <a:pPr lvl="1"/>
            <a:r>
              <a:rPr lang="en-US" dirty="0">
                <a:latin typeface="Raleway Light"/>
              </a:rPr>
              <a:t>Opportunity for co-evolution</a:t>
            </a:r>
          </a:p>
          <a:p>
            <a:pPr lvl="1"/>
            <a:r>
              <a:rPr lang="en-US" dirty="0">
                <a:latin typeface="Raleway Light"/>
              </a:rPr>
              <a:t>Transparency in using generative AI : need for guidelines </a:t>
            </a:r>
          </a:p>
          <a:p>
            <a:pPr lvl="1"/>
            <a:endParaRPr lang="fr-FR" dirty="0">
              <a:latin typeface="Raleway Light"/>
            </a:endParaRPr>
          </a:p>
          <a:p>
            <a:pPr marL="0" indent="0">
              <a:buNone/>
            </a:pPr>
            <a:r>
              <a:rPr lang="fr-FR" dirty="0">
                <a:latin typeface="Raleway Light"/>
                <a:sym typeface="Wingdings" panose="05000000000000000000" pitchFamily="2" charset="2"/>
              </a:rPr>
              <a:t></a:t>
            </a:r>
            <a:r>
              <a:rPr lang="en-US" b="1" dirty="0">
                <a:latin typeface="Raleway Light"/>
              </a:rPr>
              <a:t>Technology as a means to an end, not an end in itself</a:t>
            </a:r>
          </a:p>
          <a:p>
            <a:pPr marL="0" indent="0">
              <a:buNone/>
            </a:pPr>
            <a:endParaRPr lang="fr-FR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50435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46463-F60F-0C40-A1F7-37025BFC4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>
                <a:latin typeface="Montserrat Black"/>
              </a:rPr>
              <a:t>European collaboration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E06B2AAE-8721-2FED-0F7A-748CDAD8C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68288" indent="-268288">
              <a:lnSpc>
                <a:spcPct val="110000"/>
              </a:lnSpc>
            </a:pPr>
            <a:r>
              <a:rPr lang="en-US" dirty="0">
                <a:latin typeface="Raleway Light"/>
              </a:rPr>
              <a:t>Willingness to work on a common HR benchmark initiative </a:t>
            </a:r>
            <a:endParaRPr lang="en-GB" dirty="0"/>
          </a:p>
          <a:p>
            <a:pPr marL="268288" indent="-268288">
              <a:lnSpc>
                <a:spcPct val="110000"/>
              </a:lnSpc>
            </a:pPr>
            <a:r>
              <a:rPr lang="en-US" dirty="0">
                <a:latin typeface="Raleway Light"/>
              </a:rPr>
              <a:t>Willingness to take advantage of the support proposed by the commission (</a:t>
            </a:r>
            <a:r>
              <a:rPr lang="en-US" dirty="0" err="1">
                <a:latin typeface="Raleway Light"/>
              </a:rPr>
              <a:t>ie</a:t>
            </a:r>
            <a:r>
              <a:rPr lang="en-US" dirty="0">
                <a:latin typeface="Raleway Light"/>
              </a:rPr>
              <a:t>. TSI, PACE, COMPACT, EU Central Government Survey, …) </a:t>
            </a:r>
          </a:p>
          <a:p>
            <a:pPr marL="268288" indent="-268288">
              <a:lnSpc>
                <a:spcPct val="110000"/>
              </a:lnSpc>
            </a:pPr>
            <a:r>
              <a:rPr lang="en-US" dirty="0">
                <a:latin typeface="Raleway Light"/>
              </a:rPr>
              <a:t>The importance of the dynamics within the EUPAN network and meetings </a:t>
            </a:r>
          </a:p>
          <a:p>
            <a:pPr marL="268288" indent="-268288">
              <a:lnSpc>
                <a:spcPct val="110000"/>
              </a:lnSpc>
            </a:pPr>
            <a:r>
              <a:rPr lang="en-US" dirty="0">
                <a:latin typeface="Raleway Light"/>
              </a:rPr>
              <a:t>… and the request by candidate EU-member states to join the network</a:t>
            </a:r>
            <a:endParaRPr lang="en-GB" dirty="0">
              <a:latin typeface="Raleway Light"/>
            </a:endParaRPr>
          </a:p>
        </p:txBody>
      </p:sp>
    </p:spTree>
    <p:extLst>
      <p:ext uri="{BB962C8B-B14F-4D97-AF65-F5344CB8AC3E}">
        <p14:creationId xmlns:p14="http://schemas.microsoft.com/office/powerpoint/2010/main" val="840039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57F65-4514-F8FC-7C80-CE0B85F33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ontserrat Black"/>
              </a:rPr>
              <a:t>Requests for observer status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8B2F3-1468-AECD-D7E8-D69AB2668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Raleway Light"/>
              </a:rPr>
              <a:t>Ukraine</a:t>
            </a:r>
            <a:endParaRPr lang="en-US" dirty="0"/>
          </a:p>
          <a:p>
            <a:r>
              <a:rPr lang="en-US" dirty="0" err="1">
                <a:latin typeface="Raleway Light"/>
              </a:rPr>
              <a:t>Moldava</a:t>
            </a:r>
            <a:endParaRPr lang="en-US" dirty="0">
              <a:latin typeface="Raleway Light"/>
            </a:endParaRPr>
          </a:p>
          <a:p>
            <a:endParaRPr lang="en-US" dirty="0">
              <a:latin typeface="Raleway Light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latin typeface="Raleway Light"/>
              </a:rPr>
              <a:t>The Eupan network decided by unanimity to accept the requests of Ukraine and </a:t>
            </a:r>
            <a:r>
              <a:rPr lang="en-US" b="1" dirty="0" err="1">
                <a:latin typeface="Raleway Light"/>
              </a:rPr>
              <a:t>Moldava</a:t>
            </a:r>
            <a:r>
              <a:rPr lang="en-US" b="1" dirty="0">
                <a:latin typeface="Raleway Light"/>
              </a:rPr>
              <a:t> for observer status and to invite both of them for the next Eupan meetings.</a:t>
            </a:r>
          </a:p>
          <a:p>
            <a:pPr marL="0" indent="0">
              <a:buNone/>
            </a:pPr>
            <a:endParaRPr lang="en-US" dirty="0">
              <a:latin typeface="Raleway Light"/>
            </a:endParaRPr>
          </a:p>
        </p:txBody>
      </p:sp>
    </p:spTree>
    <p:extLst>
      <p:ext uri="{BB962C8B-B14F-4D97-AF65-F5344CB8AC3E}">
        <p14:creationId xmlns:p14="http://schemas.microsoft.com/office/powerpoint/2010/main" val="10378162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D9213-88B1-353D-4D3F-0A5CA2C7C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>
                <a:latin typeface="Montserrat Black"/>
              </a:rPr>
              <a:t>European </a:t>
            </a:r>
            <a:r>
              <a:rPr lang="nl-BE" err="1">
                <a:latin typeface="Montserrat Black"/>
              </a:rPr>
              <a:t>Social</a:t>
            </a:r>
            <a:r>
              <a:rPr lang="nl-BE">
                <a:latin typeface="Montserrat Black"/>
              </a:rPr>
              <a:t> </a:t>
            </a:r>
            <a:r>
              <a:rPr lang="nl-BE" err="1">
                <a:latin typeface="Montserrat Black"/>
              </a:rPr>
              <a:t>Dialogue</a:t>
            </a:r>
            <a:r>
              <a:rPr lang="nl-BE">
                <a:latin typeface="Montserrat Black"/>
              </a:rPr>
              <a:t> </a:t>
            </a:r>
            <a:r>
              <a:rPr lang="nl-BE" err="1">
                <a:latin typeface="Montserrat Black"/>
              </a:rPr>
              <a:t>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78A8A-2E92-09C2-3790-E6C218410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049256" cy="4667250"/>
          </a:xfrm>
        </p:spPr>
        <p:txBody>
          <a:bodyPr>
            <a:normAutofit/>
          </a:bodyPr>
          <a:lstStyle/>
          <a:p>
            <a:r>
              <a:rPr lang="en-US" dirty="0"/>
              <a:t>Follow up </a:t>
            </a:r>
          </a:p>
          <a:p>
            <a:pPr lvl="1"/>
            <a:r>
              <a:rPr lang="en-US" dirty="0"/>
              <a:t>Social Dialogue Pact for early 2025 (Workplan 2024-25)</a:t>
            </a:r>
          </a:p>
          <a:p>
            <a:pPr lvl="1"/>
            <a:r>
              <a:rPr lang="en-US" dirty="0"/>
              <a:t>EU ministerial Ghent declaration: challenges and common actions </a:t>
            </a:r>
          </a:p>
          <a:p>
            <a:r>
              <a:rPr lang="en-US" dirty="0"/>
              <a:t>COM Action Plan </a:t>
            </a:r>
            <a:r>
              <a:rPr lang="en-US" dirty="0" err="1"/>
              <a:t>Labour</a:t>
            </a:r>
            <a:r>
              <a:rPr lang="en-US" dirty="0"/>
              <a:t> and Skills Shortages</a:t>
            </a:r>
          </a:p>
          <a:p>
            <a:r>
              <a:rPr lang="en-US" dirty="0"/>
              <a:t>New EU economic governance rules and implications for jobs and working conditions</a:t>
            </a:r>
          </a:p>
          <a:p>
            <a:r>
              <a:rPr lang="en-US" dirty="0" err="1"/>
              <a:t>Digitalisation</a:t>
            </a:r>
            <a:r>
              <a:rPr lang="en-US" dirty="0"/>
              <a:t>: implementation of the agreement</a:t>
            </a:r>
          </a:p>
          <a:p>
            <a:r>
              <a:rPr lang="en-US" dirty="0"/>
              <a:t>Fair green transition at the workplace</a:t>
            </a:r>
          </a:p>
          <a:p>
            <a:r>
              <a:rPr lang="en-US" dirty="0"/>
              <a:t>Revision multi-sectoral third-party violence and harassment at work guidelines</a:t>
            </a:r>
          </a:p>
        </p:txBody>
      </p:sp>
    </p:spTree>
    <p:extLst>
      <p:ext uri="{BB962C8B-B14F-4D97-AF65-F5344CB8AC3E}">
        <p14:creationId xmlns:p14="http://schemas.microsoft.com/office/powerpoint/2010/main" val="39031722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C9CB8-69F9-FD71-3221-341CB8B2B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Available</a:t>
            </a:r>
            <a:r>
              <a:rPr lang="nl-BE" dirty="0"/>
              <a:t> </a:t>
            </a:r>
            <a:r>
              <a:rPr lang="nl-BE" dirty="0" err="1"/>
              <a:t>documentation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F78C56-C954-B6C9-5247-F8788FE19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/>
              <a:t>Ministerial</a:t>
            </a:r>
            <a:r>
              <a:rPr lang="nl-BE" dirty="0"/>
              <a:t> meeting: </a:t>
            </a:r>
            <a:r>
              <a:rPr lang="nl-BE" dirty="0">
                <a:hlinkClick r:id="rId2"/>
              </a:rPr>
              <a:t>EUPAN </a:t>
            </a:r>
            <a:r>
              <a:rPr lang="nl-BE" dirty="0" err="1">
                <a:hlinkClick r:id="rId2"/>
              </a:rPr>
              <a:t>Ministerial</a:t>
            </a:r>
            <a:r>
              <a:rPr lang="nl-BE" dirty="0">
                <a:hlinkClick r:id="rId2"/>
              </a:rPr>
              <a:t> Meeting | BOSA (belgium.be)</a:t>
            </a:r>
            <a:endParaRPr lang="nl-BE" dirty="0"/>
          </a:p>
          <a:p>
            <a:r>
              <a:rPr lang="nl-BE" dirty="0" err="1"/>
              <a:t>Working</a:t>
            </a:r>
            <a:r>
              <a:rPr lang="nl-BE" dirty="0"/>
              <a:t> Level meeting: </a:t>
            </a:r>
            <a:r>
              <a:rPr lang="en-US" dirty="0">
                <a:hlinkClick r:id="rId3"/>
              </a:rPr>
              <a:t>EUPAN Working Level Meeting | BOSA (belgium.be)</a:t>
            </a:r>
            <a:endParaRPr lang="en-US" dirty="0"/>
          </a:p>
          <a:p>
            <a:r>
              <a:rPr lang="en-US" dirty="0"/>
              <a:t>Summer School: </a:t>
            </a:r>
            <a:r>
              <a:rPr lang="nl-BE" dirty="0">
                <a:hlinkClick r:id="rId4"/>
              </a:rPr>
              <a:t>EUPAN Summer School | BOSA (belgium.be)</a:t>
            </a:r>
            <a:endParaRPr lang="en-US" dirty="0"/>
          </a:p>
          <a:p>
            <a:r>
              <a:rPr lang="en-US" dirty="0"/>
              <a:t>DG Meeting: </a:t>
            </a:r>
            <a:r>
              <a:rPr lang="nl-BE" dirty="0">
                <a:hlinkClick r:id="rId5"/>
              </a:rPr>
              <a:t>EUPAN DG Meeting | BOSA (belgium.be)</a:t>
            </a:r>
            <a:endParaRPr lang="nl-BE" dirty="0"/>
          </a:p>
          <a:p>
            <a:pPr marL="0" indent="0">
              <a:buNone/>
            </a:pPr>
            <a:endParaRPr lang="en-US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48103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46463-F60F-0C40-A1F7-37025BFC4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Montserrat Black"/>
              </a:rPr>
              <a:t>Belgian Presidency - Achievements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78FED6D7-FA42-12BC-C860-439E0E8A0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9848161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dirty="0">
                <a:latin typeface="Raleway Light"/>
              </a:rPr>
              <a:t> The Ghent Declaration</a:t>
            </a:r>
          </a:p>
          <a:p>
            <a:pPr marL="357188" indent="-357188">
              <a:lnSpc>
                <a:spcPct val="120000"/>
              </a:lnSpc>
              <a:spcBef>
                <a:spcPts val="600"/>
              </a:spcBef>
            </a:pPr>
            <a:r>
              <a:rPr lang="en-GB" dirty="0">
                <a:latin typeface="Raleway Light"/>
              </a:rPr>
              <a:t>The HR Scorecard 2024 report </a:t>
            </a:r>
            <a:endParaRPr lang="fr-FR" dirty="0"/>
          </a:p>
          <a:p>
            <a:pPr marL="357188" indent="-357188">
              <a:lnSpc>
                <a:spcPct val="120000"/>
              </a:lnSpc>
              <a:spcBef>
                <a:spcPts val="600"/>
              </a:spcBef>
            </a:pPr>
            <a:r>
              <a:rPr lang="en-GB" dirty="0">
                <a:latin typeface="Raleway Light"/>
              </a:rPr>
              <a:t>The Eupan HR Benchmark as a work in progress</a:t>
            </a:r>
          </a:p>
          <a:p>
            <a:pPr marL="357188" indent="-357188">
              <a:lnSpc>
                <a:spcPct val="120000"/>
              </a:lnSpc>
              <a:spcBef>
                <a:spcPts val="600"/>
              </a:spcBef>
            </a:pPr>
            <a:r>
              <a:rPr lang="en-GB" dirty="0">
                <a:latin typeface="Raleway Light"/>
              </a:rPr>
              <a:t>Many key findings &amp; inputs for next Eupan Strategy Paper </a:t>
            </a:r>
          </a:p>
          <a:p>
            <a:pPr marL="357188" indent="-357188">
              <a:lnSpc>
                <a:spcPct val="120000"/>
              </a:lnSpc>
              <a:spcBef>
                <a:spcPts val="600"/>
              </a:spcBef>
            </a:pPr>
            <a:r>
              <a:rPr lang="en-GB" dirty="0">
                <a:latin typeface="Raleway Light"/>
              </a:rPr>
              <a:t>Lots of interactions and insights gathered</a:t>
            </a:r>
          </a:p>
        </p:txBody>
      </p:sp>
    </p:spTree>
    <p:extLst>
      <p:ext uri="{BB962C8B-B14F-4D97-AF65-F5344CB8AC3E}">
        <p14:creationId xmlns:p14="http://schemas.microsoft.com/office/powerpoint/2010/main" val="20476837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9970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46463-F60F-0C40-A1F7-37025BFC4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>
                <a:latin typeface="Montserrat Black"/>
              </a:rPr>
              <a:t>The HR </a:t>
            </a:r>
            <a:r>
              <a:rPr lang="fr-BE" dirty="0" err="1">
                <a:latin typeface="Montserrat Black"/>
              </a:rPr>
              <a:t>Scorecard</a:t>
            </a:r>
            <a:r>
              <a:rPr lang="fr-BE" dirty="0">
                <a:latin typeface="Montserrat Black"/>
              </a:rPr>
              <a:t> Project</a:t>
            </a:r>
            <a:br>
              <a:rPr lang="fr-BE" dirty="0">
                <a:latin typeface="Montserrat Black"/>
              </a:rPr>
            </a:br>
            <a:endParaRPr lang="fr-BE" dirty="0">
              <a:latin typeface="Montserrat Black"/>
            </a:endParaRP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E06B2AAE-8721-2FED-0F7A-748CDAD8C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262"/>
            <a:ext cx="10515600" cy="5124882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en-GB" dirty="0">
                <a:latin typeface="Raleway Light"/>
              </a:rPr>
              <a:t>End 2023 : EUPAN based data collection</a:t>
            </a:r>
          </a:p>
          <a:p>
            <a:pPr>
              <a:lnSpc>
                <a:spcPct val="100000"/>
              </a:lnSpc>
            </a:pPr>
            <a:r>
              <a:rPr lang="en-GB" dirty="0">
                <a:latin typeface="Raleway Light"/>
              </a:rPr>
              <a:t>Ministerial Meeting : First HR Scorecard Report 2024 presented</a:t>
            </a:r>
          </a:p>
          <a:p>
            <a:pPr>
              <a:lnSpc>
                <a:spcPct val="100000"/>
              </a:lnSpc>
            </a:pPr>
            <a:r>
              <a:rPr lang="en-GB" dirty="0">
                <a:latin typeface="Raleway Light"/>
              </a:rPr>
              <a:t>WL Meeting : working session on future indicators and modalities </a:t>
            </a:r>
          </a:p>
          <a:p>
            <a:pPr>
              <a:lnSpc>
                <a:spcPct val="100000"/>
              </a:lnSpc>
            </a:pPr>
            <a:r>
              <a:rPr lang="en-GB" dirty="0">
                <a:latin typeface="Raleway Light"/>
              </a:rPr>
              <a:t>DG Meeting : </a:t>
            </a:r>
            <a:endParaRPr lang="en-GB" dirty="0">
              <a:highlight>
                <a:srgbClr val="FFFF00"/>
              </a:highlight>
              <a:latin typeface="Raleway Light"/>
            </a:endParaRPr>
          </a:p>
          <a:p>
            <a:pPr lvl="1">
              <a:lnSpc>
                <a:spcPct val="100000"/>
              </a:lnSpc>
            </a:pPr>
            <a:r>
              <a:rPr lang="en-GB" dirty="0">
                <a:latin typeface="Raleway Light"/>
              </a:rPr>
              <a:t>HR Scorecard = “work-in-progress”</a:t>
            </a:r>
          </a:p>
          <a:p>
            <a:pPr lvl="1">
              <a:lnSpc>
                <a:spcPct val="100000"/>
              </a:lnSpc>
            </a:pPr>
            <a:r>
              <a:rPr lang="en-GB" dirty="0">
                <a:latin typeface="Raleway Light"/>
              </a:rPr>
              <a:t>member states have expressed their willingness to contribute during the upcoming presidencies</a:t>
            </a:r>
          </a:p>
          <a:p>
            <a:pPr lvl="1">
              <a:lnSpc>
                <a:spcPct val="100000"/>
              </a:lnSpc>
            </a:pPr>
            <a:r>
              <a:rPr lang="en-GB" dirty="0">
                <a:latin typeface="Raleway Light"/>
              </a:rPr>
              <a:t>step-by-step, i.e. launching another pilot with a limited number of clearly defined indicators</a:t>
            </a:r>
          </a:p>
          <a:p>
            <a:pPr lvl="1">
              <a:lnSpc>
                <a:spcPct val="100000"/>
              </a:lnSpc>
            </a:pPr>
            <a:r>
              <a:rPr lang="en-GB" dirty="0">
                <a:latin typeface="Raleway Light"/>
              </a:rPr>
              <a:t>all contributions will be on a voluntary basis, ensuring flexibility and fostering a collaborative environment</a:t>
            </a:r>
          </a:p>
          <a:p>
            <a:pPr lvl="1">
              <a:lnSpc>
                <a:spcPct val="100000"/>
              </a:lnSpc>
            </a:pPr>
            <a:endParaRPr lang="en-GB" dirty="0">
              <a:latin typeface="Raleway Light"/>
            </a:endParaRPr>
          </a:p>
          <a:p>
            <a:pPr lvl="2">
              <a:lnSpc>
                <a:spcPct val="100000"/>
              </a:lnSpc>
              <a:buFont typeface="Wingdings" panose="020B0604020202020204" pitchFamily="34" charset="0"/>
              <a:buChar char="§"/>
            </a:pPr>
            <a:endParaRPr lang="en-GB" dirty="0">
              <a:latin typeface="Raleway Light"/>
            </a:endParaRPr>
          </a:p>
          <a:p>
            <a:pPr lvl="1">
              <a:lnSpc>
                <a:spcPct val="100000"/>
              </a:lnSpc>
            </a:pPr>
            <a:endParaRPr lang="en-GB" dirty="0">
              <a:latin typeface="Raleway Light"/>
            </a:endParaRPr>
          </a:p>
        </p:txBody>
      </p:sp>
    </p:spTree>
    <p:extLst>
      <p:ext uri="{BB962C8B-B14F-4D97-AF65-F5344CB8AC3E}">
        <p14:creationId xmlns:p14="http://schemas.microsoft.com/office/powerpoint/2010/main" val="3119671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46463-F60F-0C40-A1F7-37025BFC4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err="1">
                <a:latin typeface="Montserrat Black"/>
              </a:rPr>
              <a:t>Ghent</a:t>
            </a:r>
            <a:r>
              <a:rPr lang="fr-BE">
                <a:latin typeface="Montserrat Black"/>
              </a:rPr>
              <a:t> </a:t>
            </a:r>
            <a:r>
              <a:rPr lang="fr-BE" err="1">
                <a:latin typeface="Montserrat Black"/>
              </a:rPr>
              <a:t>Declaration</a:t>
            </a:r>
            <a:endParaRPr lang="nl-BE"/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ECCE63FD-3784-1025-B379-AF403F0B6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3200" b="1" dirty="0"/>
              <a:t>Seven main areas:</a:t>
            </a:r>
          </a:p>
          <a:p>
            <a:pPr lvl="1"/>
            <a:r>
              <a:rPr lang="en-GB" sz="2800" dirty="0"/>
              <a:t>Future perspectives</a:t>
            </a:r>
          </a:p>
          <a:p>
            <a:pPr lvl="1"/>
            <a:r>
              <a:rPr lang="en-GB" sz="2800" dirty="0">
                <a:latin typeface="Raleway Light"/>
              </a:rPr>
              <a:t>Evidence-informed policy-making</a:t>
            </a:r>
          </a:p>
          <a:p>
            <a:pPr lvl="1"/>
            <a:r>
              <a:rPr lang="en-GB" sz="2800" dirty="0"/>
              <a:t>Equity, Inclusion and Diversity</a:t>
            </a:r>
          </a:p>
          <a:p>
            <a:pPr lvl="1"/>
            <a:r>
              <a:rPr lang="en-GB" sz="2800" dirty="0"/>
              <a:t>Wellbeing</a:t>
            </a:r>
          </a:p>
          <a:p>
            <a:pPr lvl="1"/>
            <a:r>
              <a:rPr lang="en-GB" sz="2800" dirty="0">
                <a:latin typeface="Raleway Light"/>
              </a:rPr>
              <a:t>Ethics and Integrity</a:t>
            </a:r>
            <a:endParaRPr lang="en-GB" sz="2800" dirty="0"/>
          </a:p>
          <a:p>
            <a:pPr lvl="1"/>
            <a:r>
              <a:rPr lang="en-GB" sz="2800" dirty="0"/>
              <a:t>Attractiveness of the civil service</a:t>
            </a:r>
          </a:p>
          <a:p>
            <a:pPr lvl="1"/>
            <a:r>
              <a:rPr lang="en-GB" sz="2800" dirty="0"/>
              <a:t>Transnational European collaboration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26B03C-24B0-0C6B-4393-411E15A7AB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62270">
            <a:off x="7780061" y="512351"/>
            <a:ext cx="3008489" cy="42599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FF2D30D-970D-0FEA-A47A-5D61102B32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519235">
            <a:off x="7993487" y="4479666"/>
            <a:ext cx="2581635" cy="1867161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614033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46463-F60F-0C40-A1F7-37025BFC4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>
                <a:latin typeface="Montserrat Black"/>
              </a:rPr>
              <a:t>Future perspectives</a:t>
            </a:r>
            <a:endParaRPr lang="fr-FR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78FED6D7-FA42-12BC-C860-439E0E8A0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dirty="0"/>
              <a:t>Examples of shared good practices and insights</a:t>
            </a:r>
          </a:p>
          <a:p>
            <a:pPr lvl="1" fontAlgn="base"/>
            <a:r>
              <a:rPr lang="en-US" dirty="0"/>
              <a:t>Case on inhouse consulting capacity</a:t>
            </a:r>
          </a:p>
          <a:p>
            <a:pPr lvl="1" fontAlgn="base"/>
            <a:r>
              <a:rPr lang="en-US" dirty="0"/>
              <a:t>Keynotes on “Challenges and future perspectives in HRM”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dirty="0"/>
              <a:t>Main findings</a:t>
            </a:r>
          </a:p>
          <a:p>
            <a:pPr lvl="1" fontAlgn="base"/>
            <a:r>
              <a:rPr lang="en-US" sz="2000" b="0" i="0" u="none" strike="noStrike" dirty="0">
                <a:solidFill>
                  <a:srgbClr val="003399"/>
                </a:solidFill>
                <a:effectLst/>
                <a:latin typeface="Raleway Light" pitchFamily="2" charset="0"/>
              </a:rPr>
              <a:t>Common goal: build a resilient public service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Raleway Light" pitchFamily="2" charset="0"/>
              </a:rPr>
              <a:t>​ </a:t>
            </a:r>
            <a:r>
              <a:rPr lang="en-US" sz="2000" b="0" i="0" dirty="0">
                <a:effectLst/>
                <a:latin typeface="Raleway Light" pitchFamily="2" charset="0"/>
              </a:rPr>
              <a:t>that is human centered (wellbeing, inclusion, etc.)</a:t>
            </a:r>
            <a:endParaRPr lang="en-US" sz="3600" b="0" i="0" dirty="0">
              <a:effectLst/>
              <a:latin typeface="Arial" panose="020B0604020202020204" pitchFamily="34" charset="0"/>
            </a:endParaRPr>
          </a:p>
          <a:p>
            <a:pPr lvl="1" fontAlgn="base"/>
            <a:r>
              <a:rPr lang="en-US" sz="2000" b="0" i="0" u="none" strike="noStrike" dirty="0">
                <a:solidFill>
                  <a:srgbClr val="003399"/>
                </a:solidFill>
                <a:effectLst/>
                <a:latin typeface="Raleway Light" pitchFamily="2" charset="0"/>
              </a:rPr>
              <a:t>Insourcing vs Outsourcing: ongoing debate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Raleway Light" pitchFamily="2" charset="0"/>
              </a:rPr>
              <a:t>​</a:t>
            </a:r>
            <a:endParaRPr lang="en-US" sz="3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 fontAlgn="base"/>
            <a:r>
              <a:rPr lang="en-US" sz="2000" b="0" i="0" u="none" strike="noStrike" dirty="0">
                <a:solidFill>
                  <a:srgbClr val="003399"/>
                </a:solidFill>
                <a:effectLst/>
                <a:latin typeface="Raleway Light" pitchFamily="2" charset="0"/>
              </a:rPr>
              <a:t>Importance of healthy work: deal with high demands versus job control</a:t>
            </a:r>
          </a:p>
          <a:p>
            <a:pPr lvl="1" fontAlgn="base"/>
            <a:r>
              <a:rPr lang="en-US" sz="2000" dirty="0"/>
              <a:t>Quality of work becomes a strategic policy issue in a tight labor market</a:t>
            </a:r>
            <a:r>
              <a:rPr lang="en-US" sz="2000" b="0" i="0" u="none" strike="noStrike" dirty="0">
                <a:solidFill>
                  <a:srgbClr val="003399"/>
                </a:solidFill>
                <a:effectLst/>
                <a:latin typeface="Raleway Light" pitchFamily="2" charset="0"/>
              </a:rPr>
              <a:t>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Raleway Light" pitchFamily="2" charset="0"/>
              </a:rPr>
              <a:t>​</a:t>
            </a:r>
            <a:endParaRPr lang="en-US" sz="3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fontAlgn="base">
              <a:buNone/>
            </a:pPr>
            <a:endParaRPr lang="en-US" sz="1900" dirty="0"/>
          </a:p>
          <a:p>
            <a:pPr marL="0" indent="0" fontAlgn="base">
              <a:buNone/>
            </a:pP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b="1" dirty="0">
                <a:sym typeface="Wingdings" panose="05000000000000000000" pitchFamily="2" charset="2"/>
              </a:rPr>
              <a:t>Thinking about the future is an important task for the civil service</a:t>
            </a:r>
            <a:endParaRPr lang="en-US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0613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46463-F60F-0C40-A1F7-37025BFC4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>
                <a:latin typeface="Montserrat Black"/>
              </a:rPr>
              <a:t>Evidence-</a:t>
            </a:r>
            <a:r>
              <a:rPr lang="fr-BE" err="1">
                <a:latin typeface="Montserrat Black"/>
              </a:rPr>
              <a:t>informed</a:t>
            </a:r>
            <a:r>
              <a:rPr lang="fr-BE">
                <a:latin typeface="Montserrat Black"/>
              </a:rPr>
              <a:t> </a:t>
            </a:r>
            <a:r>
              <a:rPr lang="fr-BE" err="1">
                <a:latin typeface="Montserrat Black"/>
              </a:rPr>
              <a:t>policy-making</a:t>
            </a:r>
            <a:endParaRPr lang="fr-FR" err="1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7B00CC6F-086D-F15E-CC64-68D2C328D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704" y="1690688"/>
            <a:ext cx="10256520" cy="4697920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fr-FR" dirty="0" err="1">
                <a:latin typeface="Raleway Light"/>
              </a:rPr>
              <a:t>Theme</a:t>
            </a:r>
            <a:r>
              <a:rPr lang="fr-FR" dirty="0">
                <a:latin typeface="Raleway Light"/>
              </a:rPr>
              <a:t> </a:t>
            </a:r>
            <a:r>
              <a:rPr lang="fr-FR" dirty="0" err="1">
                <a:latin typeface="Raleway Light"/>
              </a:rPr>
              <a:t>during</a:t>
            </a:r>
            <a:r>
              <a:rPr lang="fr-FR" dirty="0">
                <a:latin typeface="Raleway Light"/>
              </a:rPr>
              <a:t> </a:t>
            </a:r>
            <a:r>
              <a:rPr lang="fr-FR" dirty="0" err="1">
                <a:latin typeface="Raleway Light"/>
              </a:rPr>
              <a:t>ministerial</a:t>
            </a:r>
            <a:r>
              <a:rPr lang="fr-FR" dirty="0">
                <a:latin typeface="Raleway Light"/>
              </a:rPr>
              <a:t> and WL meetings, Summer </a:t>
            </a:r>
            <a:r>
              <a:rPr lang="fr-FR" dirty="0" err="1">
                <a:latin typeface="Raleway Light"/>
              </a:rPr>
              <a:t>School</a:t>
            </a:r>
            <a:endParaRPr lang="fr-FR" dirty="0"/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dirty="0">
                <a:latin typeface="Raleway Light"/>
              </a:rPr>
              <a:t>Examples of shared good practices and insights</a:t>
            </a:r>
          </a:p>
          <a:p>
            <a:pPr lvl="1"/>
            <a:r>
              <a:rPr lang="en-US" dirty="0">
                <a:latin typeface="Raleway Light"/>
              </a:rPr>
              <a:t>Evidence-informed approach to develop an HR Vision</a:t>
            </a:r>
          </a:p>
          <a:p>
            <a:pPr lvl="1"/>
            <a:r>
              <a:rPr lang="en-US" dirty="0">
                <a:latin typeface="Raleway Light"/>
              </a:rPr>
              <a:t>TSI project on capacity building</a:t>
            </a:r>
          </a:p>
          <a:p>
            <a:r>
              <a:rPr lang="fr-FR" dirty="0">
                <a:latin typeface="Raleway Light"/>
              </a:rPr>
              <a:t>Main </a:t>
            </a:r>
            <a:r>
              <a:rPr lang="fr-FR" dirty="0" err="1">
                <a:latin typeface="Raleway Light"/>
              </a:rPr>
              <a:t>findings</a:t>
            </a:r>
            <a:endParaRPr lang="fr-FR" dirty="0">
              <a:latin typeface="Raleway Light"/>
            </a:endParaRPr>
          </a:p>
          <a:p>
            <a:pPr lvl="1"/>
            <a:r>
              <a:rPr lang="fr-FR" dirty="0">
                <a:latin typeface="Raleway Light"/>
              </a:rPr>
              <a:t>Trust </a:t>
            </a:r>
            <a:r>
              <a:rPr lang="fr-FR" dirty="0" err="1">
                <a:latin typeface="Raleway Light"/>
              </a:rPr>
              <a:t>between</a:t>
            </a:r>
            <a:r>
              <a:rPr lang="fr-FR" dirty="0">
                <a:latin typeface="Raleway Light"/>
              </a:rPr>
              <a:t> </a:t>
            </a:r>
            <a:r>
              <a:rPr lang="fr-FR" dirty="0" err="1">
                <a:latin typeface="Raleway Light"/>
              </a:rPr>
              <a:t>scientists</a:t>
            </a:r>
            <a:r>
              <a:rPr lang="fr-FR" dirty="0">
                <a:latin typeface="Raleway Light"/>
              </a:rPr>
              <a:t>, </a:t>
            </a:r>
            <a:r>
              <a:rPr lang="fr-FR" dirty="0" err="1">
                <a:latin typeface="Raleway Light"/>
              </a:rPr>
              <a:t>policy</a:t>
            </a:r>
            <a:r>
              <a:rPr lang="fr-FR" dirty="0">
                <a:latin typeface="Raleway Light"/>
              </a:rPr>
              <a:t> </a:t>
            </a:r>
            <a:r>
              <a:rPr lang="fr-FR" dirty="0" err="1">
                <a:latin typeface="Raleway Light"/>
              </a:rPr>
              <a:t>makers</a:t>
            </a:r>
            <a:r>
              <a:rPr lang="fr-FR" dirty="0">
                <a:latin typeface="Raleway Light"/>
              </a:rPr>
              <a:t> and </a:t>
            </a:r>
            <a:r>
              <a:rPr lang="fr-FR" dirty="0" err="1">
                <a:latin typeface="Raleway Light"/>
              </a:rPr>
              <a:t>citizens</a:t>
            </a:r>
            <a:r>
              <a:rPr lang="fr-FR" dirty="0">
                <a:latin typeface="Raleway Light"/>
              </a:rPr>
              <a:t> </a:t>
            </a:r>
            <a:r>
              <a:rPr lang="fr-FR" dirty="0" err="1">
                <a:latin typeface="Raleway Light"/>
              </a:rPr>
              <a:t>is</a:t>
            </a:r>
            <a:r>
              <a:rPr lang="fr-FR" dirty="0">
                <a:latin typeface="Raleway Light"/>
              </a:rPr>
              <a:t> important</a:t>
            </a:r>
          </a:p>
          <a:p>
            <a:pPr lvl="1"/>
            <a:r>
              <a:rPr lang="fr-FR" dirty="0" err="1">
                <a:latin typeface="Raleway Light"/>
              </a:rPr>
              <a:t>Creating</a:t>
            </a:r>
            <a:r>
              <a:rPr lang="fr-FR" dirty="0">
                <a:latin typeface="Raleway Light"/>
              </a:rPr>
              <a:t> </a:t>
            </a:r>
            <a:r>
              <a:rPr lang="fr-FR" dirty="0" err="1">
                <a:latin typeface="Raleway Light"/>
              </a:rPr>
              <a:t>ecosystems</a:t>
            </a:r>
            <a:r>
              <a:rPr lang="fr-FR" dirty="0">
                <a:latin typeface="Raleway Light"/>
              </a:rPr>
              <a:t> </a:t>
            </a:r>
            <a:r>
              <a:rPr lang="fr-FR" dirty="0" err="1">
                <a:latin typeface="Raleway Light"/>
              </a:rPr>
              <a:t>between</a:t>
            </a:r>
            <a:r>
              <a:rPr lang="fr-FR" dirty="0">
                <a:latin typeface="Raleway Light"/>
              </a:rPr>
              <a:t> science and </a:t>
            </a:r>
            <a:r>
              <a:rPr lang="fr-FR" dirty="0" err="1">
                <a:latin typeface="Raleway Light"/>
              </a:rPr>
              <a:t>policy</a:t>
            </a:r>
            <a:endParaRPr lang="fr-FR" dirty="0">
              <a:latin typeface="Raleway Light"/>
            </a:endParaRPr>
          </a:p>
          <a:p>
            <a:pPr lvl="1"/>
            <a:r>
              <a:rPr lang="fr-FR" dirty="0" err="1">
                <a:latin typeface="Raleway Light"/>
              </a:rPr>
              <a:t>Working</a:t>
            </a:r>
            <a:r>
              <a:rPr lang="fr-FR" dirty="0">
                <a:latin typeface="Raleway Light"/>
              </a:rPr>
              <a:t> on </a:t>
            </a:r>
            <a:r>
              <a:rPr lang="fr-FR" dirty="0" err="1">
                <a:latin typeface="Raleway Light"/>
              </a:rPr>
              <a:t>capacity</a:t>
            </a:r>
            <a:r>
              <a:rPr lang="fr-FR" dirty="0">
                <a:latin typeface="Raleway Light"/>
              </a:rPr>
              <a:t> building for </a:t>
            </a:r>
            <a:r>
              <a:rPr lang="fr-FR" dirty="0" err="1">
                <a:latin typeface="Raleway Light"/>
              </a:rPr>
              <a:t>policy</a:t>
            </a:r>
            <a:r>
              <a:rPr lang="fr-FR" dirty="0">
                <a:latin typeface="Raleway Light"/>
              </a:rPr>
              <a:t> </a:t>
            </a:r>
            <a:r>
              <a:rPr lang="fr-FR" dirty="0" err="1">
                <a:latin typeface="Raleway Light"/>
              </a:rPr>
              <a:t>makers</a:t>
            </a:r>
            <a:r>
              <a:rPr lang="fr-FR" dirty="0">
                <a:latin typeface="Raleway Light"/>
              </a:rPr>
              <a:t> and </a:t>
            </a:r>
            <a:r>
              <a:rPr lang="fr-FR" dirty="0" err="1">
                <a:latin typeface="Raleway Light"/>
              </a:rPr>
              <a:t>scientists</a:t>
            </a:r>
            <a:r>
              <a:rPr lang="fr-FR" dirty="0">
                <a:latin typeface="Raleway Light"/>
              </a:rPr>
              <a:t> in EIPM</a:t>
            </a:r>
            <a:endParaRPr lang="en-US" dirty="0">
              <a:latin typeface="Raleway Light"/>
            </a:endParaRPr>
          </a:p>
          <a:p>
            <a:pPr lvl="1"/>
            <a:r>
              <a:rPr lang="fr-FR" dirty="0">
                <a:latin typeface="Raleway Light"/>
              </a:rPr>
              <a:t>Sharing information and data </a:t>
            </a:r>
            <a:r>
              <a:rPr lang="fr-FR" dirty="0" err="1">
                <a:latin typeface="Raleway Light"/>
              </a:rPr>
              <a:t>across</a:t>
            </a:r>
            <a:r>
              <a:rPr lang="fr-FR" dirty="0">
                <a:latin typeface="Raleway Light"/>
              </a:rPr>
              <a:t> </a:t>
            </a:r>
            <a:r>
              <a:rPr lang="fr-FR" dirty="0" err="1">
                <a:latin typeface="Raleway Light"/>
              </a:rPr>
              <a:t>member</a:t>
            </a:r>
            <a:r>
              <a:rPr lang="fr-FR" dirty="0">
                <a:latin typeface="Raleway Light"/>
              </a:rPr>
              <a:t> states</a:t>
            </a:r>
          </a:p>
          <a:p>
            <a:pPr lvl="1"/>
            <a:r>
              <a:rPr lang="en-BZ" dirty="0">
                <a:latin typeface="Raleway Light"/>
              </a:rPr>
              <a:t>Develop qualified in-house consultancy </a:t>
            </a:r>
            <a:r>
              <a:rPr lang="en-US" dirty="0">
                <a:latin typeface="Raleway Light"/>
              </a:rPr>
              <a:t>to provide relevant ​support for EIPM</a:t>
            </a:r>
          </a:p>
          <a:p>
            <a:pPr lvl="1"/>
            <a:r>
              <a:rPr lang="en-US" dirty="0">
                <a:latin typeface="Raleway Light"/>
              </a:rPr>
              <a:t>Think deep, think broad, think ahead</a:t>
            </a:r>
          </a:p>
          <a:p>
            <a:pPr lvl="1"/>
            <a:endParaRPr lang="en-US" dirty="0"/>
          </a:p>
          <a:p>
            <a:pPr marL="0" indent="0" fontAlgn="base">
              <a:lnSpc>
                <a:spcPct val="110000"/>
              </a:lnSpc>
              <a:buNone/>
            </a:pPr>
            <a:r>
              <a:rPr lang="fr-FR" sz="3300" b="1" dirty="0">
                <a:sym typeface="Wingdings" panose="05000000000000000000" pitchFamily="2" charset="2"/>
              </a:rPr>
              <a:t> Policy </a:t>
            </a:r>
            <a:r>
              <a:rPr lang="fr-FR" sz="3300" b="1" dirty="0" err="1">
                <a:sym typeface="Wingdings" panose="05000000000000000000" pitchFamily="2" charset="2"/>
              </a:rPr>
              <a:t>decisions</a:t>
            </a:r>
            <a:r>
              <a:rPr lang="fr-FR" sz="3300" b="1" dirty="0">
                <a:sym typeface="Wingdings" panose="05000000000000000000" pitchFamily="2" charset="2"/>
              </a:rPr>
              <a:t> </a:t>
            </a:r>
            <a:r>
              <a:rPr lang="fr-FR" sz="3300" b="1" dirty="0" err="1">
                <a:sym typeface="Wingdings" panose="05000000000000000000" pitchFamily="2" charset="2"/>
              </a:rPr>
              <a:t>should</a:t>
            </a:r>
            <a:r>
              <a:rPr lang="fr-FR" sz="3300" b="1" dirty="0">
                <a:sym typeface="Wingdings" panose="05000000000000000000" pitchFamily="2" charset="2"/>
              </a:rPr>
              <a:t> </a:t>
            </a:r>
            <a:r>
              <a:rPr lang="fr-FR" sz="3300" b="1" dirty="0" err="1">
                <a:sym typeface="Wingdings" panose="05000000000000000000" pitchFamily="2" charset="2"/>
              </a:rPr>
              <a:t>be</a:t>
            </a:r>
            <a:r>
              <a:rPr lang="fr-FR" sz="3300" b="1" dirty="0">
                <a:sym typeface="Wingdings" panose="05000000000000000000" pitchFamily="2" charset="2"/>
              </a:rPr>
              <a:t> </a:t>
            </a:r>
            <a:r>
              <a:rPr lang="fr-FR" sz="3300" b="1" dirty="0" err="1">
                <a:sym typeface="Wingdings" panose="05000000000000000000" pitchFamily="2" charset="2"/>
              </a:rPr>
              <a:t>evidence</a:t>
            </a:r>
            <a:r>
              <a:rPr lang="fr-FR" sz="3300" b="1" dirty="0">
                <a:sym typeface="Wingdings" panose="05000000000000000000" pitchFamily="2" charset="2"/>
              </a:rPr>
              <a:t> </a:t>
            </a:r>
            <a:r>
              <a:rPr lang="fr-FR" sz="3300" b="1" dirty="0" err="1">
                <a:sym typeface="Wingdings" panose="05000000000000000000" pitchFamily="2" charset="2"/>
              </a:rPr>
              <a:t>informed</a:t>
            </a:r>
            <a:r>
              <a:rPr lang="fr-FR" sz="3300" b="1" dirty="0">
                <a:sym typeface="Wingdings" panose="05000000000000000000" pitchFamily="2" charset="2"/>
              </a:rPr>
              <a:t>, civil service has to </a:t>
            </a:r>
            <a:r>
              <a:rPr lang="fr-FR" sz="3300" b="1" dirty="0" err="1">
                <a:sym typeface="Wingdings" panose="05000000000000000000" pitchFamily="2" charset="2"/>
              </a:rPr>
              <a:t>create</a:t>
            </a:r>
            <a:r>
              <a:rPr lang="fr-FR" sz="3300" b="1" dirty="0">
                <a:sym typeface="Wingdings" panose="05000000000000000000" pitchFamily="2" charset="2"/>
              </a:rPr>
              <a:t> an </a:t>
            </a:r>
            <a:r>
              <a:rPr lang="fr-FR" sz="3300" b="1" dirty="0" err="1">
                <a:sym typeface="Wingdings" panose="05000000000000000000" pitchFamily="2" charset="2"/>
              </a:rPr>
              <a:t>ecosystem</a:t>
            </a:r>
            <a:r>
              <a:rPr lang="fr-FR" sz="3300" b="1" dirty="0">
                <a:sym typeface="Wingdings" panose="05000000000000000000" pitchFamily="2" charset="2"/>
              </a:rPr>
              <a:t> to </a:t>
            </a:r>
            <a:r>
              <a:rPr lang="fr-FR" sz="3300" b="1" dirty="0" err="1">
                <a:sym typeface="Wingdings" panose="05000000000000000000" pitchFamily="2" charset="2"/>
              </a:rPr>
              <a:t>make</a:t>
            </a:r>
            <a:r>
              <a:rPr lang="fr-FR" sz="3300" b="1" dirty="0">
                <a:sym typeface="Wingdings" panose="05000000000000000000" pitchFamily="2" charset="2"/>
              </a:rPr>
              <a:t> </a:t>
            </a:r>
            <a:r>
              <a:rPr lang="fr-FR" sz="3300" b="1" dirty="0" err="1">
                <a:sym typeface="Wingdings" panose="05000000000000000000" pitchFamily="2" charset="2"/>
              </a:rPr>
              <a:t>this</a:t>
            </a:r>
            <a:r>
              <a:rPr lang="fr-FR" sz="3300" b="1" dirty="0">
                <a:sym typeface="Wingdings" panose="05000000000000000000" pitchFamily="2" charset="2"/>
              </a:rPr>
              <a:t> possible</a:t>
            </a:r>
            <a:endParaRPr lang="en-US" sz="3300" b="1" dirty="0"/>
          </a:p>
        </p:txBody>
      </p:sp>
    </p:spTree>
    <p:extLst>
      <p:ext uri="{BB962C8B-B14F-4D97-AF65-F5344CB8AC3E}">
        <p14:creationId xmlns:p14="http://schemas.microsoft.com/office/powerpoint/2010/main" val="8374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E6276-9F1F-7359-4278-7EA07DF2E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Evidence-informed learning and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15620-C6F6-84E4-3C14-941BDC882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03751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GB" dirty="0">
                <a:latin typeface="Raleway Light"/>
              </a:rPr>
              <a:t>Theme during </a:t>
            </a:r>
            <a:r>
              <a:rPr lang="en-GB" dirty="0" err="1">
                <a:latin typeface="Raleway Light"/>
              </a:rPr>
              <a:t>Dispa</a:t>
            </a:r>
            <a:r>
              <a:rPr lang="en-GB" dirty="0">
                <a:latin typeface="Raleway Light"/>
              </a:rPr>
              <a:t> meeting</a:t>
            </a:r>
          </a:p>
          <a:p>
            <a:r>
              <a:rPr lang="en-US" dirty="0"/>
              <a:t>Examples of shared good practices and insights</a:t>
            </a:r>
          </a:p>
          <a:p>
            <a:pPr lvl="1"/>
            <a:r>
              <a:rPr lang="en-US" dirty="0">
                <a:latin typeface="Raleway Light"/>
              </a:rPr>
              <a:t>Belgium, Czech Rep., Germany, Lithuania, Montenegro, Portugal, EC, </a:t>
            </a:r>
            <a:r>
              <a:rPr lang="en-US" dirty="0" err="1">
                <a:latin typeface="Raleway Light"/>
              </a:rPr>
              <a:t>EuSA</a:t>
            </a:r>
            <a:endParaRPr lang="en-US" dirty="0"/>
          </a:p>
          <a:p>
            <a:r>
              <a:rPr lang="en-GB" dirty="0">
                <a:latin typeface="Raleway Light"/>
              </a:rPr>
              <a:t>Main findings:</a:t>
            </a:r>
          </a:p>
          <a:p>
            <a:pPr lvl="1"/>
            <a:r>
              <a:rPr lang="en-GB" dirty="0">
                <a:latin typeface="Raleway Light"/>
              </a:rPr>
              <a:t>Evaluation of training programs and trainers is important</a:t>
            </a:r>
          </a:p>
          <a:p>
            <a:pPr lvl="1"/>
            <a:r>
              <a:rPr lang="en-GB" dirty="0">
                <a:latin typeface="Raleway Light"/>
              </a:rPr>
              <a:t>Gap analysis: </a:t>
            </a:r>
            <a:r>
              <a:rPr lang="en-US" dirty="0">
                <a:latin typeface="Raleway Light"/>
              </a:rPr>
              <a:t>matching competency levels to existing programs</a:t>
            </a:r>
          </a:p>
          <a:p>
            <a:pPr lvl="1"/>
            <a:r>
              <a:rPr lang="en-US" dirty="0">
                <a:latin typeface="Raleway Light"/>
              </a:rPr>
              <a:t>Raise stakeholder awareness on an evidence-based approach</a:t>
            </a:r>
          </a:p>
          <a:p>
            <a:pPr lvl="1"/>
            <a:r>
              <a:rPr lang="en-US" dirty="0">
                <a:latin typeface="Raleway Light"/>
              </a:rPr>
              <a:t>Importance of public administration programs in universities</a:t>
            </a:r>
          </a:p>
          <a:p>
            <a:pPr lvl="1"/>
            <a:r>
              <a:rPr lang="en-US" dirty="0">
                <a:latin typeface="Raleway Light"/>
              </a:rPr>
              <a:t>Definition of indicators (KPIs) to measure the impact of training</a:t>
            </a:r>
          </a:p>
          <a:p>
            <a:pPr marL="457200" lvl="1" indent="0">
              <a:buNone/>
            </a:pPr>
            <a:endParaRPr lang="en-GB" dirty="0"/>
          </a:p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</a:t>
            </a:r>
            <a:r>
              <a:rPr lang="fr-FR" dirty="0"/>
              <a:t> </a:t>
            </a:r>
            <a:r>
              <a:rPr lang="fr-FR" b="1" dirty="0"/>
              <a:t>Conclusions </a:t>
            </a:r>
            <a:r>
              <a:rPr lang="fr-FR" b="1" dirty="0" err="1"/>
              <a:t>through</a:t>
            </a:r>
            <a:r>
              <a:rPr lang="fr-FR" b="1" dirty="0"/>
              <a:t> </a:t>
            </a:r>
            <a:r>
              <a:rPr lang="fr-FR" b="1" dirty="0" err="1"/>
              <a:t>integration-exercise</a:t>
            </a:r>
            <a:r>
              <a:rPr lang="fr-FR" b="1" dirty="0"/>
              <a:t> </a:t>
            </a:r>
            <a:r>
              <a:rPr lang="fr-FR" b="1" dirty="0" err="1"/>
              <a:t>with</a:t>
            </a:r>
            <a:r>
              <a:rPr lang="fr-FR" b="1" dirty="0"/>
              <a:t> the participants</a:t>
            </a:r>
            <a:r>
              <a:rPr lang="fr-FR" dirty="0"/>
              <a:t> </a:t>
            </a:r>
          </a:p>
          <a:p>
            <a:pPr lvl="1"/>
            <a:endParaRPr lang="en-GB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AF96C6C-7F00-698D-A6E3-E42628F81092}"/>
              </a:ext>
            </a:extLst>
          </p:cNvPr>
          <p:cNvSpPr txBox="1"/>
          <p:nvPr/>
        </p:nvSpPr>
        <p:spPr>
          <a:xfrm>
            <a:off x="8041004" y="428624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3796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46463-F60F-0C40-A1F7-37025BFC4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err="1">
                <a:latin typeface="Montserrat Black"/>
              </a:rPr>
              <a:t>Collecting</a:t>
            </a:r>
            <a:r>
              <a:rPr lang="fr-BE">
                <a:latin typeface="Montserrat Black"/>
              </a:rPr>
              <a:t> and </a:t>
            </a:r>
            <a:r>
              <a:rPr lang="fr-BE" err="1">
                <a:latin typeface="Montserrat Black"/>
              </a:rPr>
              <a:t>using</a:t>
            </a:r>
            <a:r>
              <a:rPr lang="fr-BE">
                <a:latin typeface="Montserrat Black"/>
              </a:rPr>
              <a:t> data</a:t>
            </a:r>
          </a:p>
        </p:txBody>
      </p:sp>
      <p:sp>
        <p:nvSpPr>
          <p:cNvPr id="7" name="Espace réservé du contenu 4">
            <a:extLst>
              <a:ext uri="{FF2B5EF4-FFF2-40B4-BE49-F238E27FC236}">
                <a16:creationId xmlns:a16="http://schemas.microsoft.com/office/drawing/2014/main" id="{98FA37A3-82CD-8F56-E946-37C2FA477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110216" cy="4774467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176213" indent="-176213"/>
            <a:r>
              <a:rPr lang="en-GB" dirty="0"/>
              <a:t>Theme</a:t>
            </a:r>
            <a:r>
              <a:rPr lang="fr-FR" dirty="0"/>
              <a:t> </a:t>
            </a:r>
            <a:r>
              <a:rPr lang="fr-FR" dirty="0" err="1"/>
              <a:t>during</a:t>
            </a:r>
            <a:r>
              <a:rPr lang="fr-FR" dirty="0"/>
              <a:t> the Summer </a:t>
            </a:r>
            <a:r>
              <a:rPr lang="fr-FR" dirty="0" err="1"/>
              <a:t>School</a:t>
            </a:r>
            <a:endParaRPr lang="fr-FR" dirty="0"/>
          </a:p>
          <a:p>
            <a:r>
              <a:rPr lang="en-US" dirty="0">
                <a:latin typeface="Raleway Light"/>
              </a:rPr>
              <a:t>Collecting Data</a:t>
            </a:r>
          </a:p>
          <a:p>
            <a:pPr lvl="1"/>
            <a:r>
              <a:rPr lang="en-US" dirty="0">
                <a:latin typeface="Raleway Light"/>
              </a:rPr>
              <a:t>Importance of collecting good data​ (Garbage IN = Garbage OUT)</a:t>
            </a:r>
          </a:p>
          <a:p>
            <a:pPr lvl="1"/>
            <a:r>
              <a:rPr lang="en-US" dirty="0">
                <a:latin typeface="Raleway Light"/>
              </a:rPr>
              <a:t>Need to cultivate a culture that values evidence-based approaches</a:t>
            </a:r>
          </a:p>
          <a:p>
            <a:pPr lvl="1"/>
            <a:r>
              <a:rPr lang="en-US" dirty="0">
                <a:latin typeface="Raleway Light"/>
              </a:rPr>
              <a:t>Common data definitions for comparability</a:t>
            </a:r>
          </a:p>
          <a:p>
            <a:r>
              <a:rPr lang="en-US" dirty="0">
                <a:latin typeface="Raleway Light"/>
              </a:rPr>
              <a:t>Using Data​</a:t>
            </a:r>
          </a:p>
          <a:p>
            <a:pPr lvl="1"/>
            <a:r>
              <a:rPr lang="en-US" dirty="0">
                <a:latin typeface="Raleway Light"/>
              </a:rPr>
              <a:t>Data need to be contextualized​</a:t>
            </a:r>
          </a:p>
          <a:p>
            <a:pPr lvl="1"/>
            <a:r>
              <a:rPr lang="en-US" dirty="0">
                <a:latin typeface="Raleway Light"/>
              </a:rPr>
              <a:t>Are some data collection “too political” ? </a:t>
            </a:r>
          </a:p>
          <a:p>
            <a:pPr lvl="1"/>
            <a:r>
              <a:rPr lang="en-US" dirty="0">
                <a:latin typeface="Raleway Light"/>
              </a:rPr>
              <a:t>More sophisticated data are not necessarily better​</a:t>
            </a:r>
          </a:p>
          <a:p>
            <a:pPr lvl="1"/>
            <a:r>
              <a:rPr lang="en-US" dirty="0">
                <a:latin typeface="Raleway Light"/>
              </a:rPr>
              <a:t>Develop ethical guidelines for the use of HR data​</a:t>
            </a:r>
          </a:p>
          <a:p>
            <a:pPr lvl="1"/>
            <a:r>
              <a:rPr lang="en-US" dirty="0">
                <a:latin typeface="Raleway Light"/>
              </a:rPr>
              <a:t>Making data-driven decisions is a new leadership skill​​</a:t>
            </a:r>
          </a:p>
          <a:p>
            <a:pPr marL="457200" lvl="1" indent="0">
              <a:buNone/>
            </a:pPr>
            <a:endParaRPr lang="en-US" dirty="0">
              <a:latin typeface="Raleway Light"/>
            </a:endParaRPr>
          </a:p>
          <a:p>
            <a:pPr marL="0" indent="0">
              <a:buNone/>
            </a:pPr>
            <a:r>
              <a:rPr lang="en-US" b="1" dirty="0">
                <a:latin typeface="Raleway Light"/>
                <a:sym typeface="Wingdings" panose="05000000000000000000" pitchFamily="2" charset="2"/>
              </a:rPr>
              <a:t> </a:t>
            </a:r>
            <a:r>
              <a:rPr lang="en-US" b="1" dirty="0">
                <a:latin typeface="Raleway Light"/>
              </a:rPr>
              <a:t>Better data = better science = better informed decisions</a:t>
            </a:r>
            <a:endParaRPr lang="en-US" dirty="0">
              <a:latin typeface="Raleway Light"/>
            </a:endParaRPr>
          </a:p>
          <a:p>
            <a:pPr marL="0" indent="0">
              <a:buNone/>
            </a:pPr>
            <a:endParaRPr lang="en-US" dirty="0">
              <a:latin typeface="Raleway Light"/>
            </a:endParaRPr>
          </a:p>
        </p:txBody>
      </p:sp>
    </p:spTree>
    <p:extLst>
      <p:ext uri="{BB962C8B-B14F-4D97-AF65-F5344CB8AC3E}">
        <p14:creationId xmlns:p14="http://schemas.microsoft.com/office/powerpoint/2010/main" val="3970439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46463-F60F-0C40-A1F7-37025BFC4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ontserrat Black"/>
              </a:rPr>
              <a:t>Skills &amp; competencies throughout selection and recruitment</a:t>
            </a:r>
            <a:endParaRPr lang="en-GB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78FED6D7-FA42-12BC-C860-439E0E8A0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098024" cy="4762744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GB" dirty="0">
                <a:latin typeface="Raleway Light"/>
              </a:rPr>
              <a:t>Theme during </a:t>
            </a:r>
            <a:r>
              <a:rPr lang="en-GB" dirty="0" err="1">
                <a:latin typeface="Raleway Light"/>
              </a:rPr>
              <a:t>Epso</a:t>
            </a:r>
            <a:r>
              <a:rPr lang="en-GB" dirty="0">
                <a:latin typeface="Raleway Light"/>
              </a:rPr>
              <a:t> meeting</a:t>
            </a:r>
          </a:p>
          <a:p>
            <a:r>
              <a:rPr lang="en-US" dirty="0"/>
              <a:t>Examples of shared good practices and insights</a:t>
            </a:r>
            <a:endParaRPr lang="en-US" dirty="0">
              <a:highlight>
                <a:srgbClr val="FFFF00"/>
              </a:highlight>
            </a:endParaRPr>
          </a:p>
          <a:p>
            <a:pPr lvl="1">
              <a:lnSpc>
                <a:spcPct val="110000"/>
              </a:lnSpc>
            </a:pPr>
            <a:r>
              <a:rPr lang="en-GB" dirty="0">
                <a:latin typeface="Raleway Light"/>
              </a:rPr>
              <a:t>New tests portfolio with special attention to equality of treatment </a:t>
            </a:r>
            <a:endParaRPr lang="en-GB" dirty="0"/>
          </a:p>
          <a:p>
            <a:pPr lvl="1">
              <a:lnSpc>
                <a:spcPct val="110000"/>
              </a:lnSpc>
            </a:pPr>
            <a:r>
              <a:rPr lang="en-GB" dirty="0">
                <a:latin typeface="Raleway Light"/>
              </a:rPr>
              <a:t>Belgian Competency Framework : key to attracting the right candidates</a:t>
            </a:r>
          </a:p>
          <a:p>
            <a:pPr lvl="1">
              <a:lnSpc>
                <a:spcPct val="110000"/>
              </a:lnSpc>
            </a:pPr>
            <a:r>
              <a:rPr lang="en-GB" dirty="0">
                <a:latin typeface="Raleway Light"/>
              </a:rPr>
              <a:t>Social media presence</a:t>
            </a:r>
          </a:p>
          <a:p>
            <a:pPr marL="0" indent="0">
              <a:buNone/>
            </a:pPr>
            <a:r>
              <a:rPr lang="en-GB" dirty="0">
                <a:latin typeface="Raleway Light"/>
              </a:rPr>
              <a:t>Main findings</a:t>
            </a:r>
            <a:endParaRPr lang="en-GB" dirty="0"/>
          </a:p>
          <a:p>
            <a:pPr lvl="1"/>
            <a:r>
              <a:rPr lang="en-GB" dirty="0">
                <a:latin typeface="Raleway Light"/>
              </a:rPr>
              <a:t>Importance of "lifting our gaze"</a:t>
            </a:r>
          </a:p>
          <a:p>
            <a:pPr lvl="1"/>
            <a:r>
              <a:rPr lang="en-GB" dirty="0">
                <a:latin typeface="Raleway Light"/>
              </a:rPr>
              <a:t>Importance of looking at the current and future trends</a:t>
            </a:r>
          </a:p>
          <a:p>
            <a:pPr lvl="1"/>
            <a:r>
              <a:rPr lang="en-GB" dirty="0">
                <a:latin typeface="Raleway Light"/>
              </a:rPr>
              <a:t>Importance of adaptability, flexibility and creativity for civil servants</a:t>
            </a:r>
          </a:p>
          <a:p>
            <a:pPr marL="0" lvl="1" indent="0">
              <a:buNone/>
              <a:tabLst>
                <a:tab pos="360363" algn="l"/>
              </a:tabLst>
            </a:pPr>
            <a:endParaRPr lang="fr-FR" dirty="0">
              <a:sym typeface="Wingdings" panose="05000000000000000000" pitchFamily="2" charset="2"/>
            </a:endParaRPr>
          </a:p>
          <a:p>
            <a:pPr marL="0" lvl="1" indent="0" fontAlgn="base">
              <a:lnSpc>
                <a:spcPct val="110000"/>
              </a:lnSpc>
              <a:spcBef>
                <a:spcPts val="1000"/>
              </a:spcBef>
              <a:buNone/>
              <a:tabLst>
                <a:tab pos="360363" algn="l"/>
              </a:tabLst>
            </a:pPr>
            <a:r>
              <a:rPr lang="fr-FR" sz="3000" b="1" dirty="0">
                <a:sym typeface="Wingdings" panose="05000000000000000000" pitchFamily="2" charset="2"/>
              </a:rPr>
              <a:t> </a:t>
            </a:r>
            <a:r>
              <a:rPr lang="fr-FR" sz="3000" b="1" dirty="0" err="1">
                <a:sym typeface="Wingdings" panose="05000000000000000000" pitchFamily="2" charset="2"/>
              </a:rPr>
              <a:t>Looking</a:t>
            </a:r>
            <a:r>
              <a:rPr lang="fr-FR" sz="3000" b="1" dirty="0">
                <a:sym typeface="Wingdings" panose="05000000000000000000" pitchFamily="2" charset="2"/>
              </a:rPr>
              <a:t> at </a:t>
            </a:r>
            <a:r>
              <a:rPr lang="en-US" sz="3000" b="1" dirty="0">
                <a:sym typeface="Wingdings" panose="05000000000000000000" pitchFamily="2" charset="2"/>
              </a:rPr>
              <a:t>current and future trends when it comes to selection and recruitment procedures for European and national civil services</a:t>
            </a:r>
            <a:endParaRPr lang="en-GB" sz="3000" b="1" dirty="0"/>
          </a:p>
          <a:p>
            <a:pPr marL="457200" lvl="1" indent="0">
              <a:buNone/>
            </a:pPr>
            <a:endParaRPr lang="en-GB" dirty="0">
              <a:latin typeface="Raleway Light"/>
            </a:endParaRPr>
          </a:p>
          <a:p>
            <a:pPr lvl="1">
              <a:lnSpc>
                <a:spcPct val="110000"/>
              </a:lnSpc>
              <a:buFont typeface="Courier New" panose="020B0604020202020204" pitchFamily="34" charset="0"/>
              <a:buChar char="o"/>
            </a:pPr>
            <a:endParaRPr lang="en-GB" dirty="0"/>
          </a:p>
          <a:p>
            <a:pPr>
              <a:lnSpc>
                <a:spcPct val="110000"/>
              </a:lnSpc>
            </a:pPr>
            <a:endParaRPr lang="en-GB" dirty="0">
              <a:latin typeface="Raleway Light"/>
            </a:endParaRPr>
          </a:p>
          <a:p>
            <a:pPr marL="0" indent="0">
              <a:lnSpc>
                <a:spcPct val="110000"/>
              </a:lnSpc>
            </a:pPr>
            <a:endParaRPr lang="en-GB" dirty="0">
              <a:latin typeface="Raleway Light"/>
            </a:endParaRPr>
          </a:p>
        </p:txBody>
      </p:sp>
    </p:spTree>
    <p:extLst>
      <p:ext uri="{BB962C8B-B14F-4D97-AF65-F5344CB8AC3E}">
        <p14:creationId xmlns:p14="http://schemas.microsoft.com/office/powerpoint/2010/main" val="31176773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2024_Template_update" id="{401ADC2F-C725-4CF3-B977-270A16783088}" vid="{593A556F-47B6-4AE8-A77E-CA3AE758D87B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2024_Template_update" id="{401ADC2F-C725-4CF3-B977-270A16783088}" vid="{877CF3C4-21D5-4ADA-BF8C-282B2B9BA803}"/>
    </a:ext>
  </a:extLst>
</a:theme>
</file>

<file path=ppt/theme/theme3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2024_Template_update" id="{401ADC2F-C725-4CF3-B977-270A16783088}" vid="{E2567D78-D65F-4E6E-A401-A29E5885F6D9}"/>
    </a:ext>
  </a:extLst>
</a:theme>
</file>

<file path=ppt/theme/theme4.xml><?xml version="1.0" encoding="utf-8"?>
<a:theme xmlns:a="http://schemas.openxmlformats.org/drawingml/2006/main" name="2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2024_Template_update" id="{401ADC2F-C725-4CF3-B977-270A16783088}" vid="{8719A812-FE98-4A31-8C84-39AD2B882E02}"/>
    </a:ext>
  </a:extLst>
</a:theme>
</file>

<file path=ppt/theme/theme5.xml><?xml version="1.0" encoding="utf-8"?>
<a:theme xmlns:a="http://schemas.openxmlformats.org/drawingml/2006/main" name="3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2024_Template_update" id="{401ADC2F-C725-4CF3-B977-270A16783088}" vid="{E6D4248F-4C0E-4584-833C-CA7C9E7B1F0C}"/>
    </a:ext>
  </a:extLst>
</a:theme>
</file>

<file path=ppt/theme/theme6.xml><?xml version="1.0" encoding="utf-8"?>
<a:theme xmlns:a="http://schemas.openxmlformats.org/drawingml/2006/main" name="4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2024_Template_update" id="{401ADC2F-C725-4CF3-B977-270A16783088}" vid="{9F1B198E-4C10-47E1-A730-6A850E2A4487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142aa42-1af1-41a6-85f2-be9d08ee8af9">
      <UserInfo>
        <DisplayName>Jan Roelkens (BOSA)</DisplayName>
        <AccountId>44</AccountId>
        <AccountType/>
      </UserInfo>
      <UserInfo>
        <DisplayName>Willem-Jan Quintens (BOSA)</DisplayName>
        <AccountId>37</AccountId>
        <AccountType/>
      </UserInfo>
      <UserInfo>
        <DisplayName>Christine Daems (BOSA)</DisplayName>
        <AccountId>12</AccountId>
        <AccountType/>
      </UserInfo>
      <UserInfo>
        <DisplayName>Peter Bastiaens (BOSA)</DisplayName>
        <AccountId>14</AccountId>
        <AccountType/>
      </UserInfo>
      <UserInfo>
        <DisplayName>Véronique Wathieu (BOSA)</DisplayName>
        <AccountId>23</AccountId>
        <AccountType/>
      </UserInfo>
      <UserInfo>
        <DisplayName>Christophe Vanderschueren (Cabinet - Kabinet De Sutter)</DisplayName>
        <AccountId>45</AccountId>
        <AccountType/>
      </UserInfo>
      <UserInfo>
        <DisplayName>Koen Beirens (BOSA)</DisplayName>
        <AccountId>13</AccountId>
        <AccountType/>
      </UserInfo>
      <UserInfo>
        <DisplayName>Patricia Bal (BOSA)</DisplayName>
        <AccountId>58</AccountId>
        <AccountType/>
      </UserInfo>
    </SharedWithUsers>
    <lcf76f155ced4ddcb4097134ff3c332f xmlns="4d8d8558-386b-4b7a-9934-ee7da0a43094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3A3E93BFF5E64B81FD2752BF1BECD6" ma:contentTypeVersion="14" ma:contentTypeDescription="Create a new document." ma:contentTypeScope="" ma:versionID="da4e80a661110df4d7392d0b0ad65c8d">
  <xsd:schema xmlns:xsd="http://www.w3.org/2001/XMLSchema" xmlns:xs="http://www.w3.org/2001/XMLSchema" xmlns:p="http://schemas.microsoft.com/office/2006/metadata/properties" xmlns:ns2="4d8d8558-386b-4b7a-9934-ee7da0a43094" xmlns:ns3="5142aa42-1af1-41a6-85f2-be9d08ee8af9" targetNamespace="http://schemas.microsoft.com/office/2006/metadata/properties" ma:root="true" ma:fieldsID="76682d35caba6dd78801367249e3e9fe" ns2:_="" ns3:_="">
    <xsd:import namespace="4d8d8558-386b-4b7a-9934-ee7da0a43094"/>
    <xsd:import namespace="5142aa42-1af1-41a6-85f2-be9d08ee8a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8d8558-386b-4b7a-9934-ee7da0a430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22b2fad6-9d2c-441c-a321-3f5f1e9bd9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42aa42-1af1-41a6-85f2-be9d08ee8af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D1AD0F-E683-4F27-B8C2-A304B14DD4CB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8fa7e62c-e5d5-4203-8fda-391d96cff4f1"/>
    <ds:schemaRef ds:uri="http://purl.org/dc/elements/1.1/"/>
    <ds:schemaRef ds:uri="http://schemas.microsoft.com/office/2006/metadata/properties"/>
    <ds:schemaRef ds:uri="0b06bebc-ba0b-48ec-8eca-1d3ec75b68db"/>
    <ds:schemaRef ds:uri="http://www.w3.org/XML/1998/namespace"/>
    <ds:schemaRef ds:uri="5142aa42-1af1-41a6-85f2-be9d08ee8af9"/>
    <ds:schemaRef ds:uri="4d8d8558-386b-4b7a-9934-ee7da0a43094"/>
  </ds:schemaRefs>
</ds:datastoreItem>
</file>

<file path=customXml/itemProps2.xml><?xml version="1.0" encoding="utf-8"?>
<ds:datastoreItem xmlns:ds="http://schemas.openxmlformats.org/officeDocument/2006/customXml" ds:itemID="{170931FE-BB08-4098-B055-B8AF347626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97824-8730-4ED4-9A3C-A004E279F1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8d8558-386b-4b7a-9934-ee7da0a43094"/>
    <ds:schemaRef ds:uri="5142aa42-1af1-41a6-85f2-be9d08ee8a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66c008a4-b565-49a9-93c9-c1e64cad2e11}" enabled="0" method="" siteId="{66c008a4-b565-49a9-93c9-c1e64cad2e11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EU2024_Template</Template>
  <TotalTime>0</TotalTime>
  <Words>1366</Words>
  <Application>Microsoft Office PowerPoint</Application>
  <PresentationFormat>Widescreen</PresentationFormat>
  <Paragraphs>193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Thème Office</vt:lpstr>
      <vt:lpstr>Conception personnalisée</vt:lpstr>
      <vt:lpstr>1_Conception personnalisée</vt:lpstr>
      <vt:lpstr>2_Conception personnalisée</vt:lpstr>
      <vt:lpstr>3_Conception personnalisée</vt:lpstr>
      <vt:lpstr>4_Conception personnalisée</vt:lpstr>
      <vt:lpstr>Conclusions of the Belgian Presidency </vt:lpstr>
      <vt:lpstr>Belgian Presidency - Achievements</vt:lpstr>
      <vt:lpstr>The HR Scorecard Project </vt:lpstr>
      <vt:lpstr>Ghent Declaration</vt:lpstr>
      <vt:lpstr>Future perspectives</vt:lpstr>
      <vt:lpstr>Evidence-informed policy-making</vt:lpstr>
      <vt:lpstr>Evidence-informed learning and development</vt:lpstr>
      <vt:lpstr>Collecting and using data</vt:lpstr>
      <vt:lpstr>Skills &amp; competencies throughout selection and recruitment</vt:lpstr>
      <vt:lpstr>Equity, Inclusion and Diversity</vt:lpstr>
      <vt:lpstr>Wellbeing</vt:lpstr>
      <vt:lpstr>Ethics and Integrity</vt:lpstr>
      <vt:lpstr>Attractiveness of the civil service</vt:lpstr>
      <vt:lpstr>Sustainability</vt:lpstr>
      <vt:lpstr>Technology and AI</vt:lpstr>
      <vt:lpstr>European collaboration</vt:lpstr>
      <vt:lpstr>Requests for observer status </vt:lpstr>
      <vt:lpstr>European Social Dialogue Committee</vt:lpstr>
      <vt:lpstr>Available documentation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Aurelie Damster (BOSA)</dc:creator>
  <cp:lastModifiedBy>Peter Bastiaens (BOSA)</cp:lastModifiedBy>
  <cp:revision>8</cp:revision>
  <cp:lastPrinted>2024-05-23T11:14:43Z</cp:lastPrinted>
  <dcterms:created xsi:type="dcterms:W3CDTF">2024-02-07T16:11:17Z</dcterms:created>
  <dcterms:modified xsi:type="dcterms:W3CDTF">2024-06-26T06:19:36Z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ddc1db8-2f64-468c-a02a-c7d04ea19826_Enabled">
    <vt:lpwstr>true</vt:lpwstr>
  </property>
  <property fmtid="{D5CDD505-2E9C-101B-9397-08002B2CF9AE}" pid="3" name="MSIP_Label_dddc1db8-2f64-468c-a02a-c7d04ea19826_SetDate">
    <vt:lpwstr>2023-12-19T18:31:15Z</vt:lpwstr>
  </property>
  <property fmtid="{D5CDD505-2E9C-101B-9397-08002B2CF9AE}" pid="4" name="MSIP_Label_dddc1db8-2f64-468c-a02a-c7d04ea19826_Method">
    <vt:lpwstr>Privileged</vt:lpwstr>
  </property>
  <property fmtid="{D5CDD505-2E9C-101B-9397-08002B2CF9AE}" pid="5" name="MSIP_Label_dddc1db8-2f64-468c-a02a-c7d04ea19826_Name">
    <vt:lpwstr>Non classifié - Niet geclassificeerd</vt:lpwstr>
  </property>
  <property fmtid="{D5CDD505-2E9C-101B-9397-08002B2CF9AE}" pid="6" name="MSIP_Label_dddc1db8-2f64-468c-a02a-c7d04ea19826_SiteId">
    <vt:lpwstr>80153b30-e434-429b-b41c-0d47f9deec42</vt:lpwstr>
  </property>
  <property fmtid="{D5CDD505-2E9C-101B-9397-08002B2CF9AE}" pid="7" name="MSIP_Label_dddc1db8-2f64-468c-a02a-c7d04ea19826_ActionId">
    <vt:lpwstr>a9399e83-3d63-4e88-9952-a7a248b11a08</vt:lpwstr>
  </property>
  <property fmtid="{D5CDD505-2E9C-101B-9397-08002B2CF9AE}" pid="8" name="MSIP_Label_dddc1db8-2f64-468c-a02a-c7d04ea19826_ContentBits">
    <vt:lpwstr>0</vt:lpwstr>
  </property>
  <property fmtid="{D5CDD505-2E9C-101B-9397-08002B2CF9AE}" pid="9" name="ContentTypeId">
    <vt:lpwstr>0x010100A03A3E93BFF5E64B81FD2752BF1BECD6</vt:lpwstr>
  </property>
  <property fmtid="{D5CDD505-2E9C-101B-9397-08002B2CF9AE}" pid="10" name="_dlc_DocIdItemGuid">
    <vt:lpwstr>45d6f081-372b-4bc2-a4d3-cb9cae0c1428</vt:lpwstr>
  </property>
  <property fmtid="{D5CDD505-2E9C-101B-9397-08002B2CF9AE}" pid="11" name="MSIP_Label_6bd9ddd1-4d20-43f6-abfa-fc3c07406f94_Enabled">
    <vt:lpwstr>true</vt:lpwstr>
  </property>
  <property fmtid="{D5CDD505-2E9C-101B-9397-08002B2CF9AE}" pid="12" name="MSIP_Label_6bd9ddd1-4d20-43f6-abfa-fc3c07406f94_SetDate">
    <vt:lpwstr>2024-06-26T06:19:35Z</vt:lpwstr>
  </property>
  <property fmtid="{D5CDD505-2E9C-101B-9397-08002B2CF9AE}" pid="13" name="MSIP_Label_6bd9ddd1-4d20-43f6-abfa-fc3c07406f94_Method">
    <vt:lpwstr>Standard</vt:lpwstr>
  </property>
  <property fmtid="{D5CDD505-2E9C-101B-9397-08002B2CF9AE}" pid="14" name="MSIP_Label_6bd9ddd1-4d20-43f6-abfa-fc3c07406f94_Name">
    <vt:lpwstr>Commission Use</vt:lpwstr>
  </property>
  <property fmtid="{D5CDD505-2E9C-101B-9397-08002B2CF9AE}" pid="15" name="MSIP_Label_6bd9ddd1-4d20-43f6-abfa-fc3c07406f94_SiteId">
    <vt:lpwstr>b24c8b06-522c-46fe-9080-70926f8dddb1</vt:lpwstr>
  </property>
  <property fmtid="{D5CDD505-2E9C-101B-9397-08002B2CF9AE}" pid="16" name="MSIP_Label_6bd9ddd1-4d20-43f6-abfa-fc3c07406f94_ActionId">
    <vt:lpwstr>e9a5ae2e-af2b-4bc4-9c4f-a3731f6f7457</vt:lpwstr>
  </property>
  <property fmtid="{D5CDD505-2E9C-101B-9397-08002B2CF9AE}" pid="17" name="MSIP_Label_6bd9ddd1-4d20-43f6-abfa-fc3c07406f94_ContentBits">
    <vt:lpwstr>0</vt:lpwstr>
  </property>
  <property fmtid="{D5CDD505-2E9C-101B-9397-08002B2CF9AE}" pid="18" name="MediaServiceImageTags">
    <vt:lpwstr/>
  </property>
</Properties>
</file>