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5" r:id="rId6"/>
    <p:sldId id="279" r:id="rId7"/>
    <p:sldId id="271" r:id="rId8"/>
    <p:sldId id="281" r:id="rId9"/>
    <p:sldId id="280" r:id="rId10"/>
    <p:sldId id="282" r:id="rId11"/>
    <p:sldId id="273" r:id="rId12"/>
    <p:sldId id="274" r:id="rId13"/>
    <p:sldId id="267" r:id="rId14"/>
    <p:sldId id="277" r:id="rId15"/>
    <p:sldId id="278" r:id="rId16"/>
    <p:sldId id="26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ai Barnabás dr." initials="SBd" lastIdx="1" clrIdx="0">
    <p:extLst>
      <p:ext uri="{19B8F6BF-5375-455C-9EA6-DF929625EA0E}">
        <p15:presenceInfo xmlns:p15="http://schemas.microsoft.com/office/powerpoint/2012/main" userId="S-1-5-21-2113114391-3995332292-685569162-163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95"/>
    <a:srgbClr val="FE3F61"/>
    <a:srgbClr val="FEBE44"/>
    <a:srgbClr val="35B2D4"/>
    <a:srgbClr val="9E2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ötét stílus 1 – 5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94729"/>
  </p:normalViewPr>
  <p:slideViewPr>
    <p:cSldViewPr snapToGrid="0">
      <p:cViewPr varScale="1">
        <p:scale>
          <a:sx n="63" d="100"/>
          <a:sy n="63" d="100"/>
        </p:scale>
        <p:origin x="6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KOVIC Snjezana (REFORM)" userId="S::snjezana.ivankovic@ec.europa.eu::12b8578b-6f1f-4321-8484-242677856ac8" providerId="AD" clId="Web-{57DC9343-A5EF-0103-090F-BFFB3E74F8DC}"/>
    <pc:docChg chg="mod">
      <pc:chgData name="IVANKOVIC Snjezana (REFORM)" userId="S::snjezana.ivankovic@ec.europa.eu::12b8578b-6f1f-4321-8484-242677856ac8" providerId="AD" clId="Web-{57DC9343-A5EF-0103-090F-BFFB3E74F8DC}" dt="2024-06-26T06:20:21.796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AD92-CB13-4F7A-ACB8-9E37018194AF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23F6-03A2-4B2B-B6F8-FD63BB99AD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48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6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0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2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19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1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7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0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87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6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4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27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32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76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06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52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43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7505" y="6631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>
                <a:solidFill>
                  <a:prstClr val="black"/>
                </a:solidFill>
              </a:rPr>
              <a:t> </a:t>
            </a:r>
            <a:r>
              <a:rPr lang="en-US" altLang="zh-CN" sz="100" kern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>
                <a:solidFill>
                  <a:prstClr val="black"/>
                </a:solidFill>
              </a:rPr>
              <a:t> </a:t>
            </a:r>
            <a:endParaRPr lang="en-US" altLang="zh-CN" sz="1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31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20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4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3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6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9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7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1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7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ADC1-138C-4B15-AA2B-C6D5F5BCD9DE}" type="datetimeFigureOut">
              <a:rPr lang="hu-HU" smtClean="0"/>
              <a:t>2024. 06. 25.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001-2BA9-4C03-BE99-EEEDE3A78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4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674560-B73C-4429-855C-42977D2DCC4A}"/>
              </a:ext>
            </a:extLst>
          </p:cNvPr>
          <p:cNvGrpSpPr/>
          <p:nvPr/>
        </p:nvGrpSpPr>
        <p:grpSpPr>
          <a:xfrm rot="208774">
            <a:off x="920901" y="-474917"/>
            <a:ext cx="1371286" cy="1371286"/>
            <a:chOff x="802536" y="-208313"/>
            <a:chExt cx="1536966" cy="1536966"/>
          </a:xfrm>
          <a:solidFill>
            <a:srgbClr val="01B59C"/>
          </a:solidFill>
        </p:grpSpPr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14E36CAA-D51C-47A6-86FE-A768F166FDF0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05A1347-5CA3-4A13-A23F-702B7A283B1A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grpFill/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C9A399-319B-46D0-BBFE-11420A4F10A6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99DDF43-C3E5-476F-9AF4-22E1544CC7A0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09AD638-406B-426E-9CB2-D0C9A2539F1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14DBD9E-65FE-4F90-9295-E4EFD097BC6A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C4DA6E-4B24-450F-9189-96015F361EC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E09585E-DBF2-42F4-9D1D-F1A0BD4977E0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5225851-B3E5-46EB-948F-CD1615697A44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EFAA3D58-2461-4CF9-B576-7B4604541628}"/>
              </a:ext>
            </a:extLst>
          </p:cNvPr>
          <p:cNvSpPr/>
          <p:nvPr/>
        </p:nvSpPr>
        <p:spPr>
          <a:xfrm rot="21429161">
            <a:off x="-551744" y="612895"/>
            <a:ext cx="2914802" cy="291480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F8322579-CAD4-443C-A37F-7FCBC0767D3C}"/>
              </a:ext>
            </a:extLst>
          </p:cNvPr>
          <p:cNvSpPr/>
          <p:nvPr/>
        </p:nvSpPr>
        <p:spPr>
          <a:xfrm rot="21426034">
            <a:off x="1740543" y="2174575"/>
            <a:ext cx="1796320" cy="1796320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3D278B6F-CB41-432C-AE22-40E03D992685}"/>
              </a:ext>
            </a:extLst>
          </p:cNvPr>
          <p:cNvSpPr/>
          <p:nvPr/>
        </p:nvSpPr>
        <p:spPr>
          <a:xfrm>
            <a:off x="1683720" y="-1431275"/>
            <a:ext cx="5466446" cy="4894261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7ABF1741-2B95-40DA-AC21-40C5E86C1F6E}"/>
              </a:ext>
            </a:extLst>
          </p:cNvPr>
          <p:cNvSpPr/>
          <p:nvPr/>
        </p:nvSpPr>
        <p:spPr>
          <a:xfrm rot="200381">
            <a:off x="5646239" y="1318777"/>
            <a:ext cx="2914802" cy="2914801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627A9F-2E78-448F-8580-B2CB90640DD7}"/>
              </a:ext>
            </a:extLst>
          </p:cNvPr>
          <p:cNvGrpSpPr/>
          <p:nvPr/>
        </p:nvGrpSpPr>
        <p:grpSpPr>
          <a:xfrm rot="2700000">
            <a:off x="6938687" y="-645835"/>
            <a:ext cx="1112391" cy="1111606"/>
            <a:chOff x="1746913" y="1125538"/>
            <a:chExt cx="2934267" cy="1331059"/>
          </a:xfrm>
          <a:solidFill>
            <a:srgbClr val="008795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869397F-A1C4-475E-B44C-D6E9A6678FC2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A918C27-DEE3-4837-8C0B-7F96658A809C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1DC3D69-E0A8-4066-9198-A40E2C66617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B695B97-6428-4321-A75D-BC625013C873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C95E028-81D0-4783-874C-F90344ED7D56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783A53F-4FC3-4E7B-B2EC-45DEE4CE211F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2E53877-B8A6-4A7A-B97E-C86FB7B806A9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菱形 30">
            <a:extLst>
              <a:ext uri="{FF2B5EF4-FFF2-40B4-BE49-F238E27FC236}">
                <a16:creationId xmlns:a16="http://schemas.microsoft.com/office/drawing/2014/main" id="{EF70FD4F-C21A-45A8-AB40-422FFBC510F9}"/>
              </a:ext>
            </a:extLst>
          </p:cNvPr>
          <p:cNvSpPr/>
          <p:nvPr/>
        </p:nvSpPr>
        <p:spPr>
          <a:xfrm rot="167355">
            <a:off x="7851348" y="320112"/>
            <a:ext cx="1982429" cy="1982428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菱形 31">
            <a:extLst>
              <a:ext uri="{FF2B5EF4-FFF2-40B4-BE49-F238E27FC236}">
                <a16:creationId xmlns:a16="http://schemas.microsoft.com/office/drawing/2014/main" id="{6E719D88-6F75-465D-8F32-DBBB54C7591D}"/>
              </a:ext>
            </a:extLst>
          </p:cNvPr>
          <p:cNvSpPr/>
          <p:nvPr/>
        </p:nvSpPr>
        <p:spPr>
          <a:xfrm rot="181078">
            <a:off x="8453087" y="1558815"/>
            <a:ext cx="1796320" cy="1796320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菱形 32">
            <a:extLst>
              <a:ext uri="{FF2B5EF4-FFF2-40B4-BE49-F238E27FC236}">
                <a16:creationId xmlns:a16="http://schemas.microsoft.com/office/drawing/2014/main" id="{46E272C1-5E6F-45B7-B80A-D8C14433E9E3}"/>
              </a:ext>
            </a:extLst>
          </p:cNvPr>
          <p:cNvSpPr/>
          <p:nvPr/>
        </p:nvSpPr>
        <p:spPr>
          <a:xfrm rot="21323266">
            <a:off x="83896" y="2021776"/>
            <a:ext cx="2074080" cy="2074079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菱形 33">
            <a:extLst>
              <a:ext uri="{FF2B5EF4-FFF2-40B4-BE49-F238E27FC236}">
                <a16:creationId xmlns:a16="http://schemas.microsoft.com/office/drawing/2014/main" id="{8DA55AF7-EEF2-4F7D-93B4-F49F716C3007}"/>
              </a:ext>
            </a:extLst>
          </p:cNvPr>
          <p:cNvSpPr/>
          <p:nvPr/>
        </p:nvSpPr>
        <p:spPr>
          <a:xfrm rot="179796">
            <a:off x="6886824" y="682971"/>
            <a:ext cx="1479833" cy="1479833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D577FFF-4329-4407-9EB7-8E45D8961BAE}"/>
              </a:ext>
            </a:extLst>
          </p:cNvPr>
          <p:cNvSpPr/>
          <p:nvPr/>
        </p:nvSpPr>
        <p:spPr>
          <a:xfrm rot="2700000">
            <a:off x="5181878" y="2884973"/>
            <a:ext cx="763868" cy="763868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4601E2B-2F1E-44F4-943A-E5BC3EB5C1C5}"/>
              </a:ext>
            </a:extLst>
          </p:cNvPr>
          <p:cNvGrpSpPr/>
          <p:nvPr/>
        </p:nvGrpSpPr>
        <p:grpSpPr>
          <a:xfrm>
            <a:off x="8971596" y="0"/>
            <a:ext cx="649379" cy="653393"/>
            <a:chOff x="9525220" y="67185"/>
            <a:chExt cx="1084676" cy="1091381"/>
          </a:xfrm>
          <a:solidFill>
            <a:srgbClr val="75645C"/>
          </a:solidFill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F0488A1-54F3-4324-AF58-34EF65A8F552}"/>
                </a:ext>
              </a:extLst>
            </p:cNvPr>
            <p:cNvSpPr/>
            <p:nvPr/>
          </p:nvSpPr>
          <p:spPr>
            <a:xfrm>
              <a:off x="9525220" y="67185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452381E-D0E9-455C-81D6-CD0DD0EE07C5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C10CCF9-EA77-4A8A-8161-9B5BC7EC3EB7}"/>
              </a:ext>
            </a:extLst>
          </p:cNvPr>
          <p:cNvGrpSpPr/>
          <p:nvPr/>
        </p:nvGrpSpPr>
        <p:grpSpPr>
          <a:xfrm flipH="1">
            <a:off x="1605692" y="2052750"/>
            <a:ext cx="416006" cy="418788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2B1969E-B836-4106-9103-6C8281FE2E3C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F8856B3-2961-4C66-B6D7-85DC2B989521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0DA37EC-4D19-4ABD-94DC-13CF66CF1D38}"/>
              </a:ext>
            </a:extLst>
          </p:cNvPr>
          <p:cNvGrpSpPr/>
          <p:nvPr/>
        </p:nvGrpSpPr>
        <p:grpSpPr>
          <a:xfrm flipH="1">
            <a:off x="474442" y="368638"/>
            <a:ext cx="367584" cy="370042"/>
            <a:chOff x="9607155" y="149120"/>
            <a:chExt cx="1002741" cy="1009446"/>
          </a:xfrm>
          <a:solidFill>
            <a:schemeClr val="accent1"/>
          </a:solidFill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A859F047-1DC0-46F0-89B5-6082CADB7AF9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AF12261-8F1C-4E95-A4E2-9FE0469FC805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B6F17663-BBAA-4D07-A2D1-423BA56ED0A6}"/>
              </a:ext>
            </a:extLst>
          </p:cNvPr>
          <p:cNvSpPr txBox="1"/>
          <p:nvPr/>
        </p:nvSpPr>
        <p:spPr>
          <a:xfrm>
            <a:off x="86880" y="4697038"/>
            <a:ext cx="1143761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GB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Hungarian </a:t>
            </a:r>
            <a:r>
              <a:rPr lang="en-GB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Presidency</a:t>
            </a:r>
            <a:r>
              <a:rPr lang="hu-HU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Priorities</a:t>
            </a:r>
            <a:r>
              <a:rPr lang="hu-HU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of </a:t>
            </a:r>
            <a:r>
              <a:rPr lang="hu-HU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</a:t>
            </a:r>
            <a:r>
              <a:rPr lang="hu-HU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Council</a:t>
            </a:r>
            <a:r>
              <a:rPr lang="hu-HU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and EUPAN</a:t>
            </a:r>
            <a:endParaRPr lang="en-GB" altLang="zh-CN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3BACDAF-58FB-4F2C-88AB-520D78111CFC}"/>
              </a:ext>
            </a:extLst>
          </p:cNvPr>
          <p:cNvSpPr txBox="1"/>
          <p:nvPr/>
        </p:nvSpPr>
        <p:spPr>
          <a:xfrm>
            <a:off x="7468751" y="3766943"/>
            <a:ext cx="40014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hu-HU" altLang="zh-CN" sz="4400" dirty="0" err="1">
                <a:solidFill>
                  <a:srgbClr val="005760"/>
                </a:solidFill>
                <a:latin typeface="Bahnschrift Condensed" panose="020B0502040204020203" pitchFamily="34" charset="0"/>
                <a:cs typeface="+mn-ea"/>
                <a:sym typeface="+mn-lt"/>
              </a:rPr>
              <a:t>July</a:t>
            </a:r>
            <a:r>
              <a:rPr lang="hu-HU" altLang="zh-CN" sz="4400" dirty="0">
                <a:solidFill>
                  <a:srgbClr val="005760"/>
                </a:solidFill>
                <a:latin typeface="Bahnschrift Condensed" panose="020B0502040204020203" pitchFamily="34" charset="0"/>
                <a:cs typeface="+mn-ea"/>
                <a:sym typeface="+mn-lt"/>
              </a:rPr>
              <a:t> – </a:t>
            </a:r>
            <a:r>
              <a:rPr lang="hu-HU" altLang="zh-CN" sz="3600" dirty="0">
                <a:solidFill>
                  <a:srgbClr val="005760"/>
                </a:solidFill>
                <a:latin typeface="Bahnschrift Condensed" panose="020B0502040204020203" pitchFamily="34" charset="0"/>
                <a:cs typeface="+mn-ea"/>
                <a:sym typeface="+mn-lt"/>
              </a:rPr>
              <a:t>December</a:t>
            </a:r>
            <a:r>
              <a:rPr lang="hu-HU" altLang="zh-CN" sz="4400" dirty="0">
                <a:solidFill>
                  <a:srgbClr val="005760"/>
                </a:solidFill>
                <a:latin typeface="Bahnschrift Condensed" panose="020B0502040204020203" pitchFamily="34" charset="0"/>
                <a:cs typeface="+mn-ea"/>
                <a:sym typeface="+mn-lt"/>
              </a:rPr>
              <a:t> </a:t>
            </a:r>
            <a:r>
              <a:rPr lang="hu-HU" altLang="zh-CN" sz="4400" dirty="0">
                <a:solidFill>
                  <a:srgbClr val="9E2234"/>
                </a:solidFill>
                <a:latin typeface="Bahnschrift Condensed" panose="020B0502040204020203" pitchFamily="34" charset="0"/>
                <a:cs typeface="+mn-ea"/>
                <a:sym typeface="+mn-lt"/>
              </a:rPr>
              <a:t>2024</a:t>
            </a:r>
            <a:endParaRPr lang="zh-CN" altLang="en-US" sz="4400" dirty="0">
              <a:solidFill>
                <a:srgbClr val="9E2234"/>
              </a:solidFill>
              <a:latin typeface="Bahnschrift Condensed" panose="020B0502040204020203" pitchFamily="34" charset="0"/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9FC17B-6AD5-6D51-F663-6146FE56F515}"/>
              </a:ext>
            </a:extLst>
          </p:cNvPr>
          <p:cNvSpPr/>
          <p:nvPr/>
        </p:nvSpPr>
        <p:spPr>
          <a:xfrm>
            <a:off x="11578828" y="3805049"/>
            <a:ext cx="267732" cy="2890391"/>
          </a:xfrm>
          <a:prstGeom prst="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文本框 56">
            <a:extLst>
              <a:ext uri="{FF2B5EF4-FFF2-40B4-BE49-F238E27FC236}">
                <a16:creationId xmlns:a16="http://schemas.microsoft.com/office/drawing/2014/main" id="{B6F17663-BBAA-4D07-A2D1-423BA56ED0A6}"/>
              </a:ext>
            </a:extLst>
          </p:cNvPr>
          <p:cNvSpPr txBox="1"/>
          <p:nvPr/>
        </p:nvSpPr>
        <p:spPr>
          <a:xfrm>
            <a:off x="4283680" y="5565578"/>
            <a:ext cx="72408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hu-HU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Gergő Szima</a:t>
            </a:r>
          </a:p>
          <a:p>
            <a:pPr algn="r"/>
            <a:r>
              <a:rPr lang="en-GB" sz="2400" dirty="0"/>
              <a:t>Head of the Department</a:t>
            </a:r>
            <a:endParaRPr lang="hu-HU" sz="2400" dirty="0"/>
          </a:p>
          <a:p>
            <a:pPr algn="r"/>
            <a:r>
              <a:rPr lang="en-GB" sz="2400" dirty="0"/>
              <a:t>for Legal and International Affairs of Government Offices</a:t>
            </a:r>
            <a:r>
              <a:rPr lang="en-GB" dirty="0"/>
              <a:t> </a:t>
            </a:r>
            <a:endParaRPr lang="en-US" altLang="zh-CN" b="1" dirty="0">
              <a:solidFill>
                <a:srgbClr val="008795"/>
              </a:solidFill>
              <a:cs typeface="+mn-ea"/>
              <a:sym typeface="+mn-lt"/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9582980" y="130545"/>
            <a:ext cx="2609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</a:rPr>
              <a:t>Ministry</a:t>
            </a:r>
            <a:endParaRPr lang="hu-HU" sz="1100" cap="al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</a:rPr>
              <a:t>of Public Administration and Regional Development </a:t>
            </a:r>
          </a:p>
        </p:txBody>
      </p:sp>
      <p:sp>
        <p:nvSpPr>
          <p:cNvPr id="59" name="文本框 56">
            <a:extLst>
              <a:ext uri="{FF2B5EF4-FFF2-40B4-BE49-F238E27FC236}">
                <a16:creationId xmlns:a16="http://schemas.microsoft.com/office/drawing/2014/main" id="{B6F17663-BBAA-4D07-A2D1-423BA56ED0A6}"/>
              </a:ext>
            </a:extLst>
          </p:cNvPr>
          <p:cNvSpPr txBox="1"/>
          <p:nvPr/>
        </p:nvSpPr>
        <p:spPr>
          <a:xfrm>
            <a:off x="9351247" y="1483131"/>
            <a:ext cx="2902537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hu-HU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PAG EG Meeting </a:t>
            </a:r>
            <a:r>
              <a:rPr lang="hu-HU" altLang="zh-CN" sz="1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Brussels</a:t>
            </a:r>
            <a:endParaRPr lang="en-US" altLang="zh-CN" sz="19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altLang="zh-CN" sz="1900" b="1" dirty="0">
                <a:solidFill>
                  <a:srgbClr val="008795"/>
                </a:solidFill>
                <a:cs typeface="+mn-ea"/>
                <a:sym typeface="+mn-lt"/>
              </a:rPr>
              <a:t>2</a:t>
            </a:r>
            <a:r>
              <a:rPr lang="hu-HU" altLang="zh-CN" sz="1900" b="1" dirty="0">
                <a:solidFill>
                  <a:srgbClr val="008795"/>
                </a:solidFill>
                <a:cs typeface="+mn-ea"/>
                <a:sym typeface="+mn-lt"/>
              </a:rPr>
              <a:t>6</a:t>
            </a:r>
            <a:r>
              <a:rPr lang="en-US" altLang="zh-CN" sz="1900" b="1" dirty="0">
                <a:solidFill>
                  <a:srgbClr val="008795"/>
                </a:solidFill>
                <a:cs typeface="+mn-ea"/>
                <a:sym typeface="+mn-lt"/>
              </a:rPr>
              <a:t> </a:t>
            </a:r>
            <a:r>
              <a:rPr lang="hu-HU" altLang="zh-CN" sz="1900" b="1" dirty="0" err="1">
                <a:solidFill>
                  <a:srgbClr val="008795"/>
                </a:solidFill>
                <a:cs typeface="+mn-ea"/>
                <a:sym typeface="+mn-lt"/>
              </a:rPr>
              <a:t>June</a:t>
            </a:r>
            <a:r>
              <a:rPr lang="hu-HU" altLang="zh-CN" sz="1900" b="1" dirty="0">
                <a:solidFill>
                  <a:srgbClr val="008795"/>
                </a:solidFill>
                <a:cs typeface="+mn-ea"/>
                <a:sym typeface="+mn-lt"/>
              </a:rPr>
              <a:t> </a:t>
            </a:r>
            <a:r>
              <a:rPr lang="en-US" altLang="zh-CN" sz="1900" b="1" dirty="0">
                <a:solidFill>
                  <a:srgbClr val="008795"/>
                </a:solidFill>
                <a:cs typeface="+mn-ea"/>
                <a:sym typeface="+mn-lt"/>
              </a:rPr>
              <a:t>202</a:t>
            </a:r>
            <a:r>
              <a:rPr lang="hu-HU" altLang="zh-CN" sz="1900" b="1" dirty="0">
                <a:solidFill>
                  <a:srgbClr val="008795"/>
                </a:solidFill>
                <a:cs typeface="+mn-ea"/>
                <a:sym typeface="+mn-lt"/>
              </a:rPr>
              <a:t>4</a:t>
            </a:r>
            <a:endParaRPr lang="en-US" altLang="zh-CN" sz="1900" b="1" dirty="0">
              <a:solidFill>
                <a:srgbClr val="008795"/>
              </a:solidFill>
              <a:cs typeface="+mn-ea"/>
              <a:sym typeface="+mn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507" y="638128"/>
            <a:ext cx="330985" cy="7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57" grpId="0"/>
      <p:bldP spid="58" grpId="0"/>
      <p:bldP spid="2" grpId="0" animBg="1"/>
      <p:bldP spid="46" grpId="0"/>
      <p:bldP spid="56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16" y="116291"/>
            <a:ext cx="2158384" cy="168354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67330" y="62500"/>
            <a:ext cx="1057722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GB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Transparent, accessible, resilient and green public services that meet users’ expectations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436127" y="1698654"/>
            <a:ext cx="10208427" cy="568032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User friendly digital public services on mobile devices and the future use of AI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635CFCB-D0EF-D870-7B3D-5F5B0C0ED164}"/>
              </a:ext>
            </a:extLst>
          </p:cNvPr>
          <p:cNvSpPr txBox="1"/>
          <p:nvPr/>
        </p:nvSpPr>
        <p:spPr>
          <a:xfrm>
            <a:off x="1026498" y="3158798"/>
            <a:ext cx="327987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Presentations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Workshop discussions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GB" sz="16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E086F3E-7AAC-ACC4-201A-044DD9DD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2" y="3016515"/>
            <a:ext cx="5499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67331" y="0"/>
            <a:ext cx="1033738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GB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Organizational</a:t>
            </a:r>
            <a:r>
              <a:rPr lang="en-GB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changes, public innovation, digital transformation and “greening” of public administrations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61" y="0"/>
            <a:ext cx="2280304" cy="1778637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436129" y="1558800"/>
            <a:ext cx="4593072" cy="551354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</a:rPr>
              <a:t>Greening of public administration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635CFCB-D0EF-D870-7B3D-5F5B0C0ED164}"/>
              </a:ext>
            </a:extLst>
          </p:cNvPr>
          <p:cNvSpPr txBox="1"/>
          <p:nvPr/>
        </p:nvSpPr>
        <p:spPr>
          <a:xfrm>
            <a:off x="844648" y="2450912"/>
            <a:ext cx="327987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Report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Presentations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Workshop discussions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2" name="Lekerekített téglalap 1">
            <a:extLst>
              <a:ext uri="{FF2B5EF4-FFF2-40B4-BE49-F238E27FC236}">
                <a16:creationId xmlns:a16="http://schemas.microsoft.com/office/drawing/2014/main" id="{1A83F879-46A4-2C12-8992-BFD28F6E1849}"/>
              </a:ext>
            </a:extLst>
          </p:cNvPr>
          <p:cNvSpPr/>
          <p:nvPr/>
        </p:nvSpPr>
        <p:spPr>
          <a:xfrm>
            <a:off x="6248400" y="1564478"/>
            <a:ext cx="5507471" cy="551354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</a:rPr>
              <a:t>HR Government decision-making support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977DEC-4551-B3B5-5D53-61EF054A5538}"/>
              </a:ext>
            </a:extLst>
          </p:cNvPr>
          <p:cNvSpPr txBox="1"/>
          <p:nvPr/>
        </p:nvSpPr>
        <p:spPr>
          <a:xfrm>
            <a:off x="6671015" y="2439978"/>
            <a:ext cx="32798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Online survey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Report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Presentations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Workshop discussions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759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11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674560-B73C-4429-855C-42977D2DCC4A}"/>
              </a:ext>
            </a:extLst>
          </p:cNvPr>
          <p:cNvGrpSpPr/>
          <p:nvPr/>
        </p:nvGrpSpPr>
        <p:grpSpPr>
          <a:xfrm>
            <a:off x="1246983" y="-537567"/>
            <a:ext cx="1371286" cy="1371286"/>
            <a:chOff x="802536" y="-208313"/>
            <a:chExt cx="1536966" cy="1536966"/>
          </a:xfrm>
          <a:solidFill>
            <a:srgbClr val="01B59C"/>
          </a:solidFill>
        </p:grpSpPr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14E36CAA-D51C-47A6-86FE-A768F166FDF0}"/>
                </a:ext>
              </a:extLst>
            </p:cNvPr>
            <p:cNvSpPr/>
            <p:nvPr/>
          </p:nvSpPr>
          <p:spPr>
            <a:xfrm>
              <a:off x="802536" y="-208313"/>
              <a:ext cx="1536966" cy="153696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05A1347-5CA3-4A13-A23F-702B7A283B1A}"/>
                </a:ext>
              </a:extLst>
            </p:cNvPr>
            <p:cNvGrpSpPr/>
            <p:nvPr/>
          </p:nvGrpSpPr>
          <p:grpSpPr>
            <a:xfrm rot="2700000">
              <a:off x="1088751" y="78242"/>
              <a:ext cx="964537" cy="963856"/>
              <a:chOff x="1746913" y="1125538"/>
              <a:chExt cx="2934267" cy="1331059"/>
            </a:xfrm>
            <a:grpFill/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C9A399-319B-46D0-BBFE-11420A4F10A6}"/>
                  </a:ext>
                </a:extLst>
              </p:cNvPr>
              <p:cNvSpPr/>
              <p:nvPr/>
            </p:nvSpPr>
            <p:spPr>
              <a:xfrm>
                <a:off x="174691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99DDF43-C3E5-476F-9AF4-22E1544CC7A0}"/>
                  </a:ext>
                </a:extLst>
              </p:cNvPr>
              <p:cNvSpPr/>
              <p:nvPr/>
            </p:nvSpPr>
            <p:spPr>
              <a:xfrm>
                <a:off x="218364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09AD638-406B-426E-9CB2-D0C9A2539F1B}"/>
                  </a:ext>
                </a:extLst>
              </p:cNvPr>
              <p:cNvSpPr/>
              <p:nvPr/>
            </p:nvSpPr>
            <p:spPr>
              <a:xfrm>
                <a:off x="2620369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14DBD9E-65FE-4F90-9295-E4EFD097BC6A}"/>
                  </a:ext>
                </a:extLst>
              </p:cNvPr>
              <p:cNvSpPr/>
              <p:nvPr/>
            </p:nvSpPr>
            <p:spPr>
              <a:xfrm>
                <a:off x="3057097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C4DA6E-4B24-450F-9189-96015F361EC1}"/>
                  </a:ext>
                </a:extLst>
              </p:cNvPr>
              <p:cNvSpPr/>
              <p:nvPr/>
            </p:nvSpPr>
            <p:spPr>
              <a:xfrm>
                <a:off x="3493825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E09585E-DBF2-42F4-9D1D-F1A0BD4977E0}"/>
                  </a:ext>
                </a:extLst>
              </p:cNvPr>
              <p:cNvSpPr/>
              <p:nvPr/>
            </p:nvSpPr>
            <p:spPr>
              <a:xfrm>
                <a:off x="3930553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5225851-B3E5-46EB-948F-CD1615697A44}"/>
                  </a:ext>
                </a:extLst>
              </p:cNvPr>
              <p:cNvSpPr/>
              <p:nvPr/>
            </p:nvSpPr>
            <p:spPr>
              <a:xfrm>
                <a:off x="4367281" y="1125538"/>
                <a:ext cx="313899" cy="1331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EFAA3D58-2461-4CF9-B576-7B4604541628}"/>
              </a:ext>
            </a:extLst>
          </p:cNvPr>
          <p:cNvSpPr/>
          <p:nvPr/>
        </p:nvSpPr>
        <p:spPr>
          <a:xfrm>
            <a:off x="-80638" y="653732"/>
            <a:ext cx="2914802" cy="2914802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F8322579-CAD4-443C-A37F-7FCBC0767D3C}"/>
              </a:ext>
            </a:extLst>
          </p:cNvPr>
          <p:cNvSpPr/>
          <p:nvPr/>
        </p:nvSpPr>
        <p:spPr>
          <a:xfrm>
            <a:off x="2124001" y="2340100"/>
            <a:ext cx="1796320" cy="1796320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3D278B6F-CB41-432C-AE22-40E03D992685}"/>
              </a:ext>
            </a:extLst>
          </p:cNvPr>
          <p:cNvSpPr/>
          <p:nvPr/>
        </p:nvSpPr>
        <p:spPr>
          <a:xfrm>
            <a:off x="2097152" y="-1582771"/>
            <a:ext cx="5167163" cy="5167161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7ABF1741-2B95-40DA-AC21-40C5E86C1F6E}"/>
              </a:ext>
            </a:extLst>
          </p:cNvPr>
          <p:cNvSpPr/>
          <p:nvPr/>
        </p:nvSpPr>
        <p:spPr>
          <a:xfrm>
            <a:off x="6114589" y="1184047"/>
            <a:ext cx="2914802" cy="2914801"/>
          </a:xfrm>
          <a:prstGeom prst="diamond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627A9F-2E78-448F-8580-B2CB90640DD7}"/>
              </a:ext>
            </a:extLst>
          </p:cNvPr>
          <p:cNvGrpSpPr/>
          <p:nvPr/>
        </p:nvGrpSpPr>
        <p:grpSpPr>
          <a:xfrm rot="2700000">
            <a:off x="7017307" y="-563178"/>
            <a:ext cx="1112391" cy="1111606"/>
            <a:chOff x="1746913" y="1125538"/>
            <a:chExt cx="2934267" cy="1331059"/>
          </a:xfrm>
          <a:solidFill>
            <a:srgbClr val="008795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869397F-A1C4-475E-B44C-D6E9A6678FC2}"/>
                </a:ext>
              </a:extLst>
            </p:cNvPr>
            <p:cNvSpPr/>
            <p:nvPr/>
          </p:nvSpPr>
          <p:spPr>
            <a:xfrm>
              <a:off x="174691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A918C27-DEE3-4837-8C0B-7F96658A809C}"/>
                </a:ext>
              </a:extLst>
            </p:cNvPr>
            <p:cNvSpPr/>
            <p:nvPr/>
          </p:nvSpPr>
          <p:spPr>
            <a:xfrm>
              <a:off x="218364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1DC3D69-E0A8-4066-9198-A40E2C666172}"/>
                </a:ext>
              </a:extLst>
            </p:cNvPr>
            <p:cNvSpPr/>
            <p:nvPr/>
          </p:nvSpPr>
          <p:spPr>
            <a:xfrm>
              <a:off x="2620369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B695B97-6428-4321-A75D-BC625013C873}"/>
                </a:ext>
              </a:extLst>
            </p:cNvPr>
            <p:cNvSpPr/>
            <p:nvPr/>
          </p:nvSpPr>
          <p:spPr>
            <a:xfrm>
              <a:off x="3057097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C95E028-81D0-4783-874C-F90344ED7D56}"/>
                </a:ext>
              </a:extLst>
            </p:cNvPr>
            <p:cNvSpPr/>
            <p:nvPr/>
          </p:nvSpPr>
          <p:spPr>
            <a:xfrm>
              <a:off x="3493825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783A53F-4FC3-4E7B-B2EC-45DEE4CE211F}"/>
                </a:ext>
              </a:extLst>
            </p:cNvPr>
            <p:cNvSpPr/>
            <p:nvPr/>
          </p:nvSpPr>
          <p:spPr>
            <a:xfrm>
              <a:off x="3930553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2E53877-B8A6-4A7A-B97E-C86FB7B806A9}"/>
                </a:ext>
              </a:extLst>
            </p:cNvPr>
            <p:cNvSpPr/>
            <p:nvPr/>
          </p:nvSpPr>
          <p:spPr>
            <a:xfrm>
              <a:off x="4367281" y="1125538"/>
              <a:ext cx="313899" cy="1331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菱形 30">
            <a:extLst>
              <a:ext uri="{FF2B5EF4-FFF2-40B4-BE49-F238E27FC236}">
                <a16:creationId xmlns:a16="http://schemas.microsoft.com/office/drawing/2014/main" id="{EF70FD4F-C21A-45A8-AB40-422FFBC510F9}"/>
              </a:ext>
            </a:extLst>
          </p:cNvPr>
          <p:cNvSpPr/>
          <p:nvPr/>
        </p:nvSpPr>
        <p:spPr>
          <a:xfrm>
            <a:off x="7807648" y="23126"/>
            <a:ext cx="1982429" cy="1982428"/>
          </a:xfrm>
          <a:prstGeom prst="diamond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菱形 31">
            <a:extLst>
              <a:ext uri="{FF2B5EF4-FFF2-40B4-BE49-F238E27FC236}">
                <a16:creationId xmlns:a16="http://schemas.microsoft.com/office/drawing/2014/main" id="{6E719D88-6F75-465D-8F32-DBBB54C7591D}"/>
              </a:ext>
            </a:extLst>
          </p:cNvPr>
          <p:cNvSpPr/>
          <p:nvPr/>
        </p:nvSpPr>
        <p:spPr>
          <a:xfrm>
            <a:off x="9029391" y="1282197"/>
            <a:ext cx="1796320" cy="1796320"/>
          </a:xfrm>
          <a:prstGeom prst="diamond">
            <a:avLst/>
          </a:pr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菱形 32">
            <a:extLst>
              <a:ext uri="{FF2B5EF4-FFF2-40B4-BE49-F238E27FC236}">
                <a16:creationId xmlns:a16="http://schemas.microsoft.com/office/drawing/2014/main" id="{46E272C1-5E6F-45B7-B80A-D8C14433E9E3}"/>
              </a:ext>
            </a:extLst>
          </p:cNvPr>
          <p:cNvSpPr/>
          <p:nvPr/>
        </p:nvSpPr>
        <p:spPr>
          <a:xfrm>
            <a:off x="872745" y="2607355"/>
            <a:ext cx="2074080" cy="2074079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菱形 33">
            <a:extLst>
              <a:ext uri="{FF2B5EF4-FFF2-40B4-BE49-F238E27FC236}">
                <a16:creationId xmlns:a16="http://schemas.microsoft.com/office/drawing/2014/main" id="{8DA55AF7-EEF2-4F7D-93B4-F49F716C3007}"/>
              </a:ext>
            </a:extLst>
          </p:cNvPr>
          <p:cNvSpPr/>
          <p:nvPr/>
        </p:nvSpPr>
        <p:spPr>
          <a:xfrm>
            <a:off x="7493522" y="891603"/>
            <a:ext cx="1479833" cy="1479833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266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D577FFF-4329-4407-9EB7-8E45D8961BAE}"/>
              </a:ext>
            </a:extLst>
          </p:cNvPr>
          <p:cNvSpPr/>
          <p:nvPr/>
        </p:nvSpPr>
        <p:spPr>
          <a:xfrm rot="2700000">
            <a:off x="5573694" y="3061117"/>
            <a:ext cx="763868" cy="763868"/>
          </a:xfrm>
          <a:custGeom>
            <a:avLst/>
            <a:gdLst>
              <a:gd name="connsiteX0" fmla="*/ 1236198 w 1303486"/>
              <a:gd name="connsiteY0" fmla="*/ 369310 h 1303486"/>
              <a:gd name="connsiteX1" fmla="*/ 1255764 w 1303486"/>
              <a:gd name="connsiteY1" fmla="*/ 406491 h 1303486"/>
              <a:gd name="connsiteX2" fmla="*/ 1255764 w 1303486"/>
              <a:gd name="connsiteY2" fmla="*/ 896994 h 1303486"/>
              <a:gd name="connsiteX3" fmla="*/ 1236198 w 1303486"/>
              <a:gd name="connsiteY3" fmla="*/ 934176 h 1303486"/>
              <a:gd name="connsiteX4" fmla="*/ 1014866 w 1303486"/>
              <a:gd name="connsiteY4" fmla="*/ 111061 h 1303486"/>
              <a:gd name="connsiteX5" fmla="*/ 1112595 w 1303486"/>
              <a:gd name="connsiteY5" fmla="*/ 190891 h 1303486"/>
              <a:gd name="connsiteX6" fmla="*/ 1173948 w 1303486"/>
              <a:gd name="connsiteY6" fmla="*/ 266001 h 1303486"/>
              <a:gd name="connsiteX7" fmla="*/ 1173948 w 1303486"/>
              <a:gd name="connsiteY7" fmla="*/ 1037485 h 1303486"/>
              <a:gd name="connsiteX8" fmla="*/ 1112595 w 1303486"/>
              <a:gd name="connsiteY8" fmla="*/ 1112595 h 1303486"/>
              <a:gd name="connsiteX9" fmla="*/ 1014866 w 1303486"/>
              <a:gd name="connsiteY9" fmla="*/ 1192425 h 1303486"/>
              <a:gd name="connsiteX10" fmla="*/ 793536 w 1303486"/>
              <a:gd name="connsiteY10" fmla="*/ 17061 h 1303486"/>
              <a:gd name="connsiteX11" fmla="*/ 896995 w 1303486"/>
              <a:gd name="connsiteY11" fmla="*/ 47723 h 1303486"/>
              <a:gd name="connsiteX12" fmla="*/ 952618 w 1303486"/>
              <a:gd name="connsiteY12" fmla="*/ 76993 h 1303486"/>
              <a:gd name="connsiteX13" fmla="*/ 952617 w 1303486"/>
              <a:gd name="connsiteY13" fmla="*/ 1226493 h 1303486"/>
              <a:gd name="connsiteX14" fmla="*/ 896995 w 1303486"/>
              <a:gd name="connsiteY14" fmla="*/ 1255763 h 1303486"/>
              <a:gd name="connsiteX15" fmla="*/ 793535 w 1303486"/>
              <a:gd name="connsiteY15" fmla="*/ 1286425 h 1303486"/>
              <a:gd name="connsiteX16" fmla="*/ 572204 w 1303486"/>
              <a:gd name="connsiteY16" fmla="*/ 7623 h 1303486"/>
              <a:gd name="connsiteX17" fmla="*/ 651744 w 1303486"/>
              <a:gd name="connsiteY17" fmla="*/ 0 h 1303486"/>
              <a:gd name="connsiteX18" fmla="*/ 731287 w 1303486"/>
              <a:gd name="connsiteY18" fmla="*/ 7624 h 1303486"/>
              <a:gd name="connsiteX19" fmla="*/ 731286 w 1303486"/>
              <a:gd name="connsiteY19" fmla="*/ 1295863 h 1303486"/>
              <a:gd name="connsiteX20" fmla="*/ 651744 w 1303486"/>
              <a:gd name="connsiteY20" fmla="*/ 1303486 h 1303486"/>
              <a:gd name="connsiteX21" fmla="*/ 572203 w 1303486"/>
              <a:gd name="connsiteY21" fmla="*/ 1295863 h 1303486"/>
              <a:gd name="connsiteX22" fmla="*/ 67292 w 1303486"/>
              <a:gd name="connsiteY22" fmla="*/ 369304 h 1303486"/>
              <a:gd name="connsiteX23" fmla="*/ 67292 w 1303486"/>
              <a:gd name="connsiteY23" fmla="*/ 934181 h 1303486"/>
              <a:gd name="connsiteX24" fmla="*/ 47723 w 1303486"/>
              <a:gd name="connsiteY24" fmla="*/ 896995 h 1303486"/>
              <a:gd name="connsiteX25" fmla="*/ 47723 w 1303486"/>
              <a:gd name="connsiteY25" fmla="*/ 406492 h 1303486"/>
              <a:gd name="connsiteX26" fmla="*/ 350873 w 1303486"/>
              <a:gd name="connsiteY26" fmla="*/ 76991 h 1303486"/>
              <a:gd name="connsiteX27" fmla="*/ 406492 w 1303486"/>
              <a:gd name="connsiteY27" fmla="*/ 47723 h 1303486"/>
              <a:gd name="connsiteX28" fmla="*/ 509955 w 1303486"/>
              <a:gd name="connsiteY28" fmla="*/ 17060 h 1303486"/>
              <a:gd name="connsiteX29" fmla="*/ 509955 w 1303486"/>
              <a:gd name="connsiteY29" fmla="*/ 1286426 h 1303486"/>
              <a:gd name="connsiteX30" fmla="*/ 406492 w 1303486"/>
              <a:gd name="connsiteY30" fmla="*/ 1255763 h 1303486"/>
              <a:gd name="connsiteX31" fmla="*/ 350873 w 1303486"/>
              <a:gd name="connsiteY31" fmla="*/ 1226495 h 1303486"/>
              <a:gd name="connsiteX32" fmla="*/ 190892 w 1303486"/>
              <a:gd name="connsiteY32" fmla="*/ 190891 h 1303486"/>
              <a:gd name="connsiteX33" fmla="*/ 288624 w 1303486"/>
              <a:gd name="connsiteY33" fmla="*/ 111059 h 1303486"/>
              <a:gd name="connsiteX34" fmla="*/ 288624 w 1303486"/>
              <a:gd name="connsiteY34" fmla="*/ 1192427 h 1303486"/>
              <a:gd name="connsiteX35" fmla="*/ 190892 w 1303486"/>
              <a:gd name="connsiteY35" fmla="*/ 1112595 h 1303486"/>
              <a:gd name="connsiteX36" fmla="*/ 129542 w 1303486"/>
              <a:gd name="connsiteY36" fmla="*/ 1037489 h 1303486"/>
              <a:gd name="connsiteX37" fmla="*/ 129542 w 1303486"/>
              <a:gd name="connsiteY37" fmla="*/ 265997 h 1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3486" h="1303486">
                <a:moveTo>
                  <a:pt x="1236198" y="369310"/>
                </a:moveTo>
                <a:lnTo>
                  <a:pt x="1255764" y="406491"/>
                </a:lnTo>
                <a:cubicBezTo>
                  <a:pt x="1319394" y="563403"/>
                  <a:pt x="1319394" y="740082"/>
                  <a:pt x="1255764" y="896994"/>
                </a:cubicBezTo>
                <a:lnTo>
                  <a:pt x="1236198" y="934176"/>
                </a:lnTo>
                <a:close/>
                <a:moveTo>
                  <a:pt x="1014866" y="111061"/>
                </a:moveTo>
                <a:lnTo>
                  <a:pt x="1112595" y="190891"/>
                </a:lnTo>
                <a:lnTo>
                  <a:pt x="1173948" y="266001"/>
                </a:lnTo>
                <a:lnTo>
                  <a:pt x="1173948" y="1037485"/>
                </a:lnTo>
                <a:lnTo>
                  <a:pt x="1112595" y="1112595"/>
                </a:lnTo>
                <a:lnTo>
                  <a:pt x="1014866" y="1192425"/>
                </a:lnTo>
                <a:close/>
                <a:moveTo>
                  <a:pt x="793536" y="17061"/>
                </a:moveTo>
                <a:lnTo>
                  <a:pt x="896995" y="47723"/>
                </a:lnTo>
                <a:lnTo>
                  <a:pt x="952618" y="76993"/>
                </a:lnTo>
                <a:lnTo>
                  <a:pt x="952617" y="1226493"/>
                </a:lnTo>
                <a:lnTo>
                  <a:pt x="896995" y="1255763"/>
                </a:lnTo>
                <a:lnTo>
                  <a:pt x="793535" y="1286425"/>
                </a:lnTo>
                <a:close/>
                <a:moveTo>
                  <a:pt x="572204" y="7623"/>
                </a:moveTo>
                <a:lnTo>
                  <a:pt x="651744" y="0"/>
                </a:lnTo>
                <a:lnTo>
                  <a:pt x="731287" y="7624"/>
                </a:lnTo>
                <a:lnTo>
                  <a:pt x="731286" y="1295863"/>
                </a:lnTo>
                <a:lnTo>
                  <a:pt x="651744" y="1303486"/>
                </a:lnTo>
                <a:lnTo>
                  <a:pt x="572203" y="1295863"/>
                </a:lnTo>
                <a:close/>
                <a:moveTo>
                  <a:pt x="67292" y="369304"/>
                </a:moveTo>
                <a:lnTo>
                  <a:pt x="67292" y="934181"/>
                </a:lnTo>
                <a:lnTo>
                  <a:pt x="47723" y="896995"/>
                </a:lnTo>
                <a:cubicBezTo>
                  <a:pt x="-15907" y="740083"/>
                  <a:pt x="-15907" y="563404"/>
                  <a:pt x="47723" y="406492"/>
                </a:cubicBezTo>
                <a:close/>
                <a:moveTo>
                  <a:pt x="350873" y="76991"/>
                </a:moveTo>
                <a:lnTo>
                  <a:pt x="406492" y="47723"/>
                </a:lnTo>
                <a:lnTo>
                  <a:pt x="509955" y="17060"/>
                </a:lnTo>
                <a:lnTo>
                  <a:pt x="509955" y="1286426"/>
                </a:lnTo>
                <a:lnTo>
                  <a:pt x="406492" y="1255763"/>
                </a:lnTo>
                <a:lnTo>
                  <a:pt x="350873" y="1226495"/>
                </a:lnTo>
                <a:close/>
                <a:moveTo>
                  <a:pt x="190892" y="190891"/>
                </a:moveTo>
                <a:lnTo>
                  <a:pt x="288624" y="111059"/>
                </a:lnTo>
                <a:lnTo>
                  <a:pt x="288624" y="1192427"/>
                </a:lnTo>
                <a:lnTo>
                  <a:pt x="190892" y="1112595"/>
                </a:lnTo>
                <a:lnTo>
                  <a:pt x="129542" y="1037489"/>
                </a:lnTo>
                <a:lnTo>
                  <a:pt x="129542" y="265997"/>
                </a:lnTo>
                <a:close/>
              </a:path>
            </a:pathLst>
          </a:custGeom>
          <a:solidFill>
            <a:srgbClr val="01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C10CCF9-EA77-4A8A-8161-9B5BC7EC3EB7}"/>
              </a:ext>
            </a:extLst>
          </p:cNvPr>
          <p:cNvGrpSpPr/>
          <p:nvPr/>
        </p:nvGrpSpPr>
        <p:grpSpPr>
          <a:xfrm flipH="1">
            <a:off x="1605692" y="2052750"/>
            <a:ext cx="416006" cy="418788"/>
            <a:chOff x="9607155" y="149120"/>
            <a:chExt cx="1002741" cy="1009446"/>
          </a:xfrm>
          <a:solidFill>
            <a:schemeClr val="bg1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2B1969E-B836-4106-9103-6C8281FE2E3C}"/>
                </a:ext>
              </a:extLst>
            </p:cNvPr>
            <p:cNvSpPr/>
            <p:nvPr/>
          </p:nvSpPr>
          <p:spPr>
            <a:xfrm>
              <a:off x="9607155" y="149120"/>
              <a:ext cx="530943" cy="530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F8856B3-2961-4C66-B6D7-85DC2B989521}"/>
                </a:ext>
              </a:extLst>
            </p:cNvPr>
            <p:cNvSpPr/>
            <p:nvPr/>
          </p:nvSpPr>
          <p:spPr>
            <a:xfrm>
              <a:off x="10078954" y="627624"/>
              <a:ext cx="530942" cy="530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B6F17663-BBAA-4D07-A2D1-423BA56ED0A6}"/>
              </a:ext>
            </a:extLst>
          </p:cNvPr>
          <p:cNvSpPr txBox="1"/>
          <p:nvPr/>
        </p:nvSpPr>
        <p:spPr>
          <a:xfrm>
            <a:off x="1686606" y="3734494"/>
            <a:ext cx="951653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GB" altLang="zh-CN" sz="6600" b="1" dirty="0">
                <a:solidFill>
                  <a:srgbClr val="005760"/>
                </a:solidFill>
                <a:cs typeface="+mn-ea"/>
                <a:sym typeface="+mn-lt"/>
              </a:rPr>
              <a:t>Thank you for your attention</a:t>
            </a:r>
            <a:r>
              <a:rPr lang="zh-CN" altLang="en-GB" sz="6600" b="1" dirty="0">
                <a:solidFill>
                  <a:srgbClr val="005760"/>
                </a:solidFill>
                <a:cs typeface="+mn-ea"/>
                <a:sym typeface="+mn-lt"/>
              </a:rPr>
              <a:t>！</a:t>
            </a:r>
            <a:endParaRPr lang="en-GB" altLang="zh-CN" sz="6600" b="1" dirty="0">
              <a:solidFill>
                <a:srgbClr val="005760"/>
              </a:solidFill>
              <a:cs typeface="+mn-ea"/>
              <a:sym typeface="+mn-lt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A99FC17B-6AD5-6D51-F663-6146FE56F515}"/>
              </a:ext>
            </a:extLst>
          </p:cNvPr>
          <p:cNvSpPr/>
          <p:nvPr/>
        </p:nvSpPr>
        <p:spPr>
          <a:xfrm>
            <a:off x="11250705" y="4091323"/>
            <a:ext cx="200389" cy="2074078"/>
          </a:xfrm>
          <a:prstGeom prst="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Szövegdoboz 35"/>
          <p:cNvSpPr txBox="1"/>
          <p:nvPr/>
        </p:nvSpPr>
        <p:spPr>
          <a:xfrm>
            <a:off x="9582980" y="209234"/>
            <a:ext cx="2609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</a:rPr>
              <a:t>Ministry</a:t>
            </a:r>
            <a:endParaRPr lang="hu-HU" sz="1100" cap="al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</a:rPr>
              <a:t>of Public Administration and Regional Development </a:t>
            </a: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743" y="930948"/>
            <a:ext cx="330985" cy="7024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203901" y="5734228"/>
            <a:ext cx="326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hueupan</a:t>
            </a:r>
            <a:r>
              <a:rPr lang="hu-HU" sz="2400" dirty="0"/>
              <a:t>@</a:t>
            </a:r>
            <a:r>
              <a:rPr lang="hu-HU" sz="2400" dirty="0" err="1"/>
              <a:t>ktm.gov.hu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876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57" grpId="0"/>
      <p:bldP spid="54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1429431" y="464559"/>
            <a:ext cx="6933984" cy="461665"/>
          </a:xfrm>
          <a:prstGeom prst="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altLang="zh-CN" dirty="0" err="1">
                <a:sym typeface="+mn-lt"/>
              </a:rPr>
              <a:t>In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my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presentation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you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are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going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to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hear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about</a:t>
            </a:r>
            <a:endParaRPr lang="en-GB" altLang="zh-CN" dirty="0">
              <a:sym typeface="+mn-lt"/>
            </a:endParaRPr>
          </a:p>
        </p:txBody>
      </p:sp>
      <p:sp>
        <p:nvSpPr>
          <p:cNvPr id="4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4321092" y="2257609"/>
            <a:ext cx="7246439" cy="400110"/>
          </a:xfrm>
          <a:prstGeom prst="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zh-CN" dirty="0">
                <a:sym typeface="+mn-lt"/>
              </a:rPr>
              <a:t>Institutional changes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in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the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Hungarian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public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administration</a:t>
            </a:r>
            <a:r>
              <a:rPr lang="hu-HU" altLang="zh-CN" dirty="0">
                <a:sym typeface="+mn-lt"/>
              </a:rPr>
              <a:t> </a:t>
            </a:r>
            <a:r>
              <a:rPr lang="hu-HU" altLang="zh-CN" dirty="0" err="1">
                <a:sym typeface="+mn-lt"/>
              </a:rPr>
              <a:t>scene</a:t>
            </a:r>
            <a:endParaRPr lang="en-GB" altLang="zh-CN" dirty="0">
              <a:sym typeface="+mn-lt"/>
            </a:endParaRPr>
          </a:p>
        </p:txBody>
      </p:sp>
      <p:sp>
        <p:nvSpPr>
          <p:cNvPr id="5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4982731" y="3429924"/>
            <a:ext cx="5244513" cy="400110"/>
          </a:xfrm>
          <a:prstGeom prst="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altLang="zh-CN" dirty="0" err="1">
                <a:sym typeface="+mn-lt"/>
              </a:rPr>
              <a:t>Priorities</a:t>
            </a:r>
            <a:r>
              <a:rPr lang="hu-HU" altLang="zh-CN" dirty="0">
                <a:sym typeface="+mn-lt"/>
              </a:rPr>
              <a:t> - </a:t>
            </a:r>
            <a:r>
              <a:rPr lang="en-US" altLang="zh-CN" dirty="0">
                <a:sym typeface="+mn-lt"/>
              </a:rPr>
              <a:t>Hungarian Presidency of the Council </a:t>
            </a:r>
            <a:endParaRPr lang="en-GB" altLang="zh-CN" dirty="0">
              <a:sym typeface="+mn-lt"/>
            </a:endParaRPr>
          </a:p>
        </p:txBody>
      </p:sp>
      <p:sp>
        <p:nvSpPr>
          <p:cNvPr id="6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4841095" y="4945533"/>
            <a:ext cx="4448077" cy="400110"/>
          </a:xfrm>
          <a:prstGeom prst="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altLang="zh-CN" dirty="0" err="1">
                <a:sym typeface="+mn-lt"/>
              </a:rPr>
              <a:t>Priorities</a:t>
            </a:r>
            <a:r>
              <a:rPr lang="hu-HU" altLang="zh-CN" dirty="0">
                <a:sym typeface="+mn-lt"/>
              </a:rPr>
              <a:t> - </a:t>
            </a:r>
            <a:r>
              <a:rPr lang="en-US" altLang="zh-CN" dirty="0">
                <a:sym typeface="+mn-lt"/>
              </a:rPr>
              <a:t>Hungarian </a:t>
            </a:r>
            <a:r>
              <a:rPr lang="hu-HU" altLang="zh-CN" dirty="0">
                <a:sym typeface="+mn-lt"/>
              </a:rPr>
              <a:t>EUPAN </a:t>
            </a:r>
            <a:r>
              <a:rPr lang="en-US" altLang="zh-CN" dirty="0">
                <a:sym typeface="+mn-lt"/>
              </a:rPr>
              <a:t>Presidency</a:t>
            </a:r>
            <a:endParaRPr lang="en-GB" altLang="zh-CN" dirty="0">
              <a:sym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25190" y="2121016"/>
            <a:ext cx="282498" cy="16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3" y="1810064"/>
            <a:ext cx="4039940" cy="40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170149" y="229299"/>
            <a:ext cx="1167261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GB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Institutional changes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in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the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Hungarian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public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administration</a:t>
            </a:r>
            <a:endParaRPr lang="en-GB" altLang="zh-CN" sz="36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4798618" y="5779507"/>
            <a:ext cx="2510238" cy="729362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>
                <a:solidFill>
                  <a:schemeClr val="bg1"/>
                </a:solidFill>
              </a:rPr>
              <a:t>Regional Development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8951217" y="2875085"/>
            <a:ext cx="2510238" cy="710879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Local Governments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65" y="1679259"/>
            <a:ext cx="1394388" cy="2050124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960565" y="3729383"/>
            <a:ext cx="418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>
                <a:latin typeface="Verdana" panose="020B0604030504040204" pitchFamily="34" charset="0"/>
                <a:ea typeface="Verdana" panose="020B0604030504040204" pitchFamily="34" charset="0"/>
              </a:rPr>
              <a:t>Ministry of Public Administration and Regional Development 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551463" y="2875085"/>
            <a:ext cx="2510238" cy="710879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Territorial Public Administration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Felfelé nyíl 2"/>
          <p:cNvSpPr/>
          <p:nvPr/>
        </p:nvSpPr>
        <p:spPr>
          <a:xfrm>
            <a:off x="5773463" y="4934756"/>
            <a:ext cx="465992" cy="562707"/>
          </a:xfrm>
          <a:prstGeom prst="upArrow">
            <a:avLst/>
          </a:prstGeom>
          <a:solidFill>
            <a:srgbClr val="FE3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elfelé nyíl 17"/>
          <p:cNvSpPr/>
          <p:nvPr/>
        </p:nvSpPr>
        <p:spPr>
          <a:xfrm rot="5400000">
            <a:off x="3952486" y="2949171"/>
            <a:ext cx="465992" cy="562707"/>
          </a:xfrm>
          <a:prstGeom prst="upArrow">
            <a:avLst/>
          </a:prstGeom>
          <a:solidFill>
            <a:srgbClr val="FE3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elfelé nyíl 18"/>
          <p:cNvSpPr/>
          <p:nvPr/>
        </p:nvSpPr>
        <p:spPr>
          <a:xfrm rot="16200000">
            <a:off x="7594439" y="2949171"/>
            <a:ext cx="465992" cy="562707"/>
          </a:xfrm>
          <a:prstGeom prst="upArrow">
            <a:avLst/>
          </a:prstGeom>
          <a:solidFill>
            <a:srgbClr val="FE3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kerekített téglalap 11"/>
          <p:cNvSpPr/>
          <p:nvPr/>
        </p:nvSpPr>
        <p:spPr>
          <a:xfrm>
            <a:off x="551463" y="1240214"/>
            <a:ext cx="3901577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From the 1st of January 2024</a:t>
            </a:r>
          </a:p>
        </p:txBody>
      </p:sp>
    </p:spTree>
    <p:extLst>
      <p:ext uri="{BB962C8B-B14F-4D97-AF65-F5344CB8AC3E}">
        <p14:creationId xmlns:p14="http://schemas.microsoft.com/office/powerpoint/2010/main" val="2074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5" grpId="0" animBg="1"/>
      <p:bldP spid="21" grpId="0"/>
      <p:bldP spid="1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kerekített téglalap 28"/>
          <p:cNvSpPr/>
          <p:nvPr/>
        </p:nvSpPr>
        <p:spPr>
          <a:xfrm>
            <a:off x="343687" y="1612411"/>
            <a:ext cx="8398869" cy="48148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/>
              <a:t>1. The </a:t>
            </a:r>
            <a:r>
              <a:rPr lang="hu-HU" sz="2000" b="1" dirty="0" err="1"/>
              <a:t>adoption</a:t>
            </a:r>
            <a:r>
              <a:rPr lang="hu-HU" sz="2000" b="1" dirty="0"/>
              <a:t> of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en-US" sz="2000" b="1" dirty="0"/>
              <a:t>New European Competitiveness</a:t>
            </a:r>
            <a:r>
              <a:rPr lang="hu-HU" sz="2000" b="1" dirty="0"/>
              <a:t> </a:t>
            </a:r>
            <a:r>
              <a:rPr lang="hu-HU" sz="2000" b="1" dirty="0" err="1"/>
              <a:t>Agreement</a:t>
            </a:r>
            <a:r>
              <a:rPr lang="hu-HU" sz="2000" b="1" dirty="0"/>
              <a:t> </a:t>
            </a:r>
            <a:r>
              <a:rPr lang="hu-HU" sz="2000" b="1" dirty="0" err="1"/>
              <a:t>in</a:t>
            </a:r>
            <a:r>
              <a:rPr lang="hu-HU" sz="2000" b="1" dirty="0"/>
              <a:t> </a:t>
            </a:r>
            <a:r>
              <a:rPr lang="hu-HU" sz="2000" b="1" dirty="0" err="1"/>
              <a:t>order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885739" y="4764726"/>
            <a:ext cx="5061286" cy="411746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2. Strengthening the European </a:t>
            </a:r>
            <a:r>
              <a:rPr lang="en-US" sz="2000" b="1" dirty="0" err="1"/>
              <a:t>defen</a:t>
            </a:r>
            <a:r>
              <a:rPr lang="hu-HU" sz="2000" b="1" dirty="0"/>
              <a:t>c</a:t>
            </a:r>
            <a:r>
              <a:rPr lang="en-US" sz="2000" b="1" dirty="0"/>
              <a:t>e policy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85247" y="867059"/>
            <a:ext cx="2715654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err="1"/>
              <a:t>Priorities</a:t>
            </a:r>
            <a:endParaRPr lang="en-GB" sz="2800" b="1" dirty="0"/>
          </a:p>
        </p:txBody>
      </p:sp>
      <p:sp>
        <p:nvSpPr>
          <p:cNvPr id="16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81277" y="124176"/>
            <a:ext cx="107205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Hungarian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Presidency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of EU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Council</a:t>
            </a:r>
            <a:endParaRPr lang="en-GB" altLang="zh-CN" sz="36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364267" y="2294819"/>
            <a:ext cx="7705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/>
              <a:t>reboot </a:t>
            </a:r>
            <a:r>
              <a:rPr lang="en-US" i="1" dirty="0"/>
              <a:t>economic growth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/>
              <a:t>establish</a:t>
            </a:r>
            <a:r>
              <a:rPr lang="en-US" i="1" dirty="0"/>
              <a:t> the conditions for sustainable growth,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deepen the internal market,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/>
              <a:t>provide</a:t>
            </a:r>
            <a:r>
              <a:rPr lang="hu-HU" i="1" dirty="0"/>
              <a:t> </a:t>
            </a:r>
            <a:r>
              <a:rPr lang="en-US" i="1" dirty="0"/>
              <a:t>special support of small and medium-sized enterprises,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promot</a:t>
            </a:r>
            <a:r>
              <a:rPr lang="hu-HU" i="1" dirty="0"/>
              <a:t>e</a:t>
            </a:r>
            <a:r>
              <a:rPr lang="en-US" i="1" dirty="0"/>
              <a:t> the green and digital transition </a:t>
            </a:r>
            <a:r>
              <a:rPr lang="hu-HU" i="1" dirty="0" err="1"/>
              <a:t>together</a:t>
            </a:r>
            <a:r>
              <a:rPr lang="en-US" i="1" dirty="0"/>
              <a:t> </a:t>
            </a:r>
            <a:r>
              <a:rPr lang="hu-HU" i="1" dirty="0" err="1"/>
              <a:t>with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en-US" i="1" dirty="0"/>
              <a:t>European economic actors and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partneship</a:t>
            </a:r>
            <a:r>
              <a:rPr lang="hu-HU" i="1" dirty="0"/>
              <a:t> </a:t>
            </a:r>
            <a:r>
              <a:rPr lang="hu-HU" i="1" dirty="0" err="1"/>
              <a:t>with</a:t>
            </a:r>
            <a:r>
              <a:rPr lang="hu-HU" i="1" dirty="0"/>
              <a:t> </a:t>
            </a:r>
            <a:r>
              <a:rPr lang="en-US" i="1" dirty="0"/>
              <a:t>European citizens,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promot</a:t>
            </a:r>
            <a:r>
              <a:rPr lang="hu-HU" i="1" dirty="0"/>
              <a:t>e</a:t>
            </a:r>
            <a:r>
              <a:rPr lang="en-US" i="1" dirty="0"/>
              <a:t> international cooperation,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and </a:t>
            </a:r>
            <a:r>
              <a:rPr lang="en-US" i="1" dirty="0" err="1"/>
              <a:t>ensur</a:t>
            </a:r>
            <a:r>
              <a:rPr lang="hu-HU" i="1" dirty="0"/>
              <a:t>e</a:t>
            </a:r>
            <a:r>
              <a:rPr lang="en-US" i="1" dirty="0"/>
              <a:t> the stability and sustainability of workplaces.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64267" y="5176472"/>
            <a:ext cx="7705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implementation of the Strategic Compass,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strengthening the industrial and technological base of the European </a:t>
            </a:r>
            <a:r>
              <a:rPr lang="en-US" i="1" dirty="0" err="1"/>
              <a:t>defen</a:t>
            </a:r>
            <a:r>
              <a:rPr lang="hu-HU" i="1" dirty="0"/>
              <a:t>c</a:t>
            </a:r>
            <a:r>
              <a:rPr lang="en-US" i="1" dirty="0"/>
              <a:t>e sector</a:t>
            </a:r>
            <a:r>
              <a:rPr lang="hu-HU" i="1" dirty="0"/>
              <a:t> </a:t>
            </a:r>
            <a:r>
              <a:rPr lang="hu-HU" i="1" dirty="0" err="1"/>
              <a:t>including</a:t>
            </a:r>
            <a:endParaRPr lang="hu-HU" i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i="1" dirty="0" err="1"/>
              <a:t>defen</a:t>
            </a:r>
            <a:r>
              <a:rPr lang="hu-HU" i="1" dirty="0"/>
              <a:t>c</a:t>
            </a:r>
            <a:r>
              <a:rPr lang="en-US" i="1" dirty="0"/>
              <a:t>e innovation,</a:t>
            </a:r>
            <a:endParaRPr lang="hu-HU" i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i="1" dirty="0"/>
              <a:t>enhancement of </a:t>
            </a:r>
            <a:r>
              <a:rPr lang="en-US" i="1" dirty="0" err="1"/>
              <a:t>defen</a:t>
            </a:r>
            <a:r>
              <a:rPr lang="hu-HU" i="1" dirty="0"/>
              <a:t>c</a:t>
            </a:r>
            <a:r>
              <a:rPr lang="en-US" i="1" dirty="0"/>
              <a:t>e procurement cooperation between </a:t>
            </a:r>
            <a:r>
              <a:rPr lang="hu-HU" i="1" dirty="0"/>
              <a:t>M</a:t>
            </a:r>
            <a:r>
              <a:rPr lang="en-US" i="1" dirty="0"/>
              <a:t>ember </a:t>
            </a:r>
            <a:r>
              <a:rPr lang="hu-HU" i="1" dirty="0"/>
              <a:t>S</a:t>
            </a:r>
            <a:r>
              <a:rPr lang="en-US" i="1" dirty="0" err="1"/>
              <a:t>tates</a:t>
            </a:r>
            <a:r>
              <a:rPr lang="en-US" i="1" dirty="0"/>
              <a:t>.</a:t>
            </a: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4" y="124176"/>
            <a:ext cx="2750381" cy="27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006638" y="3517258"/>
            <a:ext cx="3245749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4. Curbing illegal migration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292959" y="1636102"/>
            <a:ext cx="5710007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3. Consistent and merit-based </a:t>
            </a:r>
            <a:r>
              <a:rPr lang="hu-HU" sz="2000" b="1" dirty="0" err="1"/>
              <a:t>enlargement</a:t>
            </a:r>
            <a:r>
              <a:rPr lang="en-US" sz="2000" b="1" dirty="0"/>
              <a:t> policy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22417" y="708966"/>
            <a:ext cx="2715654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err="1"/>
              <a:t>Priorities</a:t>
            </a:r>
            <a:endParaRPr lang="en-GB" sz="2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490356" y="2316236"/>
            <a:ext cx="934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/>
              <a:t>fostering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accession</a:t>
            </a:r>
            <a:r>
              <a:rPr lang="hu-HU" i="1" dirty="0"/>
              <a:t> of </a:t>
            </a:r>
            <a:r>
              <a:rPr lang="hu-HU" i="1" dirty="0" err="1"/>
              <a:t>the</a:t>
            </a:r>
            <a:r>
              <a:rPr lang="hu-HU" i="1" dirty="0"/>
              <a:t> Western </a:t>
            </a:r>
            <a:r>
              <a:rPr lang="hu-HU" i="1" dirty="0" err="1"/>
              <a:t>Balkan</a:t>
            </a:r>
            <a:r>
              <a:rPr lang="hu-HU" i="1" dirty="0"/>
              <a:t> </a:t>
            </a:r>
            <a:r>
              <a:rPr lang="hu-HU" i="1" dirty="0" err="1"/>
              <a:t>region</a:t>
            </a:r>
            <a:r>
              <a:rPr lang="hu-HU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/>
              <a:t>calling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negotiations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EU-Western</a:t>
            </a:r>
            <a:r>
              <a:rPr lang="hu-HU" i="1" dirty="0"/>
              <a:t> </a:t>
            </a:r>
            <a:r>
              <a:rPr lang="hu-HU" i="1" dirty="0" err="1"/>
              <a:t>Balkan</a:t>
            </a:r>
            <a:r>
              <a:rPr lang="hu-HU" i="1" dirty="0"/>
              <a:t> Summit and </a:t>
            </a:r>
            <a:r>
              <a:rPr lang="hu-HU" i="1" dirty="0" err="1"/>
              <a:t>within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European </a:t>
            </a:r>
            <a:r>
              <a:rPr lang="hu-HU" i="1" dirty="0" err="1"/>
              <a:t>political</a:t>
            </a:r>
            <a:r>
              <a:rPr lang="hu-HU" i="1" dirty="0"/>
              <a:t> </a:t>
            </a:r>
            <a:r>
              <a:rPr lang="hu-HU" i="1" dirty="0" err="1"/>
              <a:t>community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order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increase</a:t>
            </a:r>
            <a:r>
              <a:rPr lang="hu-HU" i="1" dirty="0"/>
              <a:t> and </a:t>
            </a:r>
            <a:r>
              <a:rPr lang="hu-HU" i="1" dirty="0" err="1"/>
              <a:t>deepen</a:t>
            </a:r>
            <a:r>
              <a:rPr lang="hu-HU" i="1" dirty="0"/>
              <a:t> </a:t>
            </a:r>
            <a:r>
              <a:rPr lang="hu-HU" i="1" dirty="0" err="1"/>
              <a:t>further</a:t>
            </a:r>
            <a:r>
              <a:rPr lang="hu-HU" i="1" dirty="0"/>
              <a:t> </a:t>
            </a:r>
            <a:r>
              <a:rPr lang="hu-HU" i="1" dirty="0" err="1"/>
              <a:t>cooperation</a:t>
            </a:r>
            <a:r>
              <a:rPr lang="hu-HU" i="1" dirty="0"/>
              <a:t>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440048" y="4197070"/>
            <a:ext cx="7976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closer </a:t>
            </a:r>
            <a:r>
              <a:rPr lang="hu-HU" i="1" dirty="0"/>
              <a:t>and </a:t>
            </a:r>
            <a:r>
              <a:rPr lang="hu-HU" i="1" dirty="0" err="1"/>
              <a:t>effective</a:t>
            </a:r>
            <a:r>
              <a:rPr lang="hu-HU" i="1" dirty="0"/>
              <a:t> </a:t>
            </a:r>
            <a:r>
              <a:rPr lang="en-US" i="1" dirty="0"/>
              <a:t>cooperation with countries bordering the EU and with key issuing and transit countries,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increasing the efficiency of the implementation of returns,</a:t>
            </a:r>
            <a:endParaRPr lang="hu-H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innovative solutions regarding the asylum regulations</a:t>
            </a:r>
            <a:r>
              <a:rPr lang="hu-HU" i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/>
              <a:t>while</a:t>
            </a:r>
            <a:r>
              <a:rPr lang="hu-HU" i="1" dirty="0"/>
              <a:t> </a:t>
            </a:r>
            <a:r>
              <a:rPr lang="hu-HU" i="1" dirty="0" err="1"/>
              <a:t>reviewing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annual</a:t>
            </a:r>
            <a:r>
              <a:rPr lang="hu-HU" i="1" dirty="0"/>
              <a:t> </a:t>
            </a:r>
            <a:r>
              <a:rPr lang="hu-HU" i="1" dirty="0" err="1"/>
              <a:t>priorities</a:t>
            </a:r>
            <a:r>
              <a:rPr lang="hu-HU" i="1" dirty="0"/>
              <a:t> of </a:t>
            </a:r>
            <a:r>
              <a:rPr lang="hu-HU" i="1" dirty="0" err="1"/>
              <a:t>the</a:t>
            </a:r>
            <a:r>
              <a:rPr lang="hu-HU" i="1" dirty="0"/>
              <a:t> Schengen </a:t>
            </a:r>
            <a:r>
              <a:rPr lang="hu-HU" i="1" dirty="0" err="1"/>
              <a:t>cycle</a:t>
            </a:r>
            <a:r>
              <a:rPr lang="hu-HU" i="1" dirty="0"/>
              <a:t> </a:t>
            </a:r>
            <a:r>
              <a:rPr lang="en-US" i="1" dirty="0"/>
              <a:t>the importance of external border protection and the need for EU funding of border protection</a:t>
            </a:r>
            <a:r>
              <a:rPr lang="hu-HU" i="1" dirty="0"/>
              <a:t> has </a:t>
            </a:r>
            <a:r>
              <a:rPr lang="hu-HU" i="1" dirty="0" err="1"/>
              <a:t>to</a:t>
            </a:r>
            <a:r>
              <a:rPr lang="hu-HU" i="1" dirty="0"/>
              <a:t> be </a:t>
            </a:r>
            <a:r>
              <a:rPr lang="hu-HU" i="1" dirty="0" err="1"/>
              <a:t>emphasised</a:t>
            </a:r>
            <a:r>
              <a:rPr lang="hu-HU" i="1" dirty="0"/>
              <a:t>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19" y="-69093"/>
            <a:ext cx="2750381" cy="27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19" y="-69093"/>
            <a:ext cx="2750381" cy="275038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1267229" y="3348372"/>
            <a:ext cx="5061289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6. Farmer-centered EU agricultural policy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241788" y="5551219"/>
            <a:ext cx="5061286" cy="411746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7. Management of demographic challenges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881045" y="1162601"/>
            <a:ext cx="5061289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5. Shaping the future of cohesion policy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581782" y="441337"/>
            <a:ext cx="2715654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err="1"/>
              <a:t>Priorities</a:t>
            </a:r>
            <a:endParaRPr lang="en-GB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81045" y="1583269"/>
            <a:ext cx="9460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exploit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/>
              <a:t>competitiveness potential,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safeguarding</a:t>
            </a:r>
            <a:r>
              <a:rPr lang="hu-HU" dirty="0"/>
              <a:t> </a:t>
            </a:r>
            <a:r>
              <a:rPr lang="en-US" dirty="0"/>
              <a:t>the balanced functioning of the Internal Market</a:t>
            </a:r>
            <a:r>
              <a:rPr lang="hu-HU" dirty="0"/>
              <a:t>, r</a:t>
            </a:r>
            <a:r>
              <a:rPr lang="en-US" dirty="0"/>
              <a:t>educing development differences between regions and ensuring economic, social and territorial cohesion as fully as possible is crucial</a:t>
            </a:r>
            <a:r>
              <a:rPr lang="hu-HU" dirty="0"/>
              <a:t>. </a:t>
            </a:r>
            <a:r>
              <a:rPr lang="hu-HU" dirty="0" err="1"/>
              <a:t>Therefore</a:t>
            </a:r>
            <a:r>
              <a:rPr lang="hu-HU" dirty="0"/>
              <a:t>,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dirty="0"/>
              <a:t>a high-level strategic debate on the future of cohesion policy and its role in promoting competitiveness and employment, as well as in the effective management of demographic challenges</a:t>
            </a:r>
            <a:r>
              <a:rPr lang="hu-HU" dirty="0"/>
              <a:t> is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conducted</a:t>
            </a:r>
            <a:r>
              <a:rPr lang="hu-HU" dirty="0"/>
              <a:t>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94772" y="3761269"/>
            <a:ext cx="10067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supporting</a:t>
            </a:r>
            <a:r>
              <a:rPr lang="en-US" dirty="0"/>
              <a:t> the Council of Agriculture and Fisheries to show political direction for the development of the rules of EU agricultural policy after 2027 in order to</a:t>
            </a:r>
            <a:r>
              <a:rPr lang="hu-HU" dirty="0"/>
              <a:t> </a:t>
            </a:r>
            <a:r>
              <a:rPr lang="en-US" dirty="0"/>
              <a:t>create</a:t>
            </a:r>
            <a:r>
              <a:rPr lang="hu-HU" dirty="0"/>
              <a:t> </a:t>
            </a:r>
            <a:r>
              <a:rPr lang="en-US" dirty="0"/>
              <a:t>a competitive,</a:t>
            </a:r>
            <a:r>
              <a:rPr lang="hu-HU" dirty="0"/>
              <a:t> </a:t>
            </a:r>
            <a:r>
              <a:rPr lang="en-US" dirty="0"/>
              <a:t>crisis-resistant</a:t>
            </a:r>
            <a:r>
              <a:rPr lang="hu-HU" dirty="0"/>
              <a:t> </a:t>
            </a:r>
            <a:r>
              <a:rPr lang="en-US" dirty="0"/>
              <a:t>and farmer-friendly European agriculture</a:t>
            </a:r>
            <a:r>
              <a:rPr lang="hu-HU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p</a:t>
            </a:r>
            <a:r>
              <a:rPr lang="en-US" dirty="0" err="1"/>
              <a:t>romoting</a:t>
            </a:r>
            <a:r>
              <a:rPr lang="en-US" dirty="0"/>
              <a:t> the sustainability of the agricultural sector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establishing</a:t>
            </a:r>
            <a:r>
              <a:rPr lang="hu-HU" dirty="0"/>
              <a:t> </a:t>
            </a:r>
            <a:r>
              <a:rPr lang="en-US" dirty="0"/>
              <a:t>a balance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en-US" dirty="0"/>
              <a:t>the strategic objectives of the European Green Agreement, the stabilization of agricultural markets and the adequate standard of living of the agricultural population.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64576" y="5998589"/>
            <a:ext cx="932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Drawing</a:t>
            </a:r>
            <a:r>
              <a:rPr lang="en-US" dirty="0"/>
              <a:t> attention </a:t>
            </a:r>
            <a:r>
              <a:rPr lang="hu-HU" dirty="0" err="1"/>
              <a:t>to</a:t>
            </a:r>
            <a:r>
              <a:rPr lang="en-US" dirty="0"/>
              <a:t> the related challenges while fully respecting the powers of the member states</a:t>
            </a:r>
            <a:r>
              <a:rPr lang="hu-HU" dirty="0"/>
              <a:t>. The </a:t>
            </a:r>
            <a:r>
              <a:rPr lang="hu-HU" dirty="0" err="1"/>
              <a:t>Demographic</a:t>
            </a:r>
            <a:r>
              <a:rPr lang="hu-HU" dirty="0"/>
              <a:t> </a:t>
            </a:r>
            <a:r>
              <a:rPr lang="hu-HU" dirty="0" err="1"/>
              <a:t>Toolkit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/>
              <a:t>Commission provides a good </a:t>
            </a:r>
            <a:r>
              <a:rPr lang="hu-HU" dirty="0" err="1"/>
              <a:t>point</a:t>
            </a:r>
            <a:r>
              <a:rPr lang="hu-HU" dirty="0"/>
              <a:t> of </a:t>
            </a:r>
            <a:r>
              <a:rPr lang="hu-HU" dirty="0" err="1"/>
              <a:t>departure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en-US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75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2153544" y="258482"/>
            <a:ext cx="6273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Hungarian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Presidency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of EUPAN</a:t>
            </a:r>
            <a:endParaRPr lang="en-GB" altLang="zh-CN" sz="36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56" y="56986"/>
            <a:ext cx="2188864" cy="1707314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743692" y="2497355"/>
            <a:ext cx="6242444" cy="412797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/>
              <a:t>EUPAN 5 WL Secretariat Meeting </a:t>
            </a:r>
            <a:r>
              <a:rPr lang="hu-HU" sz="2000" b="1">
                <a:solidFill>
                  <a:schemeClr val="tx1"/>
                </a:solidFill>
              </a:rPr>
              <a:t>17 </a:t>
            </a:r>
            <a:r>
              <a:rPr lang="en-GB" sz="2000" b="1">
                <a:solidFill>
                  <a:schemeClr val="tx1"/>
                </a:solidFill>
              </a:rPr>
              <a:t>September </a:t>
            </a:r>
            <a:r>
              <a:rPr lang="hu-HU" sz="2000" b="1">
                <a:solidFill>
                  <a:schemeClr val="tx1"/>
                </a:solidFill>
              </a:rPr>
              <a:t>2024</a:t>
            </a:r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743692" y="3262824"/>
            <a:ext cx="5061286" cy="411746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WL Meeting </a:t>
            </a:r>
            <a:r>
              <a:rPr lang="hu-HU" sz="2000" b="1" dirty="0">
                <a:solidFill>
                  <a:schemeClr val="tx1"/>
                </a:solidFill>
              </a:rPr>
              <a:t>7-8</a:t>
            </a:r>
            <a:r>
              <a:rPr lang="en-GB" sz="2000" b="1" dirty="0">
                <a:solidFill>
                  <a:schemeClr val="tx1"/>
                </a:solidFill>
              </a:rPr>
              <a:t> October </a:t>
            </a:r>
            <a:r>
              <a:rPr lang="hu-HU" sz="2000" b="1" dirty="0">
                <a:solidFill>
                  <a:schemeClr val="tx1"/>
                </a:solidFill>
              </a:rPr>
              <a:t>2024</a:t>
            </a:r>
            <a:r>
              <a:rPr lang="en-GB" sz="2000" b="1" dirty="0">
                <a:solidFill>
                  <a:schemeClr val="tx1"/>
                </a:solidFill>
              </a:rPr>
              <a:t> Budapest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750268" y="4027242"/>
            <a:ext cx="4322894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>
                <a:solidFill>
                  <a:schemeClr val="bg1"/>
                </a:solidFill>
              </a:rPr>
              <a:t>CAF Meeting </a:t>
            </a:r>
            <a:r>
              <a:rPr lang="hu-HU" sz="2000" b="1">
                <a:solidFill>
                  <a:schemeClr val="tx1"/>
                </a:solidFill>
              </a:rPr>
              <a:t>9</a:t>
            </a:r>
            <a:r>
              <a:rPr lang="en-GB" sz="2000" b="1">
                <a:solidFill>
                  <a:schemeClr val="tx1"/>
                </a:solidFill>
              </a:rPr>
              <a:t> October </a:t>
            </a:r>
            <a:r>
              <a:rPr lang="hu-HU" sz="2000" b="1">
                <a:solidFill>
                  <a:schemeClr val="tx1"/>
                </a:solidFill>
              </a:rPr>
              <a:t>2024</a:t>
            </a:r>
            <a:r>
              <a:rPr lang="en-GB" sz="2000" b="1">
                <a:solidFill>
                  <a:schemeClr val="tx1"/>
                </a:solidFill>
              </a:rPr>
              <a:t> Budapest</a:t>
            </a:r>
          </a:p>
        </p:txBody>
      </p:sp>
      <p:sp>
        <p:nvSpPr>
          <p:cNvPr id="35" name="Lekerekített téglalap 34"/>
          <p:cNvSpPr/>
          <p:nvPr/>
        </p:nvSpPr>
        <p:spPr>
          <a:xfrm>
            <a:off x="750268" y="4782034"/>
            <a:ext cx="5843963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/>
              <a:t>EUPAN 5 DG Secretariat Meeting</a:t>
            </a:r>
            <a:r>
              <a:rPr lang="hu-HU" sz="2000" b="1"/>
              <a:t> </a:t>
            </a:r>
            <a:r>
              <a:rPr lang="hu-HU" sz="2000" b="1">
                <a:solidFill>
                  <a:schemeClr val="tx1"/>
                </a:solidFill>
              </a:rPr>
              <a:t>4 November 2024</a:t>
            </a:r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8845" y="1637649"/>
            <a:ext cx="2715654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Organisations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85" y="2398811"/>
            <a:ext cx="889317" cy="1307537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85" y="4629345"/>
            <a:ext cx="889317" cy="1307537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7501872" y="3706480"/>
            <a:ext cx="317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Ministry of Public Administration and Regional Development 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8010024" y="5943876"/>
            <a:ext cx="244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>
                <a:latin typeface="Verdana" panose="020B0604030504040204" pitchFamily="34" charset="0"/>
                <a:ea typeface="Verdana" panose="020B0604030504040204" pitchFamily="34" charset="0"/>
              </a:rPr>
              <a:t>Ministry of Interior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565259" y="1655487"/>
            <a:ext cx="2715654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err="1"/>
              <a:t>Meetings</a:t>
            </a:r>
            <a:endParaRPr lang="en-GB" sz="2800" b="1"/>
          </a:p>
        </p:txBody>
      </p:sp>
      <p:sp>
        <p:nvSpPr>
          <p:cNvPr id="17" name="Lekerekített téglalap 16"/>
          <p:cNvSpPr/>
          <p:nvPr/>
        </p:nvSpPr>
        <p:spPr>
          <a:xfrm>
            <a:off x="743689" y="5534762"/>
            <a:ext cx="5061289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/>
              <a:t>DG Meeting</a:t>
            </a:r>
            <a:r>
              <a:rPr lang="hu-HU" sz="2000" b="1"/>
              <a:t> </a:t>
            </a:r>
            <a:r>
              <a:rPr lang="hu-HU" sz="2000" b="1">
                <a:solidFill>
                  <a:schemeClr val="tx1"/>
                </a:solidFill>
              </a:rPr>
              <a:t>28-29 </a:t>
            </a:r>
            <a:r>
              <a:rPr lang="en-GB" sz="2000" b="1">
                <a:solidFill>
                  <a:schemeClr val="tx1"/>
                </a:solidFill>
              </a:rPr>
              <a:t>November 202</a:t>
            </a:r>
            <a:r>
              <a:rPr lang="hu-HU" sz="2000" b="1">
                <a:solidFill>
                  <a:schemeClr val="tx1"/>
                </a:solidFill>
              </a:rPr>
              <a:t>4</a:t>
            </a:r>
            <a:r>
              <a:rPr lang="en-GB" sz="2000" b="1">
                <a:solidFill>
                  <a:schemeClr val="tx1"/>
                </a:solidFill>
              </a:rPr>
              <a:t> Budapest</a:t>
            </a:r>
          </a:p>
        </p:txBody>
      </p:sp>
    </p:spTree>
    <p:extLst>
      <p:ext uri="{BB962C8B-B14F-4D97-AF65-F5344CB8AC3E}">
        <p14:creationId xmlns:p14="http://schemas.microsoft.com/office/powerpoint/2010/main" val="17539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 animBg="1"/>
      <p:bldP spid="34" grpId="0" animBg="1"/>
      <p:bldP spid="35" grpId="0" animBg="1"/>
      <p:bldP spid="36" grpId="0" animBg="1"/>
      <p:bldP spid="21" grpId="0"/>
      <p:bldP spid="43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0" y="-71837"/>
            <a:ext cx="7152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GB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Our 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EUPAN </a:t>
            </a:r>
            <a:r>
              <a:rPr lang="hu-HU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Presidency</a:t>
            </a:r>
            <a:r>
              <a:rPr lang="hu-HU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lang="en-GB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priorities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16" y="72660"/>
            <a:ext cx="2121205" cy="1654540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1212613" y="1831984"/>
            <a:ext cx="9431940" cy="412797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</a:rPr>
              <a:t>Legal and structural development of HR policy and generational research</a:t>
            </a:r>
          </a:p>
        </p:txBody>
      </p:sp>
      <p:sp>
        <p:nvSpPr>
          <p:cNvPr id="35" name="Lekerekített téglalap 34"/>
          <p:cNvSpPr/>
          <p:nvPr/>
        </p:nvSpPr>
        <p:spPr>
          <a:xfrm>
            <a:off x="1212613" y="3500469"/>
            <a:ext cx="10123601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</a:rPr>
              <a:t>User friendly digital public services on mobile devices and the future use of AI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611972" y="1000915"/>
            <a:ext cx="3268365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I. Strategic Domain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1210557" y="5191925"/>
            <a:ext cx="5461847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Greening of public administration</a:t>
            </a:r>
          </a:p>
        </p:txBody>
      </p:sp>
      <p:sp>
        <p:nvSpPr>
          <p:cNvPr id="4" name="Lekerekített téglalap 3">
            <a:extLst>
              <a:ext uri="{FF2B5EF4-FFF2-40B4-BE49-F238E27FC236}">
                <a16:creationId xmlns:a16="http://schemas.microsoft.com/office/drawing/2014/main" id="{56290C24-B87B-E0D6-1EEA-E464A376BE61}"/>
              </a:ext>
            </a:extLst>
          </p:cNvPr>
          <p:cNvSpPr/>
          <p:nvPr/>
        </p:nvSpPr>
        <p:spPr>
          <a:xfrm>
            <a:off x="611972" y="2671202"/>
            <a:ext cx="3268365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II. Strategic Domain</a:t>
            </a:r>
          </a:p>
        </p:txBody>
      </p:sp>
      <p:sp>
        <p:nvSpPr>
          <p:cNvPr id="7" name="Lekerekített téglalap 6">
            <a:extLst>
              <a:ext uri="{FF2B5EF4-FFF2-40B4-BE49-F238E27FC236}">
                <a16:creationId xmlns:a16="http://schemas.microsoft.com/office/drawing/2014/main" id="{33DB5FAF-5956-85BE-5F64-23E04A2FA22C}"/>
              </a:ext>
            </a:extLst>
          </p:cNvPr>
          <p:cNvSpPr/>
          <p:nvPr/>
        </p:nvSpPr>
        <p:spPr>
          <a:xfrm>
            <a:off x="611973" y="4341489"/>
            <a:ext cx="3268364" cy="488168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III. Strategic Domain</a:t>
            </a: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1C461967-A33C-4B2A-F6E8-A38A70E72661}"/>
              </a:ext>
            </a:extLst>
          </p:cNvPr>
          <p:cNvSpPr/>
          <p:nvPr/>
        </p:nvSpPr>
        <p:spPr>
          <a:xfrm>
            <a:off x="1210557" y="5953277"/>
            <a:ext cx="5461847" cy="402120"/>
          </a:xfrm>
          <a:prstGeom prst="roundRect">
            <a:avLst/>
          </a:prstGeom>
          <a:solidFill>
            <a:srgbClr val="00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schemeClr val="tx1"/>
                </a:solidFill>
              </a:rPr>
              <a:t>HR </a:t>
            </a:r>
            <a:r>
              <a:rPr lang="en-GB" sz="2400" b="1" dirty="0">
                <a:solidFill>
                  <a:schemeClr val="tx1"/>
                </a:solidFill>
              </a:rPr>
              <a:t>Government decision-making support</a:t>
            </a:r>
          </a:p>
        </p:txBody>
      </p:sp>
    </p:spTree>
    <p:extLst>
      <p:ext uri="{BB962C8B-B14F-4D97-AF65-F5344CB8AC3E}">
        <p14:creationId xmlns:p14="http://schemas.microsoft.com/office/powerpoint/2010/main" val="13686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5" grpId="0" animBg="1"/>
      <p:bldP spid="15" grpId="0" animBg="1"/>
      <p:bldP spid="17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405E5647-CAC2-4523-A47A-8FF7C4D1FB25}"/>
              </a:ext>
            </a:extLst>
          </p:cNvPr>
          <p:cNvSpPr txBox="1"/>
          <p:nvPr/>
        </p:nvSpPr>
        <p:spPr>
          <a:xfrm>
            <a:off x="67330" y="62500"/>
            <a:ext cx="98035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GB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Transformation of the civil service and HR policies</a:t>
            </a:r>
            <a:endParaRPr lang="en-GB" altLang="zh-CN" sz="44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31" y="15114"/>
            <a:ext cx="2158384" cy="1683540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436128" y="1698654"/>
            <a:ext cx="9555515" cy="568032"/>
          </a:xfrm>
          <a:prstGeom prst="roundRect">
            <a:avLst/>
          </a:prstGeom>
          <a:solidFill>
            <a:srgbClr val="FE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</a:rPr>
              <a:t>Legal and structural development of HR policy and generational research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635CFCB-D0EF-D870-7B3D-5F5B0C0ED164}"/>
              </a:ext>
            </a:extLst>
          </p:cNvPr>
          <p:cNvSpPr txBox="1"/>
          <p:nvPr/>
        </p:nvSpPr>
        <p:spPr>
          <a:xfrm>
            <a:off x="822990" y="2694727"/>
            <a:ext cx="327987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Online survey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Report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GB" sz="2400" b="1" dirty="0"/>
              <a:t>Presentations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b="1" dirty="0"/>
              <a:t>Workshop discussions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14457C51-7178-74AC-6EC3-60502F7F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06" y="2694727"/>
            <a:ext cx="3345544" cy="37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2044D-EEF4-41C0-9BBF-33938A644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d8558-386b-4b7a-9934-ee7da0a43094"/>
    <ds:schemaRef ds:uri="5142aa42-1af1-41a6-85f2-be9d08ee8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399D1D-5375-4AF1-BCBE-F18BFC72DFC9}">
  <ds:schemaRefs>
    <ds:schemaRef ds:uri="http://schemas.microsoft.com/office/2006/metadata/properties"/>
    <ds:schemaRef ds:uri="http://schemas.microsoft.com/office/infopath/2007/PartnerControls"/>
    <ds:schemaRef ds:uri="4d8d8558-386b-4b7a-9934-ee7da0a43094"/>
  </ds:schemaRefs>
</ds:datastoreItem>
</file>

<file path=customXml/itemProps3.xml><?xml version="1.0" encoding="utf-8"?>
<ds:datastoreItem xmlns:ds="http://schemas.openxmlformats.org/officeDocument/2006/customXml" ds:itemID="{C9E7A1FA-048D-48EB-827D-5357A8A580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736</Words>
  <Application>Microsoft Office PowerPoint</Application>
  <PresentationFormat>Widescreen</PresentationFormat>
  <Paragraphs>103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Office-téma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Egységes InfraStruktúra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Sallai Barnabás dr.</dc:creator>
  <cp:lastModifiedBy>Kisné Mátrai Julianna dr.</cp:lastModifiedBy>
  <cp:revision>188</cp:revision>
  <dcterms:created xsi:type="dcterms:W3CDTF">2023-08-24T12:28:01Z</dcterms:created>
  <dcterms:modified xsi:type="dcterms:W3CDTF">2024-06-26T06:20:22Z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0x010100A03A3E93BFF5E64B81FD2752BF1BECD6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2024-06-26T06:20:21Z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4b58b9e7-c196-4fac-9d48-8d8d0636d107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