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4"/>
  </p:sldMasterIdLst>
  <p:notesMasterIdLst>
    <p:notesMasterId r:id="rId8"/>
  </p:notesMasterIdLst>
  <p:sldIdLst>
    <p:sldId id="288" r:id="rId5"/>
    <p:sldId id="292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33AD3-4574-4E3C-9693-87544457F5A8}" v="3" dt="2024-01-18T13:55:27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68079" autoAdjust="0"/>
  </p:normalViewPr>
  <p:slideViewPr>
    <p:cSldViewPr snapToGrid="0">
      <p:cViewPr varScale="1">
        <p:scale>
          <a:sx n="43" d="100"/>
          <a:sy n="43" d="100"/>
        </p:scale>
        <p:origin x="1240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00" d="100"/>
        <a:sy n="100" d="100"/>
      </p:scale>
      <p:origin x="0" y="-3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28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YLEKOVA Mina (REFORM)" userId="b4168284-0ace-41d0-8049-10592f1d2cfc" providerId="ADAL" clId="{DB433AD3-4574-4E3C-9693-87544457F5A8}"/>
    <pc:docChg chg="undo custSel modSld">
      <pc:chgData name="SHOYLEKOVA Mina (REFORM)" userId="b4168284-0ace-41d0-8049-10592f1d2cfc" providerId="ADAL" clId="{DB433AD3-4574-4E3C-9693-87544457F5A8}" dt="2024-01-18T13:55:36.432" v="556" actId="20577"/>
      <pc:docMkLst>
        <pc:docMk/>
      </pc:docMkLst>
      <pc:sldChg chg="modNotesTx">
        <pc:chgData name="SHOYLEKOVA Mina (REFORM)" userId="b4168284-0ace-41d0-8049-10592f1d2cfc" providerId="ADAL" clId="{DB433AD3-4574-4E3C-9693-87544457F5A8}" dt="2024-01-18T13:55:36.432" v="556" actId="20577"/>
        <pc:sldMkLst>
          <pc:docMk/>
          <pc:sldMk cId="1068840463" sldId="290"/>
        </pc:sldMkLst>
      </pc:sldChg>
      <pc:sldChg chg="modNotesTx">
        <pc:chgData name="SHOYLEKOVA Mina (REFORM)" userId="b4168284-0ace-41d0-8049-10592f1d2cfc" providerId="ADAL" clId="{DB433AD3-4574-4E3C-9693-87544457F5A8}" dt="2024-01-18T13:51:38.476" v="380" actId="6549"/>
        <pc:sldMkLst>
          <pc:docMk/>
          <pc:sldMk cId="3846860272" sldId="292"/>
        </pc:sldMkLst>
      </pc:sldChg>
    </pc:docChg>
  </pc:docChgLst>
  <pc:docChgLst>
    <pc:chgData name="SHOYLEKOVA Mina (REFORM)" userId="b4168284-0ace-41d0-8049-10592f1d2cfc" providerId="ADAL" clId="{EFA511CF-BB9C-4A3B-8EF4-D4C36FFF44B3}"/>
    <pc:docChg chg="modSld">
      <pc:chgData name="SHOYLEKOVA Mina (REFORM)" userId="b4168284-0ace-41d0-8049-10592f1d2cfc" providerId="ADAL" clId="{EFA511CF-BB9C-4A3B-8EF4-D4C36FFF44B3}" dt="2024-01-15T15:02:28.207" v="4" actId="20577"/>
      <pc:docMkLst>
        <pc:docMk/>
      </pc:docMkLst>
      <pc:sldChg chg="modNotesTx">
        <pc:chgData name="SHOYLEKOVA Mina (REFORM)" userId="b4168284-0ace-41d0-8049-10592f1d2cfc" providerId="ADAL" clId="{EFA511CF-BB9C-4A3B-8EF4-D4C36FFF44B3}" dt="2024-01-15T15:02:04.512" v="0" actId="6549"/>
        <pc:sldMkLst>
          <pc:docMk/>
          <pc:sldMk cId="2193387206" sldId="288"/>
        </pc:sldMkLst>
      </pc:sldChg>
      <pc:sldChg chg="modNotesTx">
        <pc:chgData name="SHOYLEKOVA Mina (REFORM)" userId="b4168284-0ace-41d0-8049-10592f1d2cfc" providerId="ADAL" clId="{EFA511CF-BB9C-4A3B-8EF4-D4C36FFF44B3}" dt="2024-01-15T15:02:28.207" v="4" actId="20577"/>
        <pc:sldMkLst>
          <pc:docMk/>
          <pc:sldMk cId="1068840463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/>
          </a:p>
          <a:p>
            <a:pPr marL="0" indent="0">
              <a:buFontTx/>
              <a:buNone/>
            </a:pPr>
            <a:r>
              <a:rPr lang="fr-BE" b="1" dirty="0"/>
              <a:t>Compendium of </a:t>
            </a:r>
            <a:r>
              <a:rPr lang="fr-BE" b="1" dirty="0" err="1"/>
              <a:t>exisitng</a:t>
            </a:r>
            <a:r>
              <a:rPr lang="fr-BE" b="1" dirty="0"/>
              <a:t> </a:t>
            </a:r>
            <a:r>
              <a:rPr lang="fr-BE" b="1" dirty="0" err="1"/>
              <a:t>frameworks</a:t>
            </a:r>
            <a:r>
              <a:rPr lang="fr-BE" b="1" dirty="0"/>
              <a:t> – </a:t>
            </a:r>
          </a:p>
          <a:p>
            <a:pPr marL="0" indent="0">
              <a:buFontTx/>
              <a:buNone/>
            </a:pPr>
            <a:r>
              <a:rPr lang="fr-BE" b="1" dirty="0"/>
              <a:t>Promote </a:t>
            </a:r>
            <a:r>
              <a:rPr lang="fr-BE" b="1" dirty="0" err="1"/>
              <a:t>frameworks</a:t>
            </a:r>
            <a:r>
              <a:rPr lang="fr-BE" b="1" dirty="0"/>
              <a:t> on </a:t>
            </a:r>
            <a:r>
              <a:rPr lang="en-US" b="1" dirty="0"/>
              <a:t>innovative policymaking, science for policy, citizen participation in policymaking, sustainability , management of funds , public procurement, taxation ,customs, public sector interoperability and project management. </a:t>
            </a:r>
          </a:p>
          <a:p>
            <a:pPr marL="0" indent="0">
              <a:buFontTx/>
              <a:buNone/>
            </a:pPr>
            <a:endParaRPr lang="en-US" b="1" dirty="0"/>
          </a:p>
          <a:p>
            <a:pPr marL="0" indent="0">
              <a:buFontTx/>
              <a:buNone/>
            </a:pPr>
            <a:r>
              <a:rPr lang="fr-BE" b="1" dirty="0"/>
              <a:t>Digital </a:t>
            </a:r>
            <a:r>
              <a:rPr lang="fr-BE" b="1" dirty="0" err="1"/>
              <a:t>skills</a:t>
            </a:r>
            <a:r>
              <a:rPr lang="fr-BE" b="1" dirty="0"/>
              <a:t> – green </a:t>
            </a:r>
            <a:r>
              <a:rPr lang="fr-BE" b="1" dirty="0" err="1"/>
              <a:t>skills</a:t>
            </a:r>
            <a:r>
              <a:rPr lang="fr-BE" b="1" dirty="0"/>
              <a:t> – </a:t>
            </a:r>
            <a:r>
              <a:rPr lang="fr-BE" b="1" dirty="0" err="1"/>
              <a:t>leadship</a:t>
            </a:r>
            <a:r>
              <a:rPr lang="fr-BE" b="1" dirty="0"/>
              <a:t> </a:t>
            </a:r>
            <a:r>
              <a:rPr lang="fr-BE" b="1" dirty="0" err="1"/>
              <a:t>skills</a:t>
            </a:r>
            <a:r>
              <a:rPr lang="fr-BE" b="1" dirty="0"/>
              <a:t> </a:t>
            </a:r>
          </a:p>
          <a:p>
            <a:pPr marL="0" indent="0">
              <a:buFontTx/>
              <a:buNone/>
            </a:pPr>
            <a:endParaRPr lang="fr-BE" b="1" dirty="0"/>
          </a:p>
          <a:p>
            <a:pPr marL="0" indent="0">
              <a:buFontTx/>
              <a:buNone/>
            </a:pPr>
            <a:r>
              <a:rPr lang="fr-BE" b="1" dirty="0" err="1"/>
              <a:t>Implementation</a:t>
            </a:r>
            <a:r>
              <a:rPr lang="fr-BE" dirty="0"/>
              <a:t>:</a:t>
            </a:r>
          </a:p>
          <a:p>
            <a:pPr marL="171450" indent="-171450">
              <a:buFontTx/>
              <a:buChar char="-"/>
            </a:pPr>
            <a:r>
              <a:rPr lang="fr-BE" dirty="0"/>
              <a:t>Suggestion to </a:t>
            </a:r>
            <a:r>
              <a:rPr lang="fr-BE" dirty="0" err="1"/>
              <a:t>create</a:t>
            </a:r>
            <a:r>
              <a:rPr lang="fr-BE" dirty="0"/>
              <a:t> a </a:t>
            </a:r>
            <a:r>
              <a:rPr lang="fr-BE" dirty="0" err="1"/>
              <a:t>subgroup</a:t>
            </a:r>
            <a:r>
              <a:rPr lang="fr-BE" dirty="0"/>
              <a:t> of EG PAG to </a:t>
            </a:r>
            <a:r>
              <a:rPr lang="fr-BE" dirty="0" err="1"/>
              <a:t>work</a:t>
            </a:r>
            <a:r>
              <a:rPr lang="fr-BE" dirty="0"/>
              <a:t> on </a:t>
            </a:r>
            <a:r>
              <a:rPr lang="fr-BE" dirty="0" err="1"/>
              <a:t>skills</a:t>
            </a:r>
            <a:endParaRPr lang="fr-BE" dirty="0"/>
          </a:p>
          <a:p>
            <a:pPr marL="171450" indent="-171450">
              <a:buFontTx/>
              <a:buChar char="-"/>
            </a:pPr>
            <a:r>
              <a:rPr lang="fr-BE" dirty="0"/>
              <a:t>Community of practice for HR topics: PACE</a:t>
            </a:r>
          </a:p>
          <a:p>
            <a:pPr marL="171450" indent="-171450">
              <a:buFontTx/>
              <a:buChar char="-"/>
            </a:pPr>
            <a:r>
              <a:rPr lang="fr-BE" dirty="0"/>
              <a:t>TSI multi-country</a:t>
            </a:r>
          </a:p>
          <a:p>
            <a:pPr marL="171450" indent="-171450">
              <a:buFontTx/>
              <a:buChar char="-"/>
            </a:pPr>
            <a:r>
              <a:rPr lang="fr-BE" dirty="0" err="1"/>
              <a:t>Studies</a:t>
            </a:r>
            <a:r>
              <a:rPr lang="fr-BE" dirty="0"/>
              <a:t>: </a:t>
            </a:r>
            <a:r>
              <a:rPr lang="fr-BE" dirty="0" err="1"/>
              <a:t>interest</a:t>
            </a:r>
            <a:r>
              <a:rPr lang="fr-BE" dirty="0"/>
              <a:t> for cross-country </a:t>
            </a:r>
            <a:r>
              <a:rPr lang="fr-BE" dirty="0" err="1"/>
              <a:t>studies</a:t>
            </a:r>
            <a:r>
              <a:rPr lang="fr-BE" dirty="0"/>
              <a:t>, future use of </a:t>
            </a:r>
            <a:r>
              <a:rPr lang="fr-BE" dirty="0" err="1"/>
              <a:t>EuroBarometer</a:t>
            </a:r>
            <a:r>
              <a:rPr lang="fr-BE" dirty="0"/>
              <a:t>, </a:t>
            </a:r>
            <a:r>
              <a:rPr lang="fr-BE" dirty="0" err="1"/>
              <a:t>Eurofound</a:t>
            </a:r>
            <a:r>
              <a:rPr lang="fr-BE" dirty="0"/>
              <a:t>, </a:t>
            </a:r>
            <a:r>
              <a:rPr lang="fr-BE" dirty="0" err="1"/>
              <a:t>Commision</a:t>
            </a:r>
            <a:r>
              <a:rPr lang="fr-BE" dirty="0"/>
              <a:t> infrastructure (</a:t>
            </a:r>
            <a:r>
              <a:rPr lang="fr-BE" dirty="0" err="1"/>
              <a:t>foresight</a:t>
            </a:r>
            <a:r>
              <a:rPr lang="fr-BE" dirty="0"/>
              <a:t>, Policy Hub) – use </a:t>
            </a: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tools</a:t>
            </a:r>
            <a:r>
              <a:rPr lang="fr-BE" dirty="0"/>
              <a:t>, networks and </a:t>
            </a:r>
            <a:r>
              <a:rPr lang="fr-BE" dirty="0" err="1"/>
              <a:t>involve</a:t>
            </a:r>
            <a:r>
              <a:rPr lang="fr-BE" dirty="0"/>
              <a:t> the EG PAG</a:t>
            </a:r>
          </a:p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5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b="1" dirty="0" err="1"/>
              <a:t>Modalities</a:t>
            </a:r>
            <a:r>
              <a:rPr lang="fr-BE" b="1" dirty="0"/>
              <a:t> – EG </a:t>
            </a:r>
            <a:r>
              <a:rPr lang="fr-BE" b="1" dirty="0" err="1"/>
              <a:t>work</a:t>
            </a:r>
            <a:r>
              <a:rPr lang="fr-BE" b="1" dirty="0"/>
              <a:t> – possible </a:t>
            </a:r>
            <a:r>
              <a:rPr lang="fr-BE" b="1" dirty="0" err="1"/>
              <a:t>subgroup</a:t>
            </a:r>
            <a:r>
              <a:rPr lang="fr-BE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b="1" dirty="0"/>
              <a:t>Collaboration </a:t>
            </a:r>
            <a:r>
              <a:rPr lang="fr-BE" b="1" dirty="0" err="1"/>
              <a:t>with</a:t>
            </a:r>
            <a:r>
              <a:rPr lang="fr-BE" b="1" dirty="0"/>
              <a:t> EUPAN and </a:t>
            </a:r>
            <a:r>
              <a:rPr lang="fr-BE" b="1" dirty="0" err="1"/>
              <a:t>possibily</a:t>
            </a:r>
            <a:r>
              <a:rPr lang="fr-BE" b="1" dirty="0"/>
              <a:t> social dialogue </a:t>
            </a:r>
            <a:r>
              <a:rPr lang="fr-BE" b="1" dirty="0" err="1"/>
              <a:t>comittee</a:t>
            </a:r>
            <a:endParaRPr lang="fr-B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dirty="0"/>
              <a:t>TSI multi-country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dirty="0"/>
              <a:t>Community of practice for HR topics: 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dirty="0" err="1"/>
              <a:t>Studies</a:t>
            </a:r>
            <a:r>
              <a:rPr lang="fr-BE" dirty="0"/>
              <a:t>: </a:t>
            </a:r>
            <a:r>
              <a:rPr lang="fr-BE" dirty="0" err="1"/>
              <a:t>interest</a:t>
            </a:r>
            <a:r>
              <a:rPr lang="fr-BE" dirty="0"/>
              <a:t> for cross-country </a:t>
            </a:r>
            <a:r>
              <a:rPr lang="fr-BE" dirty="0" err="1"/>
              <a:t>studies</a:t>
            </a:r>
            <a:r>
              <a:rPr lang="fr-BE" dirty="0"/>
              <a:t>, future use of </a:t>
            </a:r>
            <a:r>
              <a:rPr lang="fr-BE" dirty="0" err="1"/>
              <a:t>EuroBarometer</a:t>
            </a:r>
            <a:r>
              <a:rPr lang="fr-BE" dirty="0"/>
              <a:t>, </a:t>
            </a:r>
            <a:r>
              <a:rPr lang="fr-BE" dirty="0" err="1"/>
              <a:t>Eurofound</a:t>
            </a:r>
            <a:r>
              <a:rPr lang="fr-BE" dirty="0"/>
              <a:t>, </a:t>
            </a:r>
            <a:r>
              <a:rPr lang="fr-BE" dirty="0" err="1"/>
              <a:t>Commision</a:t>
            </a:r>
            <a:r>
              <a:rPr lang="fr-BE" dirty="0"/>
              <a:t> infrastructure (</a:t>
            </a:r>
            <a:r>
              <a:rPr lang="fr-BE" dirty="0" err="1"/>
              <a:t>foresight</a:t>
            </a:r>
            <a:r>
              <a:rPr lang="fr-BE" dirty="0"/>
              <a:t>, Policy Hub) – use </a:t>
            </a:r>
            <a:r>
              <a:rPr lang="fr-BE" dirty="0" err="1"/>
              <a:t>these</a:t>
            </a:r>
            <a:r>
              <a:rPr lang="fr-BE" dirty="0"/>
              <a:t> </a:t>
            </a:r>
            <a:r>
              <a:rPr lang="fr-BE" dirty="0" err="1"/>
              <a:t>tools</a:t>
            </a:r>
            <a:r>
              <a:rPr lang="fr-BE" dirty="0"/>
              <a:t>, networks and </a:t>
            </a:r>
            <a:r>
              <a:rPr lang="fr-BE" dirty="0" err="1"/>
              <a:t>involve</a:t>
            </a:r>
            <a:r>
              <a:rPr lang="fr-BE" dirty="0"/>
              <a:t> the EG PAG</a:t>
            </a:r>
            <a:endParaRPr lang="fr-B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fr-B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b="1" dirty="0" err="1"/>
              <a:t>Prep</a:t>
            </a:r>
            <a:r>
              <a:rPr lang="fr-BE" b="1"/>
              <a:t>: </a:t>
            </a:r>
            <a:endParaRPr lang="fr-B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b="1" dirty="0"/>
              <a:t>Survey </a:t>
            </a:r>
            <a:r>
              <a:rPr lang="fr-BE" b="1" dirty="0" err="1"/>
              <a:t>with</a:t>
            </a:r>
            <a:r>
              <a:rPr lang="fr-BE" b="1" dirty="0"/>
              <a:t> EG to </a:t>
            </a:r>
            <a:r>
              <a:rPr lang="fr-BE" b="1" dirty="0" err="1"/>
              <a:t>be</a:t>
            </a:r>
            <a:r>
              <a:rPr lang="fr-BE" b="1" dirty="0"/>
              <a:t> </a:t>
            </a:r>
            <a:r>
              <a:rPr lang="fr-BE" b="1" dirty="0" err="1"/>
              <a:t>followed</a:t>
            </a:r>
            <a:r>
              <a:rPr lang="fr-BE" b="1" dirty="0"/>
              <a:t> 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BE" b="1" dirty="0" err="1"/>
              <a:t>Two</a:t>
            </a:r>
            <a:r>
              <a:rPr lang="fr-BE" b="1" dirty="0"/>
              <a:t> TSI </a:t>
            </a:r>
            <a:r>
              <a:rPr lang="fr-BE" b="1" dirty="0" err="1"/>
              <a:t>projects</a:t>
            </a:r>
            <a:r>
              <a:rPr lang="fr-BE" b="1" dirty="0"/>
              <a:t> – one </a:t>
            </a:r>
            <a:r>
              <a:rPr lang="fr-BE" b="1" dirty="0" err="1"/>
              <a:t>ongoing</a:t>
            </a:r>
            <a:r>
              <a:rPr lang="fr-BE" b="1" dirty="0"/>
              <a:t> </a:t>
            </a:r>
            <a:r>
              <a:rPr lang="fr-BE" b="1" dirty="0" err="1"/>
              <a:t>with</a:t>
            </a:r>
            <a:r>
              <a:rPr lang="fr-BE" b="1" dirty="0"/>
              <a:t> FR and BE and one </a:t>
            </a:r>
            <a:r>
              <a:rPr lang="fr-BE" b="1" dirty="0" err="1"/>
              <a:t>pre-seletected</a:t>
            </a:r>
            <a:r>
              <a:rPr lang="fr-BE" b="1" dirty="0"/>
              <a:t> for RO </a:t>
            </a:r>
          </a:p>
          <a:p>
            <a:pPr marL="0" indent="0">
              <a:buFontTx/>
              <a:buNone/>
            </a:pPr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7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684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574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51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71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7244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79384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591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38762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613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0235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6006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8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394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59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3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7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95" r="16504" b="29116"/>
          <a:stretch/>
        </p:blipFill>
        <p:spPr>
          <a:xfrm>
            <a:off x="0" y="885511"/>
            <a:ext cx="12192000" cy="5972489"/>
          </a:xfrm>
          <a:prstGeom prst="rect">
            <a:avLst/>
          </a:prstGeom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2424201" y="3050092"/>
            <a:ext cx="8885317" cy="161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E" b="0" i="0" dirty="0">
                <a:solidFill>
                  <a:schemeClr val="bg1"/>
                </a:solidFill>
                <a:effectLst/>
                <a:latin typeface="WordVisi_MSFontService"/>
              </a:rPr>
              <a:t>Session “Passport of core competences”</a:t>
            </a:r>
            <a:endParaRPr lang="en-IE" sz="4500" dirty="0">
              <a:solidFill>
                <a:schemeClr val="bg1"/>
              </a:solidFill>
            </a:endParaRPr>
          </a:p>
        </p:txBody>
      </p:sp>
      <p:sp>
        <p:nvSpPr>
          <p:cNvPr id="8" name="Text Placeholder 20"/>
          <p:cNvSpPr txBox="1">
            <a:spLocks/>
          </p:cNvSpPr>
          <p:nvPr/>
        </p:nvSpPr>
        <p:spPr>
          <a:xfrm>
            <a:off x="5231905" y="5196436"/>
            <a:ext cx="4284291" cy="1127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600"/>
              </a:spcAft>
              <a:buNone/>
            </a:pPr>
            <a:r>
              <a:rPr lang="en-GB" sz="1800" i="1" dirty="0">
                <a:solidFill>
                  <a:schemeClr val="bg1"/>
                </a:solidFill>
              </a:rPr>
              <a:t>Expert Group meeting, Brussels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IE" sz="1800" i="1" dirty="0">
                <a:solidFill>
                  <a:schemeClr val="bg1"/>
                </a:solidFill>
              </a:rPr>
              <a:t>January 18, 2024</a:t>
            </a:r>
          </a:p>
          <a:p>
            <a:pPr marL="0" indent="0" algn="r">
              <a:buNone/>
            </a:pPr>
            <a:endParaRPr lang="en-IE" sz="165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1219" y="2346252"/>
            <a:ext cx="27000" cy="364907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43" y="-9589"/>
            <a:ext cx="1362117" cy="13621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14464" y="6690538"/>
            <a:ext cx="542677" cy="167463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38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737361"/>
            <a:ext cx="10905699" cy="39701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 algn="just" fontAlgn="base">
              <a:buNone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Overall logic: 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As needs are relatively similar -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promote existing 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EU</a:t>
            </a:r>
            <a:r>
              <a:rPr lang="fr-BE" dirty="0">
                <a:solidFill>
                  <a:srgbClr val="1E858B"/>
                </a:solidFill>
                <a:latin typeface="+mj-lt"/>
                <a:cs typeface="Times New Roman"/>
              </a:rPr>
              <a:t>/national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competency frameworks 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and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develop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“missing”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 frameworks; promote / develop related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HR policies and tools.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Support the </a:t>
            </a:r>
            <a:r>
              <a:rPr lang="en-US" b="1" dirty="0">
                <a:solidFill>
                  <a:srgbClr val="1E858B"/>
                </a:solidFill>
                <a:latin typeface="+mj-lt"/>
                <a:cs typeface="Times New Roman"/>
              </a:rPr>
              <a:t>transfer</a:t>
            </a: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 of the competency frameworks – TSI and knowledge.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Understand better the trends, needs and challenges (national and cross EU) in inform related reforms.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Pillar 1 – Public Administration Skills Agenda</a:t>
            </a:r>
          </a:p>
        </p:txBody>
      </p:sp>
    </p:spTree>
    <p:extLst>
      <p:ext uri="{BB962C8B-B14F-4D97-AF65-F5344CB8AC3E}">
        <p14:creationId xmlns:p14="http://schemas.microsoft.com/office/powerpoint/2010/main" val="384686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11A77-AA3A-D2C5-D658-6CE7A6E6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 fontAlgn="base">
              <a:lnSpc>
                <a:spcPct val="150000"/>
              </a:lnSpc>
              <a:buNone/>
            </a:pPr>
            <a:r>
              <a:rPr lang="en-US" i="1" dirty="0">
                <a:solidFill>
                  <a:srgbClr val="1E858B"/>
                </a:solidFill>
                <a:latin typeface="+mj-lt"/>
                <a:cs typeface="Times New Roman"/>
              </a:rPr>
              <a:t>“The passport will help design modern and advanced policies </a:t>
            </a:r>
            <a:r>
              <a:rPr lang="en-US" b="1" i="1" dirty="0">
                <a:solidFill>
                  <a:srgbClr val="1E858B"/>
                </a:solidFill>
                <a:latin typeface="+mj-lt"/>
                <a:cs typeface="Times New Roman"/>
              </a:rPr>
              <a:t>to develop their HR, prepare for future needs and help intra-EU mobility of civil servants”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What is the preferred scope of this passport (only leadership or wider)? 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What use do you see for the passport in the national context? 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What type of contribution? In what timeline? </a:t>
            </a:r>
          </a:p>
          <a:p>
            <a:pPr marL="446088" lvl="1" indent="-446088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E858B"/>
                </a:solidFill>
                <a:latin typeface="+mj-lt"/>
                <a:cs typeface="Times New Roman"/>
              </a:rPr>
              <a:t>In what way can the TSI better respond to national needs in relation to the action? 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816FB-1F96-3EEF-2BC1-1BACD017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DFA271-CE5E-310A-7014-2151D4D8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Passport of core competences</a:t>
            </a:r>
          </a:p>
        </p:txBody>
      </p:sp>
    </p:spTree>
    <p:extLst>
      <p:ext uri="{BB962C8B-B14F-4D97-AF65-F5344CB8AC3E}">
        <p14:creationId xmlns:p14="http://schemas.microsoft.com/office/powerpoint/2010/main" val="1068840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8c09b92-03a1-4aee-b18d-5bd89c2c2a4c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DB2B1-C4DF-49E1-9EBF-DFC33F306E9E}">
  <ds:schemaRefs>
    <ds:schemaRef ds:uri="http://schemas.microsoft.com/office/2006/metadata/properties"/>
    <ds:schemaRef ds:uri="http://schemas.microsoft.com/office/infopath/2007/PartnerControls"/>
    <ds:schemaRef ds:uri="4d8d8558-386b-4b7a-9934-ee7da0a43094"/>
  </ds:schemaRefs>
</ds:datastoreItem>
</file>

<file path=customXml/itemProps2.xml><?xml version="1.0" encoding="utf-8"?>
<ds:datastoreItem xmlns:ds="http://schemas.openxmlformats.org/officeDocument/2006/customXml" ds:itemID="{63EA0D00-045E-46D3-A875-58AAD25E2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42A6E-50DA-4555-927C-457A72B61EA0}"/>
</file>

<file path=docProps/app.xml><?xml version="1.0" encoding="utf-8"?>
<Properties xmlns="http://schemas.openxmlformats.org/officeDocument/2006/extended-properties" xmlns:vt="http://schemas.openxmlformats.org/officeDocument/2006/docPropsVTypes">
  <Template>Session 6 - Breaout room 3 - Studies - Alexandra PAPATHEODOROU</Template>
  <TotalTime>87</TotalTime>
  <Words>361</Words>
  <Application>Microsoft Office PowerPoint</Application>
  <PresentationFormat>Widescreen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WordVisi_MSFontService</vt:lpstr>
      <vt:lpstr>Office Theme</vt:lpstr>
      <vt:lpstr>PowerPoint Presentation</vt:lpstr>
      <vt:lpstr>Pillar 1 – Public Administration Skills Agenda</vt:lpstr>
      <vt:lpstr>Passport of core competences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SHOYLEKOVA Mina (REFORM)</dc:creator>
  <cp:lastModifiedBy>SHOYLEKOVA Mina (REFORM)</cp:lastModifiedBy>
  <cp:revision>1</cp:revision>
  <dcterms:created xsi:type="dcterms:W3CDTF">2024-01-15T13:50:46Z</dcterms:created>
  <dcterms:modified xsi:type="dcterms:W3CDTF">2024-01-18T13:55:46Z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