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7" r:id="rId6"/>
    <p:sldMasterId id="2147483748" r:id="rId7"/>
    <p:sldMasterId id="2147483780" r:id="rId8"/>
    <p:sldMasterId id="2147483793" r:id="rId9"/>
    <p:sldMasterId id="2147483805" r:id="rId10"/>
    <p:sldMasterId id="2147483826" r:id="rId11"/>
  </p:sldMasterIdLst>
  <p:notesMasterIdLst>
    <p:notesMasterId r:id="rId47"/>
  </p:notesMasterIdLst>
  <p:sldIdLst>
    <p:sldId id="688" r:id="rId12"/>
    <p:sldId id="2147376194" r:id="rId13"/>
    <p:sldId id="2147376198" r:id="rId14"/>
    <p:sldId id="711" r:id="rId15"/>
    <p:sldId id="2147376209" r:id="rId16"/>
    <p:sldId id="2147376197" r:id="rId17"/>
    <p:sldId id="2147376196" r:id="rId18"/>
    <p:sldId id="2147376208" r:id="rId19"/>
    <p:sldId id="2147376207" r:id="rId20"/>
    <p:sldId id="6360" r:id="rId21"/>
    <p:sldId id="6358" r:id="rId22"/>
    <p:sldId id="6352" r:id="rId23"/>
    <p:sldId id="6346" r:id="rId24"/>
    <p:sldId id="6353" r:id="rId25"/>
    <p:sldId id="2147376200" r:id="rId26"/>
    <p:sldId id="2147376195" r:id="rId27"/>
    <p:sldId id="2147376201" r:id="rId28"/>
    <p:sldId id="2147376204" r:id="rId29"/>
    <p:sldId id="2147376205" r:id="rId30"/>
    <p:sldId id="2147376206" r:id="rId31"/>
    <p:sldId id="340" r:id="rId32"/>
    <p:sldId id="284" r:id="rId33"/>
    <p:sldId id="857" r:id="rId34"/>
    <p:sldId id="867" r:id="rId35"/>
    <p:sldId id="876" r:id="rId36"/>
    <p:sldId id="2147376202" r:id="rId37"/>
    <p:sldId id="2147376192" r:id="rId38"/>
    <p:sldId id="2147376203" r:id="rId39"/>
    <p:sldId id="2147375463" r:id="rId40"/>
    <p:sldId id="2147375493" r:id="rId41"/>
    <p:sldId id="2147375494" r:id="rId42"/>
    <p:sldId id="2147375496" r:id="rId43"/>
    <p:sldId id="2147376210" r:id="rId44"/>
    <p:sldId id="2147375458" r:id="rId45"/>
    <p:sldId id="214737621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8A805-AA25-C9F7-0AB4-26D3B497C357}" v="21" dt="2024-01-19T08:22:1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OS Andrea (DIGIT)" userId="S::andrea.halmos@ec.europa.eu::1f22d837-f5f0-4652-9d05-4739b7ceabba" providerId="AD" clId="Web-{7018A805-AA25-C9F7-0AB4-26D3B497C357}"/>
    <pc:docChg chg="addSld modSld">
      <pc:chgData name="HALMOS Andrea (DIGIT)" userId="S::andrea.halmos@ec.europa.eu::1f22d837-f5f0-4652-9d05-4739b7ceabba" providerId="AD" clId="Web-{7018A805-AA25-C9F7-0AB4-26D3B497C357}" dt="2024-01-19T08:22:12.892" v="18" actId="20577"/>
      <pc:docMkLst>
        <pc:docMk/>
      </pc:docMkLst>
      <pc:sldChg chg="delSp modSp new">
        <pc:chgData name="HALMOS Andrea (DIGIT)" userId="S::andrea.halmos@ec.europa.eu::1f22d837-f5f0-4652-9d05-4739b7ceabba" providerId="AD" clId="Web-{7018A805-AA25-C9F7-0AB4-26D3B497C357}" dt="2024-01-19T08:22:12.892" v="18" actId="20577"/>
        <pc:sldMkLst>
          <pc:docMk/>
          <pc:sldMk cId="736521175" sldId="2147376211"/>
        </pc:sldMkLst>
        <pc:spChg chg="mod">
          <ac:chgData name="HALMOS Andrea (DIGIT)" userId="S::andrea.halmos@ec.europa.eu::1f22d837-f5f0-4652-9d05-4739b7ceabba" providerId="AD" clId="Web-{7018A805-AA25-C9F7-0AB4-26D3B497C357}" dt="2024-01-19T08:22:12.892" v="18" actId="20577"/>
          <ac:spMkLst>
            <pc:docMk/>
            <pc:sldMk cId="736521175" sldId="2147376211"/>
            <ac:spMk id="2" creationId="{C32ABBA3-8655-A57F-E365-EBE57CAC5979}"/>
          </ac:spMkLst>
        </pc:spChg>
        <pc:spChg chg="del">
          <ac:chgData name="HALMOS Andrea (DIGIT)" userId="S::andrea.halmos@ec.europa.eu::1f22d837-f5f0-4652-9d05-4739b7ceabba" providerId="AD" clId="Web-{7018A805-AA25-C9F7-0AB4-26D3B497C357}" dt="2024-01-19T08:18:14.431" v="11"/>
          <ac:spMkLst>
            <pc:docMk/>
            <pc:sldMk cId="736521175" sldId="2147376211"/>
            <ac:spMk id="3" creationId="{712CC979-7AE5-EC06-4AD4-095CB6271808}"/>
          </ac:spMkLst>
        </pc:spChg>
        <pc:spChg chg="mod">
          <ac:chgData name="HALMOS Andrea (DIGIT)" userId="S::andrea.halmos@ec.europa.eu::1f22d837-f5f0-4652-9d05-4739b7ceabba" providerId="AD" clId="Web-{7018A805-AA25-C9F7-0AB4-26D3B497C357}" dt="2024-01-19T08:17:42.665" v="9" actId="20577"/>
          <ac:spMkLst>
            <pc:docMk/>
            <pc:sldMk cId="736521175" sldId="2147376211"/>
            <ac:spMk id="4" creationId="{25B0A7DF-8D60-3EDB-CC3A-70CB8BEE6C6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LinFactNeighborX="1162"/>
      <dgm:spPr>
        <a:solidFill>
          <a:schemeClr val="tx2"/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/>
      <dgm:spPr>
        <a:solidFill>
          <a:schemeClr val="accent5"/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LinFactNeighborX="1162"/>
      <dgm:spPr>
        <a:solidFill>
          <a:schemeClr val="bg1">
            <a:lumMod val="75000"/>
          </a:schemeClr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/>
      <dgm:spPr>
        <a:solidFill>
          <a:schemeClr val="bg1">
            <a:lumMod val="75000"/>
          </a:schemeClr>
        </a:solidFill>
      </dgm:spPr>
    </dgm:pt>
    <dgm:pt modelId="{5E990528-324C-419D-B544-8E7BB98399C8}" type="pres">
      <dgm:prSet presAssocID="{FF227725-90CD-4A3A-AE29-CF7975C2C93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/>
      <dgm:spPr>
        <a:solidFill>
          <a:schemeClr val="accent5"/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LinFactNeighborX="1162"/>
      <dgm:spPr>
        <a:solidFill>
          <a:schemeClr val="bg1">
            <a:lumMod val="75000"/>
          </a:schemeClr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/>
      <dgm:spPr>
        <a:solidFill>
          <a:schemeClr val="bg1">
            <a:lumMod val="75000"/>
          </a:schemeClr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36432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2773960" y="706323"/>
        <a:ext cx="1086973" cy="543356"/>
      </dsp:txXfrm>
    </dsp:sp>
    <dsp:sp modelId="{7EC037C1-8E7B-410F-8115-E4E937BC20B0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232861" y="1836927"/>
        <a:ext cx="1086973" cy="543356"/>
      </dsp:txXfrm>
    </dsp:sp>
    <dsp:sp modelId="{6FDCA8F3-03C4-4455-9802-1B8692C34B59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36432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2773960" y="706323"/>
        <a:ext cx="1086973" cy="543356"/>
      </dsp:txXfrm>
    </dsp:sp>
    <dsp:sp modelId="{7EC037C1-8E7B-410F-8115-E4E937BC20B0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232861" y="1836927"/>
        <a:ext cx="1086973" cy="543356"/>
      </dsp:txXfrm>
    </dsp:sp>
    <dsp:sp modelId="{6FDCA8F3-03C4-4455-9802-1B8692C34B59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36432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2773960" y="706323"/>
        <a:ext cx="1086973" cy="543356"/>
      </dsp:txXfrm>
    </dsp:sp>
    <dsp:sp modelId="{7EC037C1-8E7B-410F-8115-E4E937BC20B0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232861" y="1836927"/>
        <a:ext cx="1086973" cy="543356"/>
      </dsp:txXfrm>
    </dsp:sp>
    <dsp:sp modelId="{6FDCA8F3-03C4-4455-9802-1B8692C34B59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>
            <a:solidFill>
              <a:schemeClr val="bg1"/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852E-C394-4413-BEDD-6BA4839D3BCD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07A7-B8F3-4C76-AF47-678813A1D8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346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07A7-B8F3-4C76-AF47-678813A1D89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64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8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31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6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2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1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95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D344-F100-49B5-A2A4-15F31CA6B5E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9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/>
              <a:t>Data layer:</a:t>
            </a:r>
          </a:p>
          <a:p>
            <a:r>
              <a:rPr lang="en-GB" i="0" u="none"/>
              <a:t>Provides the functionality to share data and applications between participants. </a:t>
            </a:r>
          </a:p>
          <a:p>
            <a:endParaRPr lang="en-GB" i="0" u="none"/>
          </a:p>
          <a:p>
            <a:r>
              <a:rPr lang="en-GB" i="0" u="sng"/>
              <a:t>Infrastructure connector services:</a:t>
            </a:r>
            <a:endParaRPr lang="en-GB" i="0" u="none"/>
          </a:p>
          <a:p>
            <a:r>
              <a:rPr lang="en-GB" i="0" u="none"/>
              <a:t>Connects to internal infrastructure orchestration services (like Kubernetes) to allow other data space participants to utilize the infrastructure</a:t>
            </a:r>
          </a:p>
          <a:p>
            <a:endParaRPr lang="en-GB" i="0" u="none"/>
          </a:p>
          <a:p>
            <a:r>
              <a:rPr lang="en-GB" i="0" u="sng"/>
              <a:t>Administration service:</a:t>
            </a:r>
            <a:endParaRPr lang="en-GB" i="0" u="none"/>
          </a:p>
          <a:p>
            <a:r>
              <a:rPr lang="en-GB" i="0" u="none"/>
              <a:t>Provide administrative services used by both data and infrastructure layer. It vertically spans the functionalities of data and infrastructure layers</a:t>
            </a:r>
          </a:p>
          <a:p>
            <a:endParaRPr lang="en-GB" i="0" u="none"/>
          </a:p>
          <a:p>
            <a:r>
              <a:rPr lang="en-GB" i="0" u="none"/>
              <a:t>Distinguishing between user and supporting services:</a:t>
            </a:r>
          </a:p>
          <a:p>
            <a:pPr marL="171450" indent="-171450">
              <a:buFontTx/>
              <a:buChar char="-"/>
            </a:pPr>
            <a:r>
              <a:rPr lang="en-GB" i="0" u="none"/>
              <a:t>User: 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services that are offered by the users of the SMP. Not all actors will need all user services</a:t>
            </a:r>
          </a:p>
          <a:p>
            <a:pPr marL="171450" indent="-171450">
              <a:buFontTx/>
              <a:buChar char="-"/>
            </a:pPr>
            <a:r>
              <a:rPr lang="en-GB" sz="1800" i="0" u="none">
                <a:effectLst/>
                <a:latin typeface="Times New Roman" panose="02020603050405020304" pitchFamily="18" charset="0"/>
              </a:rPr>
              <a:t>Supporting: Support user services, run in the background while using user services</a:t>
            </a:r>
            <a:endParaRPr lang="en-GB" i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D344-F100-49B5-A2A4-15F31CA6B5E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9B19A9-3096-444F-B407-044F8E08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9A7AF021-9805-4E42-8BDC-06C328AF1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BFF94355-E614-4629-AF61-E951EDA084F6}"/>
              </a:ext>
            </a:extLst>
          </p:cNvPr>
          <p:cNvSpPr/>
          <p:nvPr userDrawn="1"/>
        </p:nvSpPr>
        <p:spPr>
          <a:xfrm>
            <a:off x="16141" y="100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43775-7AFF-461C-A6B6-899FC6459B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418" y="-4849619"/>
            <a:ext cx="0" cy="8145553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D1B6B3F2-3DE1-4D1B-81C9-97895B763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705" y="4014843"/>
            <a:ext cx="8203672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Flowchart: Document 18">
            <a:extLst>
              <a:ext uri="{FF2B5EF4-FFF2-40B4-BE49-F238E27FC236}">
                <a16:creationId xmlns:a16="http://schemas.microsoft.com/office/drawing/2014/main" id="{4ABD9531-BCBF-4FC7-B67F-5C57C9BB681B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112AA1-7E75-44FA-A06C-1663A095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2A6B42-3809-42F1-9153-B3BDD537C3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993" y="6310160"/>
            <a:ext cx="923797" cy="3561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F5B7D-C9D5-4807-B091-EC3B4F782EAF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305086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95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35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776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4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89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52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72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394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&#10;&#10;Description automatically generated">
            <a:extLst>
              <a:ext uri="{FF2B5EF4-FFF2-40B4-BE49-F238E27FC236}">
                <a16:creationId xmlns:a16="http://schemas.microsoft.com/office/drawing/2014/main" id="{FDFEC634-2D7B-22CA-B782-A9C3B857C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1154B2-21A1-ACC4-57A7-D46F2D44F2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rgbClr val="510DCD">
                  <a:alpha val="72513"/>
                </a:srgbClr>
              </a:gs>
              <a:gs pos="100000">
                <a:srgbClr val="1E094A">
                  <a:alpha val="70121"/>
                </a:srgb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B6DB422-EA71-2E33-70EE-DA011ED4C8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510DCD">
                  <a:alpha val="0"/>
                </a:srgbClr>
              </a:gs>
              <a:gs pos="100000">
                <a:srgbClr val="24065D"/>
              </a:gs>
            </a:gsLst>
            <a:lin ang="18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197CD-D19E-8659-212C-C12B9AFD8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52" y="6045988"/>
            <a:ext cx="1715733" cy="4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9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A623E-4B02-CD3A-348B-C653F3D4B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0">
              <a:srgbClr val="F0EDE8"/>
            </a:gs>
            <a:gs pos="100000">
              <a:srgbClr val="EDEDED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85A623E-4B02-CD3A-348B-C653F3D4B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4" name="Picture 3" descr="A picture containing purple, violet, lilac, magenta&#10;&#10;Description automatically generated">
            <a:extLst>
              <a:ext uri="{FF2B5EF4-FFF2-40B4-BE49-F238E27FC236}">
                <a16:creationId xmlns:a16="http://schemas.microsoft.com/office/drawing/2014/main" id="{D07D5E1E-EA68-9319-5D38-229422BDB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b="17145"/>
          <a:stretch/>
        </p:blipFill>
        <p:spPr>
          <a:xfrm>
            <a:off x="0" y="1718012"/>
            <a:ext cx="6571320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44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gradFill flip="none" rotWithShape="1">
          <a:gsLst>
            <a:gs pos="0">
              <a:srgbClr val="CCCED6"/>
            </a:gs>
            <a:gs pos="100000">
              <a:srgbClr val="F0EDE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85A623E-4B02-CD3A-348B-C653F3D4B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52" y="6045988"/>
            <a:ext cx="1715733" cy="4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1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30000">
              <a:srgbClr val="510DCD"/>
            </a:gs>
            <a:gs pos="100000">
              <a:srgbClr val="1E094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A0E7-BEC2-C873-2C2F-FD9C95E32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52" y="6045988"/>
            <a:ext cx="1715733" cy="45042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A25B3-39EA-2F15-2B4F-96DDDBCEBC5C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853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5A226-4A98-A4EB-C4D2-D36A7E93E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1"/>
            <a:ext cx="12203981" cy="813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E4A0E7-BEC2-C873-2C2F-FD9C95E329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52" y="6045988"/>
            <a:ext cx="1715733" cy="45042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A25B3-39EA-2F15-2B4F-96DDDBCEBC5C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798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27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01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04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57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845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1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8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47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77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4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696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33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43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97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216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6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8905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3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6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338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1_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225271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04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64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0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10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873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62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678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745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562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369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16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990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30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6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858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95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375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0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818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29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2069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000" spc="-75" dirty="0">
                <a:latin typeface="+mn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153287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4255261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414958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1_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2" name="Google Shape;52;p27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2162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0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20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E49E27-AA0A-4321-9943-775F462E1C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27397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37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7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15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4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61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0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2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37EE26-BD1B-4458-934B-1A5D4E079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945113C6-DD4F-4B8D-9159-C4DC8E12ABBC}"/>
              </a:ext>
            </a:extLst>
          </p:cNvPr>
          <p:cNvSpPr/>
          <p:nvPr userDrawn="1"/>
        </p:nvSpPr>
        <p:spPr>
          <a:xfrm>
            <a:off x="0" y="-2017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lowchart: Document 18">
            <a:extLst>
              <a:ext uri="{FF2B5EF4-FFF2-40B4-BE49-F238E27FC236}">
                <a16:creationId xmlns:a16="http://schemas.microsoft.com/office/drawing/2014/main" id="{C1B89FBA-D051-49EB-BB4A-3A05178B32CB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B45A02-A1B5-4B54-A9B0-5E39B3492C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0F53AC3-E6C3-49D3-BA96-603A12C623C4}"/>
              </a:ext>
            </a:extLst>
          </p:cNvPr>
          <p:cNvSpPr txBox="1">
            <a:spLocks/>
          </p:cNvSpPr>
          <p:nvPr userDrawn="1"/>
        </p:nvSpPr>
        <p:spPr>
          <a:xfrm>
            <a:off x="3488142" y="2844463"/>
            <a:ext cx="5215713" cy="116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90A3DF-2C74-47C4-8B0C-E67222980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993" y="6310160"/>
            <a:ext cx="923797" cy="3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9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7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7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2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6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7027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69584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857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3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9201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7988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00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85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9018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541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6731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62148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97080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4544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12ACA0A-5E19-4E1E-A112-7D977EA22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549" y="1928683"/>
            <a:ext cx="5213451" cy="398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64">
            <a:extLst>
              <a:ext uri="{FF2B5EF4-FFF2-40B4-BE49-F238E27FC236}">
                <a16:creationId xmlns:a16="http://schemas.microsoft.com/office/drawing/2014/main" id="{8C2CE0D6-7A53-4201-B7EB-9FEF5F43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49" y="714116"/>
            <a:ext cx="5213451" cy="471747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92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379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15923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9190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28294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5693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1202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164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8004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1103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9124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2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878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FD1FC-DBCC-92C3-090C-C4429183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5" y="9647"/>
            <a:ext cx="12173745" cy="684023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44864E-EF74-6D79-5C6B-77FC209EF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67748"/>
            <a:ext cx="4731749" cy="61225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482C6BE-2A78-27CE-CF3E-DF4D70D66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5243" y="367749"/>
            <a:ext cx="4731749" cy="2362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EC Square Sans Pro Medium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“Title”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D3188A-CDBC-76C3-14B4-D00875548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5243" y="2940908"/>
            <a:ext cx="4731749" cy="2767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8026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FD1FC-DBCC-92C3-090C-C4429183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" y="0"/>
            <a:ext cx="12187063" cy="6857999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1C92BD0-6297-FF3F-C29A-584DA07D8E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5053" y="367748"/>
            <a:ext cx="4731749" cy="55162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CA755C3-3041-E231-0F2C-BE8C18081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367749"/>
            <a:ext cx="4731749" cy="2362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EC Square Sans Pro Medium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“Title”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48383AC-E0D0-6E6E-D187-EC606A416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5198" y="2940908"/>
            <a:ext cx="4731749" cy="2767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8220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" y="1525"/>
            <a:ext cx="12178012" cy="685647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F1FFE1-58A4-43EE-BFD6-D502BCF39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9190" y="2705378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450425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2"/>
            <a:ext cx="12189290" cy="685647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F1FFE1-58A4-43EE-BFD6-D502BCF39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9190" y="2705378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967963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" y="1525"/>
            <a:ext cx="12178012" cy="685647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F1FFE1-58A4-43EE-BFD6-D502BCF39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9190" y="2705378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637481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Chapt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" y="6480"/>
            <a:ext cx="12178012" cy="684656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F1FFE1-58A4-43EE-BFD6-D502BCF39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3576" y="3188494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91827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Chapt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7" y="6480"/>
            <a:ext cx="12166745" cy="6846565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24B3EFD-1A0F-B30A-A16C-DB44D184D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3576" y="3188494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575092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" y="0"/>
            <a:ext cx="12180721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6E5E016-4314-348D-B585-23AE62F50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4625" y="1512682"/>
            <a:ext cx="7576550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F9D909B-9693-6FE0-462B-D1C02BD9A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9" y="3438907"/>
            <a:ext cx="10935976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69974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" y="0"/>
            <a:ext cx="12180721" cy="685799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CCA6FFA-8439-7EC1-8070-F456B937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9" y="1512682"/>
            <a:ext cx="7164848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EC53D24-D3F9-8782-7738-CC942E77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9" y="3438907"/>
            <a:ext cx="10935976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754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44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" y="0"/>
            <a:ext cx="12180719" cy="685799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270C2ED-BD07-E2A8-2A2E-FD40E35FA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101008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A8873A4-6690-3471-72E5-13F92326E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3945834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66261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" y="0"/>
            <a:ext cx="12180721" cy="6857999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EE68AC2-3B23-57CF-8B9A-68F02E33E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101008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AF2F816-5AF7-9378-FE67-3B0105A43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3945834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27429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3934"/>
            <a:ext cx="12185709" cy="685089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10073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762"/>
            <a:ext cx="12185709" cy="68572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47870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" y="3934"/>
            <a:ext cx="12174436" cy="685089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83720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" y="3934"/>
            <a:ext cx="12174436" cy="6850892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3462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" y="3934"/>
            <a:ext cx="12174434" cy="6850892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08825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" y="7103"/>
            <a:ext cx="12174434" cy="684455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61293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" y="7103"/>
            <a:ext cx="12163171" cy="6844554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29243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" y="7103"/>
            <a:ext cx="12163171" cy="684455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2947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17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7" y="7103"/>
            <a:ext cx="12163169" cy="684455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398756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5" y="13447"/>
            <a:ext cx="12163169" cy="6844552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762962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6" y="13447"/>
            <a:ext cx="12163167" cy="6844552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397564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1242390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74145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6DDF-DA2F-40A9-A809-CB8C231E6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6" y="13448"/>
            <a:ext cx="12163167" cy="6844551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295708A-757A-1F55-3158-6F3E539ED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98" y="1252329"/>
            <a:ext cx="10903949" cy="8270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4755A0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A755E09-691C-F700-ABA2-A66CCC7E8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98" y="2097155"/>
            <a:ext cx="10903949" cy="8270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36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14035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" y="4697"/>
            <a:ext cx="12178012" cy="68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451DB-3029-4451-A7A5-1F5CE758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7" y="4697"/>
            <a:ext cx="12166745" cy="68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13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442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07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018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1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93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7329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27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61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18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DF936-BA40-4581-9501-BD75A49C4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42" y="6191377"/>
            <a:ext cx="26045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5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18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165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6292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188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22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8" r:id="rId29"/>
    <p:sldLayoutId id="214748377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29100" TargetMode="External"/><Relationship Id="rId2" Type="http://schemas.openxmlformats.org/officeDocument/2006/relationships/hyperlink" Target="https://publications.jrc.ec.europa.eu/repository/handle/JRC1293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.europa.eu/en/publication-detail/-/publication/3f94b728-640c-11ee-9220-01aa75ed71a1/language-en" TargetMode="External"/><Relationship Id="rId4" Type="http://schemas.openxmlformats.org/officeDocument/2006/relationships/hyperlink" Target="https://publications.jrc.ec.europa.eu/repository/handle/JRC1338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news/simpl-cloud-edge-federations-and-data-spaces-made-simp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Relationship Id="rId4" Type="http://schemas.openxmlformats.org/officeDocument/2006/relationships/hyperlink" Target="https://ec.europa.eu/newsroom/dae/redirection/document/8624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1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86.png"/><Relationship Id="rId12" Type="http://schemas.openxmlformats.org/officeDocument/2006/relationships/image" Target="../media/image97.png"/><Relationship Id="rId17" Type="http://schemas.openxmlformats.org/officeDocument/2006/relationships/image" Target="../media/image102.jpeg"/><Relationship Id="rId2" Type="http://schemas.openxmlformats.org/officeDocument/2006/relationships/diagramData" Target="../diagrams/data2.xml"/><Relationship Id="rId16" Type="http://schemas.openxmlformats.org/officeDocument/2006/relationships/image" Target="../media/image101.pn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19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Relationship Id="rId14" Type="http://schemas.openxmlformats.org/officeDocument/2006/relationships/image" Target="../media/image99.png"/><Relationship Id="rId22" Type="http://schemas.microsoft.com/office/2007/relationships/diagramDrawing" Target="../diagrams/drawin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joinup.ec.europa.eu/collection/semic-support-centre/data-spaces#:~:text=Data%20spaces%20need%20to%20identify%20common%20standards%2C%20including,specifications%20and%20innovative%20semantic%20tools%20to%20foster%20interoperability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20369"/>
          <a:stretch>
            <a:fillRect/>
          </a:stretch>
        </p:blipFill>
        <p:spPr>
          <a:xfrm>
            <a:off x="0" y="1077913"/>
            <a:ext cx="12192000" cy="57800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8042"/>
            <a:ext cx="1659793" cy="1152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1077034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6284"/>
            <a:ext cx="1659793" cy="11524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03580" y="6617406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017" y="3240858"/>
            <a:ext cx="104950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Titillium Light" charset="0"/>
                <a:cs typeface="Titillium Light" charset="0"/>
              </a:rPr>
              <a:t>Implementing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Titillium Light" charset="0"/>
                <a:cs typeface="Titillium Light" charset="0"/>
              </a:rPr>
              <a:t>ComPAct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Titillium Light" charset="0"/>
                <a:cs typeface="Titillium Light" charset="0"/>
              </a:rPr>
              <a:t> – actions under Pillar II 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2D828354-A458-7F4B-4CE9-58308521F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667" y="4349900"/>
            <a:ext cx="912458" cy="912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80B08-979F-23DD-F70B-A43434C89024}"/>
              </a:ext>
            </a:extLst>
          </p:cNvPr>
          <p:cNvSpPr txBox="1"/>
          <p:nvPr/>
        </p:nvSpPr>
        <p:spPr>
          <a:xfrm>
            <a:off x="8990796" y="5391485"/>
            <a:ext cx="2616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Andrea </a:t>
            </a:r>
            <a:r>
              <a:rPr kumimoji="0" lang="fr-BE" sz="14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Halmos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(</a:t>
            </a:r>
            <a:r>
              <a:rPr kumimoji="0" lang="fr-BE" sz="14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Moderator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)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5F045-F8E9-9B86-C5CB-130AD78B5B79}"/>
              </a:ext>
            </a:extLst>
          </p:cNvPr>
          <p:cNvSpPr txBox="1"/>
          <p:nvPr/>
        </p:nvSpPr>
        <p:spPr>
          <a:xfrm>
            <a:off x="8987824" y="5835429"/>
            <a:ext cx="261917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kumimoji="0" lang="fr-BE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Deputy</a:t>
            </a:r>
            <a:r>
              <a:rPr lang="fr-BE" sz="1400">
                <a:solidFill>
                  <a:srgbClr val="FFFFFF"/>
                </a:solidFill>
                <a:latin typeface="EC Square Sans Cond Pro"/>
              </a:rPr>
              <a:t> Head</a:t>
            </a:r>
            <a:r>
              <a:rPr kumimoji="0" lang="fr-B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of Unit DIGIT B2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err="1">
                <a:solidFill>
                  <a:srgbClr val="FFFFFF"/>
                </a:solidFill>
                <a:latin typeface="EC Square Sans Cond Pro"/>
              </a:rPr>
              <a:t>Interoperability</a:t>
            </a:r>
            <a:r>
              <a:rPr lang="fr-BE" sz="1400">
                <a:solidFill>
                  <a:srgbClr val="FFFFFF"/>
                </a:solidFill>
                <a:latin typeface="EC Square Sans Cond Pro"/>
              </a:rPr>
              <a:t> and Digital </a:t>
            </a:r>
            <a:r>
              <a:rPr lang="fr-BE" sz="1400" err="1">
                <a:solidFill>
                  <a:srgbClr val="FFFFFF"/>
                </a:solidFill>
                <a:latin typeface="EC Square Sans Cond Pro"/>
              </a:rPr>
              <a:t>Government</a:t>
            </a:r>
            <a:endParaRPr kumimoji="0" lang="fr-BE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Cond Pro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2F1C5E-FC0F-448F-8076-095CDF2F9DC9}"/>
              </a:ext>
            </a:extLst>
          </p:cNvPr>
          <p:cNvCxnSpPr>
            <a:cxnSpLocks/>
          </p:cNvCxnSpPr>
          <p:nvPr/>
        </p:nvCxnSpPr>
        <p:spPr>
          <a:xfrm flipV="1">
            <a:off x="9443790" y="5699262"/>
            <a:ext cx="1746934" cy="12476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39033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686" y="196754"/>
            <a:ext cx="10515600" cy="782357"/>
          </a:xfrm>
        </p:spPr>
        <p:txBody>
          <a:bodyPr/>
          <a:lstStyle/>
          <a:p>
            <a:r>
              <a:rPr lang="en-IE" sz="3200">
                <a:solidFill>
                  <a:srgbClr val="4D4D4D"/>
                </a:solidFill>
                <a:latin typeface="Arial"/>
              </a:rPr>
              <a:t>AI Act: Risk-based approach</a:t>
            </a:r>
            <a:endParaRPr lang="en-US" sz="3200">
              <a:solidFill>
                <a:srgbClr val="4D4D4D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53519" y="1926114"/>
            <a:ext cx="6786613" cy="4349558"/>
            <a:chOff x="-2553519" y="1926114"/>
            <a:chExt cx="6786613" cy="4349558"/>
          </a:xfrm>
        </p:grpSpPr>
        <p:sp>
          <p:nvSpPr>
            <p:cNvPr id="4" name="Rectangle 3"/>
            <p:cNvSpPr/>
            <p:nvPr/>
          </p:nvSpPr>
          <p:spPr>
            <a:xfrm>
              <a:off x="-2553519" y="1926114"/>
              <a:ext cx="6786613" cy="4349558"/>
            </a:xfrm>
            <a:prstGeom prst="rect">
              <a:avLst/>
            </a:prstGeom>
            <a:ln w="57150"/>
          </p:spPr>
        </p:sp>
        <p:sp>
          <p:nvSpPr>
            <p:cNvPr id="6" name="Freeform 5"/>
            <p:cNvSpPr/>
            <p:nvPr/>
          </p:nvSpPr>
          <p:spPr>
            <a:xfrm>
              <a:off x="-8540" y="1926114"/>
              <a:ext cx="1696653" cy="1087389"/>
            </a:xfrm>
            <a:custGeom>
              <a:avLst/>
              <a:gdLst>
                <a:gd name="connsiteX0" fmla="*/ 0 w 1696653"/>
                <a:gd name="connsiteY0" fmla="*/ 1087389 h 1087389"/>
                <a:gd name="connsiteX1" fmla="*/ 848327 w 1696653"/>
                <a:gd name="connsiteY1" fmla="*/ 0 h 1087389"/>
                <a:gd name="connsiteX2" fmla="*/ 848327 w 1696653"/>
                <a:gd name="connsiteY2" fmla="*/ 0 h 1087389"/>
                <a:gd name="connsiteX3" fmla="*/ 1696653 w 1696653"/>
                <a:gd name="connsiteY3" fmla="*/ 1087389 h 1087389"/>
                <a:gd name="connsiteX4" fmla="*/ 0 w 1696653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653" h="1087389">
                  <a:moveTo>
                    <a:pt x="0" y="1087389"/>
                  </a:moveTo>
                  <a:lnTo>
                    <a:pt x="848327" y="0"/>
                  </a:lnTo>
                  <a:lnTo>
                    <a:pt x="848327" y="0"/>
                  </a:lnTo>
                  <a:lnTo>
                    <a:pt x="1696653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CF3B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Extra Black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-856866" y="3013503"/>
              <a:ext cx="3393306" cy="1087389"/>
            </a:xfrm>
            <a:custGeom>
              <a:avLst/>
              <a:gdLst>
                <a:gd name="connsiteX0" fmla="*/ 0 w 3393306"/>
                <a:gd name="connsiteY0" fmla="*/ 1087389 h 1087389"/>
                <a:gd name="connsiteX1" fmla="*/ 848327 w 3393306"/>
                <a:gd name="connsiteY1" fmla="*/ 0 h 1087389"/>
                <a:gd name="connsiteX2" fmla="*/ 2544979 w 3393306"/>
                <a:gd name="connsiteY2" fmla="*/ 0 h 1087389"/>
                <a:gd name="connsiteX3" fmla="*/ 3393306 w 3393306"/>
                <a:gd name="connsiteY3" fmla="*/ 1087389 h 1087389"/>
                <a:gd name="connsiteX4" fmla="*/ 0 w 3393306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3306" h="1087389">
                  <a:moveTo>
                    <a:pt x="0" y="1087389"/>
                  </a:moveTo>
                  <a:lnTo>
                    <a:pt x="848327" y="0"/>
                  </a:lnTo>
                  <a:lnTo>
                    <a:pt x="2544979" y="0"/>
                  </a:lnTo>
                  <a:lnTo>
                    <a:pt x="3393306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ED8D2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378" tIns="82550" rIns="676379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Extra Black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-1705193" y="4100893"/>
              <a:ext cx="5089959" cy="1087389"/>
            </a:xfrm>
            <a:custGeom>
              <a:avLst/>
              <a:gdLst>
                <a:gd name="connsiteX0" fmla="*/ 0 w 5089959"/>
                <a:gd name="connsiteY0" fmla="*/ 1087389 h 1087389"/>
                <a:gd name="connsiteX1" fmla="*/ 848327 w 5089959"/>
                <a:gd name="connsiteY1" fmla="*/ 0 h 1087389"/>
                <a:gd name="connsiteX2" fmla="*/ 4241632 w 5089959"/>
                <a:gd name="connsiteY2" fmla="*/ 0 h 1087389"/>
                <a:gd name="connsiteX3" fmla="*/ 5089959 w 5089959"/>
                <a:gd name="connsiteY3" fmla="*/ 1087389 h 1087389"/>
                <a:gd name="connsiteX4" fmla="*/ 0 w 5089959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9959" h="1087389">
                  <a:moveTo>
                    <a:pt x="0" y="1087389"/>
                  </a:moveTo>
                  <a:lnTo>
                    <a:pt x="848327" y="0"/>
                  </a:lnTo>
                  <a:lnTo>
                    <a:pt x="4241632" y="0"/>
                  </a:lnTo>
                  <a:lnTo>
                    <a:pt x="5089959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293" tIns="82550" rIns="973293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-2553519" y="5188282"/>
              <a:ext cx="6786613" cy="1087389"/>
            </a:xfrm>
            <a:custGeom>
              <a:avLst/>
              <a:gdLst>
                <a:gd name="connsiteX0" fmla="*/ 0 w 6786613"/>
                <a:gd name="connsiteY0" fmla="*/ 1087389 h 1087389"/>
                <a:gd name="connsiteX1" fmla="*/ 848327 w 6786613"/>
                <a:gd name="connsiteY1" fmla="*/ 0 h 1087389"/>
                <a:gd name="connsiteX2" fmla="*/ 5938286 w 6786613"/>
                <a:gd name="connsiteY2" fmla="*/ 0 h 1087389"/>
                <a:gd name="connsiteX3" fmla="*/ 6786613 w 6786613"/>
                <a:gd name="connsiteY3" fmla="*/ 1087389 h 1087389"/>
                <a:gd name="connsiteX4" fmla="*/ 0 w 6786613"/>
                <a:gd name="connsiteY4" fmla="*/ 1087389 h 10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613" h="1087389">
                  <a:moveTo>
                    <a:pt x="0" y="1087389"/>
                  </a:moveTo>
                  <a:lnTo>
                    <a:pt x="848327" y="0"/>
                  </a:lnTo>
                  <a:lnTo>
                    <a:pt x="5938286" y="0"/>
                  </a:lnTo>
                  <a:lnTo>
                    <a:pt x="6786613" y="1087389"/>
                  </a:lnTo>
                  <a:lnTo>
                    <a:pt x="0" y="1087389"/>
                  </a:lnTo>
                  <a:close/>
                </a:path>
              </a:pathLst>
            </a:custGeom>
            <a:solidFill>
              <a:srgbClr val="92D050"/>
            </a:solidFill>
            <a:ln w="5715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207" tIns="82550" rIns="1270208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Extra Black"/>
                </a:rPr>
                <a:t> </a:t>
              </a: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92306" y="1854935"/>
            <a:ext cx="27934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Pro Extra Black"/>
              </a:rPr>
              <a:t>Unacceptable risk</a:t>
            </a:r>
          </a:p>
          <a:p>
            <a:pPr marL="177800" algn="ctr"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Pro Extra Black"/>
              </a:rPr>
              <a:t>e.g. social scoring, untargeted </a:t>
            </a:r>
            <a:r>
              <a:rPr lang="en-IE" sz="1600">
                <a:solidFill>
                  <a:srgbClr val="C00000"/>
                </a:solidFill>
                <a:latin typeface="EC Square Sans Pro Extra Black"/>
              </a:rPr>
              <a:t>scraping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804" y="3150966"/>
            <a:ext cx="25775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C Square Sans Pro Extra Black"/>
              </a:rPr>
              <a:t>High risk</a:t>
            </a:r>
            <a:br>
              <a:rPr kumimoji="0" lang="en-IE" sz="2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C Square Sans Pro Extra Black"/>
              </a:rPr>
            </a:b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C Square Sans Pro Extra Black"/>
              </a:rPr>
              <a:t>e.g. recruitment, medical devices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577" y="4250897"/>
            <a:ext cx="2736180" cy="113877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 Extra Black"/>
              </a:rPr>
              <a:t>‘Transparency’ risk</a:t>
            </a:r>
          </a:p>
          <a:p>
            <a:pPr marL="177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 Extra Black"/>
              </a:rPr>
              <a:t>‘Impersonation’ (chatbots), deep fakes</a:t>
            </a:r>
            <a:b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 Extra Black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1577" y="5439551"/>
            <a:ext cx="2577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C Square Sans Pro Extra Black"/>
              </a:rPr>
              <a:t>Minimal or no risk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3261" y="2238747"/>
            <a:ext cx="3688317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Prohibited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8661" y="3156925"/>
            <a:ext cx="33977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Permitted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 subject to compliance with AI requirements and ex-ante conformity assessment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061" y="4298914"/>
            <a:ext cx="33977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Permitted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 but subject to information/transparency obligations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3261" y="5506221"/>
            <a:ext cx="339771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Permitted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  <a:sym typeface="+mn-lt"/>
              </a:rPr>
              <a:t> with no restrictions, voluntary codes of conduct possible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  <a:sym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85577" y="2438438"/>
            <a:ext cx="3636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0228" y="3498489"/>
            <a:ext cx="2736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83097" y="4566629"/>
            <a:ext cx="180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04364" y="5677037"/>
            <a:ext cx="972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5745" y="2409563"/>
            <a:ext cx="36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05745" y="3498489"/>
            <a:ext cx="36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05745" y="4566629"/>
            <a:ext cx="36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05745" y="5677037"/>
            <a:ext cx="360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06095" y="3675091"/>
            <a:ext cx="2261709" cy="646331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  <a:latin typeface="EC Square Sans Pro Extra Black"/>
              </a:rPr>
              <a:t>*Not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81725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7F14F8C-F55C-9E9A-7D86-111DD3AC907F}"/>
              </a:ext>
            </a:extLst>
          </p:cNvPr>
          <p:cNvSpPr txBox="1">
            <a:spLocks/>
          </p:cNvSpPr>
          <p:nvPr/>
        </p:nvSpPr>
        <p:spPr>
          <a:xfrm>
            <a:off x="928389" y="473244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>
                <a:solidFill>
                  <a:srgbClr val="034EA2"/>
                </a:solidFill>
                <a:latin typeface="Arial"/>
              </a:rPr>
              <a:t>Prohibitions – political agreement</a:t>
            </a:r>
            <a:endParaRPr lang="fr-BE" sz="3200">
              <a:solidFill>
                <a:srgbClr val="034EA2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1F7B3-05A3-7AB6-FCE1-6C574A37E172}"/>
              </a:ext>
            </a:extLst>
          </p:cNvPr>
          <p:cNvSpPr/>
          <p:nvPr/>
        </p:nvSpPr>
        <p:spPr>
          <a:xfrm>
            <a:off x="789181" y="1629900"/>
            <a:ext cx="2016989" cy="139220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Social Scoring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72F59-C1C3-8966-9415-03AE4927E599}"/>
              </a:ext>
            </a:extLst>
          </p:cNvPr>
          <p:cNvSpPr/>
          <p:nvPr/>
        </p:nvSpPr>
        <p:spPr>
          <a:xfrm>
            <a:off x="787726" y="3207664"/>
            <a:ext cx="2016989" cy="13922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Biometric categorisation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8AB31-2975-DAD4-C79D-DB5933D2C0C6}"/>
              </a:ext>
            </a:extLst>
          </p:cNvPr>
          <p:cNvSpPr/>
          <p:nvPr/>
        </p:nvSpPr>
        <p:spPr>
          <a:xfrm>
            <a:off x="6597868" y="1547042"/>
            <a:ext cx="2016989" cy="13922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Individual predictive policing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B3847-1CF7-F175-E832-E464FBC2F1EE}"/>
              </a:ext>
            </a:extLst>
          </p:cNvPr>
          <p:cNvSpPr/>
          <p:nvPr/>
        </p:nvSpPr>
        <p:spPr>
          <a:xfrm>
            <a:off x="6594959" y="3152278"/>
            <a:ext cx="2016989" cy="13922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Emotion recognition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9CF2A-DEC3-00D1-EE5A-278870253E3A}"/>
              </a:ext>
            </a:extLst>
          </p:cNvPr>
          <p:cNvSpPr/>
          <p:nvPr/>
        </p:nvSpPr>
        <p:spPr>
          <a:xfrm>
            <a:off x="6594960" y="4733566"/>
            <a:ext cx="2016989" cy="13922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Untargeted scraping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8DDB9-5CC5-F416-AB9C-DAFE9A972522}"/>
              </a:ext>
            </a:extLst>
          </p:cNvPr>
          <p:cNvSpPr/>
          <p:nvPr/>
        </p:nvSpPr>
        <p:spPr>
          <a:xfrm>
            <a:off x="789180" y="4872632"/>
            <a:ext cx="2016989" cy="139220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IE" b="1">
                <a:solidFill>
                  <a:schemeClr val="tx1"/>
                </a:solidFill>
                <a:cs typeface="Arial"/>
              </a:rPr>
              <a:t>Real-time remote biometric identification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3112575-9A81-87DD-7289-D949C3A4C421}"/>
              </a:ext>
            </a:extLst>
          </p:cNvPr>
          <p:cNvSpPr txBox="1">
            <a:spLocks/>
          </p:cNvSpPr>
          <p:nvPr/>
        </p:nvSpPr>
        <p:spPr>
          <a:xfrm>
            <a:off x="2962819" y="1778447"/>
            <a:ext cx="2895375" cy="93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for everybody, public and private </a:t>
            </a: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09757E8-8B2A-71F2-63F1-F0FB8E1C4E87}"/>
              </a:ext>
            </a:extLst>
          </p:cNvPr>
          <p:cNvSpPr txBox="1">
            <a:spLocks/>
          </p:cNvSpPr>
          <p:nvPr/>
        </p:nvSpPr>
        <p:spPr>
          <a:xfrm>
            <a:off x="2883257" y="3121569"/>
            <a:ext cx="3103193" cy="1328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natural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persons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on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certain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biometric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lang="de-DE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except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filtering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datasets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on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biometric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area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law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enforcement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IE" sz="160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algn="ctr"/>
            <a:endParaRPr lang="en-IE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B22290C-8D7D-B610-ED66-BB1966E913AC}"/>
              </a:ext>
            </a:extLst>
          </p:cNvPr>
          <p:cNvSpPr txBox="1">
            <a:spLocks/>
          </p:cNvSpPr>
          <p:nvPr/>
        </p:nvSpPr>
        <p:spPr>
          <a:xfrm>
            <a:off x="3049003" y="4870683"/>
            <a:ext cx="3051237" cy="176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99999"/>
              </a:buClr>
              <a:buSzPct val="70000"/>
              <a:defRPr/>
            </a:pP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Except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relation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specific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crimes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narrowly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defined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circumstances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, </a:t>
            </a:r>
            <a:r>
              <a:rPr lang="en-IE" sz="1600">
                <a:solidFill>
                  <a:srgbClr val="000000"/>
                </a:solidFill>
                <a:latin typeface="Arial"/>
                <a:cs typeface="Arial"/>
              </a:rPr>
              <a:t>prior authorisation by a judicial or independent administrative authority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IE" sz="1600">
              <a:cs typeface="Arial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7CACCA1-C7ED-C64C-6745-8958966999D4}"/>
              </a:ext>
            </a:extLst>
          </p:cNvPr>
          <p:cNvSpPr txBox="1">
            <a:spLocks/>
          </p:cNvSpPr>
          <p:nvPr/>
        </p:nvSpPr>
        <p:spPr>
          <a:xfrm>
            <a:off x="8935268" y="4821406"/>
            <a:ext cx="2358485" cy="1459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en-IE" sz="1600">
                <a:solidFill>
                  <a:srgbClr val="000000"/>
                </a:solidFill>
                <a:latin typeface="Arial"/>
                <a:cs typeface="Arial"/>
              </a:rPr>
              <a:t>Of internet or CCTV for facial images to build-up or expand databases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14CCADF-8930-AC30-E110-ACEB1001232E}"/>
              </a:ext>
            </a:extLst>
          </p:cNvPr>
          <p:cNvSpPr txBox="1">
            <a:spLocks/>
          </p:cNvSpPr>
          <p:nvPr/>
        </p:nvSpPr>
        <p:spPr>
          <a:xfrm>
            <a:off x="8953024" y="3121569"/>
            <a:ext cx="2358485" cy="2104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en-IE" sz="1600">
                <a:solidFill>
                  <a:srgbClr val="000000"/>
                </a:solidFill>
                <a:latin typeface="Arial"/>
                <a:cs typeface="Arial"/>
              </a:rPr>
              <a:t>in the workplace and education institutions</a:t>
            </a:r>
          </a:p>
          <a:p>
            <a:pPr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defRPr/>
            </a:pPr>
            <a:r>
              <a:rPr lang="en-IE" sz="1600">
                <a:solidFill>
                  <a:srgbClr val="000000"/>
                </a:solidFill>
                <a:latin typeface="Arial"/>
                <a:cs typeface="Arial"/>
              </a:rPr>
              <a:t>unless it is for medical or safety reasons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D0D29F-AF43-EE42-6EB1-ED934DEF9F9B}"/>
              </a:ext>
            </a:extLst>
          </p:cNvPr>
          <p:cNvSpPr txBox="1"/>
          <p:nvPr/>
        </p:nvSpPr>
        <p:spPr>
          <a:xfrm>
            <a:off x="8953024" y="1629900"/>
            <a:ext cx="25981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Assessing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predicting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risks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natural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person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commit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criminal</a:t>
            </a:r>
            <a:r>
              <a:rPr lang="de-DE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Arial"/>
                <a:cs typeface="Arial"/>
              </a:rPr>
              <a:t>offence</a:t>
            </a:r>
            <a:endParaRPr lang="en-IE" sz="16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7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0120" y="519738"/>
            <a:ext cx="10515600" cy="782357"/>
          </a:xfrm>
        </p:spPr>
        <p:txBody>
          <a:bodyPr/>
          <a:lstStyle/>
          <a:p>
            <a:r>
              <a:rPr lang="en-IE" sz="3200">
                <a:solidFill>
                  <a:srgbClr val="034EA2"/>
                </a:solidFill>
                <a:latin typeface="Arial"/>
              </a:rPr>
              <a:t> </a:t>
            </a:r>
            <a:r>
              <a:rPr lang="en-IE" sz="3200" b="1">
                <a:solidFill>
                  <a:schemeClr val="accent4"/>
                </a:solidFill>
                <a:latin typeface="Arial"/>
              </a:rPr>
              <a:t>High-risk</a:t>
            </a:r>
            <a:r>
              <a:rPr lang="en-IE" sz="3200">
                <a:solidFill>
                  <a:schemeClr val="accent4"/>
                </a:solidFill>
                <a:latin typeface="Arial"/>
              </a:rPr>
              <a:t> </a:t>
            </a:r>
            <a:r>
              <a:rPr lang="en-IE" sz="3200">
                <a:solidFill>
                  <a:srgbClr val="034EA2"/>
                </a:solidFill>
                <a:latin typeface="Arial"/>
              </a:rPr>
              <a:t>use cases as defined in Annex III – </a:t>
            </a:r>
            <a:br>
              <a:rPr lang="en-IE" sz="3200">
                <a:solidFill>
                  <a:srgbClr val="034EA2"/>
                </a:solidFill>
                <a:latin typeface="Arial"/>
              </a:rPr>
            </a:br>
            <a:r>
              <a:rPr lang="en-IE" sz="3200">
                <a:solidFill>
                  <a:srgbClr val="034EA2"/>
                </a:solidFill>
                <a:latin typeface="Arial"/>
              </a:rPr>
              <a:t> political agreement</a:t>
            </a:r>
            <a:endParaRPr lang="fr-BE" sz="3200">
              <a:solidFill>
                <a:srgbClr val="034EA2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4A702-D564-6850-E457-EFDC7B279D97}"/>
              </a:ext>
            </a:extLst>
          </p:cNvPr>
          <p:cNvSpPr txBox="1"/>
          <p:nvPr/>
        </p:nvSpPr>
        <p:spPr>
          <a:xfrm>
            <a:off x="857845" y="1699483"/>
            <a:ext cx="10332076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Biometric recognition systems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components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BC5D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critical digital infrastructures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road traffic and the supply of water, gas, heating and electricity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vocational trainings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e.g. to evaluate learning outcomes and steer the learning process and monitoring of cheating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Employment, workers management and access to self-employment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e.g. to place targeted job advertisements, to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filter job applications, and to evaluate candidates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essential private and public services and benefits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BC5DE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(e.g., healthcare), creditworthiness evaluation of natural persons, and risk assessment and pricing in relation to life and health insurance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2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450996-0996-D962-60DB-FE29D7EB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Enforcement of the AI Act – political agreement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5BF185-478F-641C-2932-514D3FE078B1}"/>
              </a:ext>
            </a:extLst>
          </p:cNvPr>
          <p:cNvSpPr/>
          <p:nvPr/>
        </p:nvSpPr>
        <p:spPr>
          <a:xfrm>
            <a:off x="688158" y="4234182"/>
            <a:ext cx="2016989" cy="13922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Office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6A4112-AC29-85BA-4CA5-442E146E584B}"/>
              </a:ext>
            </a:extLst>
          </p:cNvPr>
          <p:cNvSpPr/>
          <p:nvPr/>
        </p:nvSpPr>
        <p:spPr>
          <a:xfrm>
            <a:off x="688159" y="2068696"/>
            <a:ext cx="2016989" cy="1387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competent authorities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040D5C-F76A-C5D7-07DD-F39F7ED5E6AF}"/>
              </a:ext>
            </a:extLst>
          </p:cNvPr>
          <p:cNvSpPr/>
          <p:nvPr/>
        </p:nvSpPr>
        <p:spPr>
          <a:xfrm>
            <a:off x="6510332" y="1652121"/>
            <a:ext cx="2016989" cy="1387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European Artificial Intelligence Board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81E219-700A-9A2C-C486-F6CB3F32B3B0}"/>
              </a:ext>
            </a:extLst>
          </p:cNvPr>
          <p:cNvSpPr/>
          <p:nvPr/>
        </p:nvSpPr>
        <p:spPr>
          <a:xfrm>
            <a:off x="6547909" y="5021321"/>
            <a:ext cx="2016989" cy="1387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Scientific Panel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938F10-A0D6-180A-E53D-9428912B2EBC}"/>
              </a:ext>
            </a:extLst>
          </p:cNvPr>
          <p:cNvSpPr/>
          <p:nvPr/>
        </p:nvSpPr>
        <p:spPr>
          <a:xfrm>
            <a:off x="6522858" y="3328792"/>
            <a:ext cx="2016989" cy="1387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Advisory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09F70-968F-109E-E78A-0F6D383AC27F}"/>
              </a:ext>
            </a:extLst>
          </p:cNvPr>
          <p:cNvSpPr txBox="1"/>
          <p:nvPr/>
        </p:nvSpPr>
        <p:spPr>
          <a:xfrm>
            <a:off x="2734133" y="2039587"/>
            <a:ext cx="36088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Supervises high-risk conformity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surveillance for Annex II, EDPS for union entities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23816-BFB0-9BB5-B0E5-7B14AC86B65F}"/>
              </a:ext>
            </a:extLst>
          </p:cNvPr>
          <p:cNvSpPr txBox="1"/>
          <p:nvPr/>
        </p:nvSpPr>
        <p:spPr>
          <a:xfrm>
            <a:off x="2801169" y="3789508"/>
            <a:ext cx="3608807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 conduct evaluations, request measures and issue fines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Commission’s internal implementation body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Supervises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general purpose AI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02908-94FF-9D14-9728-2AEF7B290720}"/>
              </a:ext>
            </a:extLst>
          </p:cNvPr>
          <p:cNvSpPr txBox="1"/>
          <p:nvPr/>
        </p:nvSpPr>
        <p:spPr>
          <a:xfrm>
            <a:off x="8659083" y="1623951"/>
            <a:ext cx="3208753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High-level representatives of competent national supervisory authorities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Advising and assisting the Commission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(including the AI Office)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72488-5D9D-B0BE-E726-2668CB3D0B0B}"/>
              </a:ext>
            </a:extLst>
          </p:cNvPr>
          <p:cNvSpPr txBox="1"/>
          <p:nvPr/>
        </p:nvSpPr>
        <p:spPr>
          <a:xfrm>
            <a:off x="8659083" y="3328792"/>
            <a:ext cx="320875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Balanced selection of stakeholders, including  industry, start-ups, SMEs, civil society and academia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F76E5-B318-11B7-E034-2A2D18A06B4E}"/>
              </a:ext>
            </a:extLst>
          </p:cNvPr>
          <p:cNvSpPr txBox="1"/>
          <p:nvPr/>
        </p:nvSpPr>
        <p:spPr>
          <a:xfrm>
            <a:off x="8659084" y="5021321"/>
            <a:ext cx="3208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the implementation and enforcement of the Regulation as regards GPAI models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94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450996-0996-D962-60DB-FE29D7EB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Fundamental rights impact assessment -</a:t>
            </a:r>
            <a:br>
              <a:rPr lang="en-IE">
                <a:cs typeface="Arial"/>
              </a:rPr>
            </a:br>
            <a:r>
              <a:rPr lang="en-IE">
                <a:cs typeface="Arial"/>
              </a:rPr>
              <a:t>political agreement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72488-5D9D-B0BE-E726-2668CB3D0B0B}"/>
              </a:ext>
            </a:extLst>
          </p:cNvPr>
          <p:cNvSpPr txBox="1"/>
          <p:nvPr/>
        </p:nvSpPr>
        <p:spPr>
          <a:xfrm>
            <a:off x="1072366" y="1787859"/>
            <a:ext cx="10286887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40000"/>
                  <a:lumOff val="60000"/>
                </a:prstClr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Targeted at high-risk AI systems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carried out by...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Deployers that are bodies governed by public law or private operators providing public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Operators providing high-risk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Consisting of a description of...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Deployers processes, in which the high-risk AI system is intended to be used 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Categories of natural persons and groups likely to be affected by its use in the specific context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Specific risks of harm likely to impact the affected categories of persons or group of persons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implementation of human oversight measures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measures to be taken in case of materialization of the risks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Wingdings" panose="020B0604020202020204" pitchFamily="34" charset="0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SzPct val="70000"/>
              <a:buFont typeface="Courier New" panose="020B0604020202020204" pitchFamily="34" charset="0"/>
              <a:buChar char="o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30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90700" y="3041525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11D30"/>
                </a:solidFill>
                <a:latin typeface="EC Square Sans Pro" charset="0"/>
                <a:ea typeface="EC Square Sans Pro" charset="0"/>
                <a:cs typeface="EC Square Sans Pro" charset="0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775" y="2760801"/>
            <a:ext cx="4388984" cy="105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Sustainable and effective use of emerging technologies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799631" y="4496097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7" y="-126401"/>
            <a:ext cx="6125699" cy="2074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6A0F-C060-B2CB-3491-16C3C0F8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97D52-0448-E1A5-D2A2-7922A153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16765"/>
            <a:ext cx="9951759" cy="78235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Emerging technologies</a:t>
            </a: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0B4AA3-B7DB-81D5-1A41-06D56BD9DF4D}"/>
              </a:ext>
            </a:extLst>
          </p:cNvPr>
          <p:cNvSpPr/>
          <p:nvPr/>
        </p:nvSpPr>
        <p:spPr bwMode="auto">
          <a:xfrm>
            <a:off x="9997050" y="-319515"/>
            <a:ext cx="6904810" cy="6904808"/>
          </a:xfrm>
          <a:prstGeom prst="ellipse">
            <a:avLst/>
          </a:pr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444F7D-C992-47A8-D7A1-D66C57E45D64}"/>
              </a:ext>
            </a:extLst>
          </p:cNvPr>
          <p:cNvSpPr/>
          <p:nvPr/>
        </p:nvSpPr>
        <p:spPr bwMode="auto">
          <a:xfrm>
            <a:off x="9703381" y="1676611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E0AD20-B648-CC6D-04E6-302733387BCD}"/>
              </a:ext>
            </a:extLst>
          </p:cNvPr>
          <p:cNvSpPr/>
          <p:nvPr/>
        </p:nvSpPr>
        <p:spPr bwMode="auto">
          <a:xfrm>
            <a:off x="9501491" y="2982198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BDC19A-2F5D-FCD8-6492-D9F64DDB5482}"/>
              </a:ext>
            </a:extLst>
          </p:cNvPr>
          <p:cNvSpPr/>
          <p:nvPr/>
        </p:nvSpPr>
        <p:spPr bwMode="auto">
          <a:xfrm>
            <a:off x="9863082" y="4313292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99E383-AF53-FAC6-F222-8014FC457478}"/>
              </a:ext>
            </a:extLst>
          </p:cNvPr>
          <p:cNvGrpSpPr/>
          <p:nvPr/>
        </p:nvGrpSpPr>
        <p:grpSpPr>
          <a:xfrm>
            <a:off x="5598692" y="1797491"/>
            <a:ext cx="4100094" cy="995280"/>
            <a:chOff x="5371774" y="1252599"/>
            <a:chExt cx="3745012" cy="9952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6537638-ECBB-D6DE-17F4-C13C72C75BDE}"/>
                </a:ext>
              </a:extLst>
            </p:cNvPr>
            <p:cNvSpPr txBox="1"/>
            <p:nvPr/>
          </p:nvSpPr>
          <p:spPr>
            <a:xfrm>
              <a:off x="5371774" y="1445480"/>
              <a:ext cx="3745012" cy="802399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The Public Sector Tech Watch hosts emerging tech. use cases of public administrations. Public administrations have the chance to share their use cases online. 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CCE1DD-CB4B-015E-0FEC-D9723598F99C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69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Increase discoverability and visibility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76D5CE-65C6-F1B1-4EC0-4118F7743B9F}"/>
              </a:ext>
            </a:extLst>
          </p:cNvPr>
          <p:cNvGrpSpPr/>
          <p:nvPr/>
        </p:nvGrpSpPr>
        <p:grpSpPr>
          <a:xfrm>
            <a:off x="5718392" y="3074135"/>
            <a:ext cx="3714417" cy="995280"/>
            <a:chOff x="5442857" y="1252599"/>
            <a:chExt cx="3714417" cy="99528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60EA29-6F83-1384-A891-142FA36E7188}"/>
                </a:ext>
              </a:extLst>
            </p:cNvPr>
            <p:cNvSpPr txBox="1"/>
            <p:nvPr/>
          </p:nvSpPr>
          <p:spPr>
            <a:xfrm>
              <a:off x="6090597" y="1445480"/>
              <a:ext cx="3066677" cy="802399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The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GovTech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 Incubator brings together public administrations for piloting and scaling up ICT solutions focusing on emerging tech.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C7A821-4E71-E198-76FD-D5DCD8217E1E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69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Piloting </a:t>
              </a:r>
              <a:r>
                <a:rPr kumimoji="0" lang="en-US" sz="1200" b="1" i="0" u="none" strike="noStrike" kern="1200" cap="none" spc="200" normalizeH="0" baseline="0" noProof="0" err="1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GovTech</a:t>
              </a: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 solutions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8941B4-6D28-FA02-125D-B22EAD405DD4}"/>
              </a:ext>
            </a:extLst>
          </p:cNvPr>
          <p:cNvGrpSpPr/>
          <p:nvPr/>
        </p:nvGrpSpPr>
        <p:grpSpPr>
          <a:xfrm>
            <a:off x="6009379" y="4493916"/>
            <a:ext cx="3874969" cy="1021841"/>
            <a:chOff x="5442857" y="1252599"/>
            <a:chExt cx="3667635" cy="10218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DDFEB76-69E9-D8CE-C5F4-2CB8010D31A9}"/>
                </a:ext>
              </a:extLst>
            </p:cNvPr>
            <p:cNvSpPr txBox="1"/>
            <p:nvPr/>
          </p:nvSpPr>
          <p:spPr>
            <a:xfrm>
              <a:off x="6295772" y="1472041"/>
              <a:ext cx="2814720" cy="802399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GovTech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 Connect brings together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GovTech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 actors for seizing opportunities, mitigate risks and share experiences 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EA6DB5-A075-E406-3A67-D0573BCB8DF4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14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Set up a </a:t>
              </a:r>
              <a:r>
                <a:rPr kumimoji="0" lang="en-US" sz="1200" b="1" i="0" u="none" strike="noStrike" kern="1200" cap="none" spc="200" normalizeH="0" baseline="0" noProof="0" err="1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GovTech</a:t>
              </a: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 community 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56" name="Shape 3602">
            <a:extLst>
              <a:ext uri="{FF2B5EF4-FFF2-40B4-BE49-F238E27FC236}">
                <a16:creationId xmlns:a16="http://schemas.microsoft.com/office/drawing/2014/main" id="{4778BE65-F2B9-5A21-01AD-DD66B6F710D0}"/>
              </a:ext>
            </a:extLst>
          </p:cNvPr>
          <p:cNvSpPr/>
          <p:nvPr/>
        </p:nvSpPr>
        <p:spPr>
          <a:xfrm>
            <a:off x="10000690" y="190879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7" name="Shape 3624">
            <a:extLst>
              <a:ext uri="{FF2B5EF4-FFF2-40B4-BE49-F238E27FC236}">
                <a16:creationId xmlns:a16="http://schemas.microsoft.com/office/drawing/2014/main" id="{A5773FE0-B343-26FB-733A-BB971CCE931B}"/>
              </a:ext>
            </a:extLst>
          </p:cNvPr>
          <p:cNvSpPr/>
          <p:nvPr/>
        </p:nvSpPr>
        <p:spPr>
          <a:xfrm>
            <a:off x="9748382" y="3234241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8" name="Shape 3647">
            <a:extLst>
              <a:ext uri="{FF2B5EF4-FFF2-40B4-BE49-F238E27FC236}">
                <a16:creationId xmlns:a16="http://schemas.microsoft.com/office/drawing/2014/main" id="{5AB16FF9-F863-8F9C-441E-23DA8F481F4C}"/>
              </a:ext>
            </a:extLst>
          </p:cNvPr>
          <p:cNvSpPr/>
          <p:nvPr/>
        </p:nvSpPr>
        <p:spPr>
          <a:xfrm>
            <a:off x="10133556" y="4596890"/>
            <a:ext cx="373452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17065A8F-42EB-771D-D9D5-B8846C9AD46C}"/>
              </a:ext>
            </a:extLst>
          </p:cNvPr>
          <p:cNvSpPr>
            <a:spLocks/>
          </p:cNvSpPr>
          <p:nvPr/>
        </p:nvSpPr>
        <p:spPr bwMode="auto">
          <a:xfrm>
            <a:off x="185525" y="269689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7ED433-67EC-EA59-68E5-50C57FEB191E}"/>
              </a:ext>
            </a:extLst>
          </p:cNvPr>
          <p:cNvSpPr txBox="1"/>
          <p:nvPr/>
        </p:nvSpPr>
        <p:spPr>
          <a:xfrm>
            <a:off x="459533" y="3647110"/>
            <a:ext cx="187502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Public Sector Tech Watch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EE6CE6-CC2A-A54B-BE64-1D3217A40987}"/>
              </a:ext>
            </a:extLst>
          </p:cNvPr>
          <p:cNvSpPr txBox="1"/>
          <p:nvPr/>
        </p:nvSpPr>
        <p:spPr>
          <a:xfrm>
            <a:off x="526618" y="3976900"/>
            <a:ext cx="1807945" cy="661093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Observatory on the use of emerging technologies in public sector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Shape 3602">
            <a:extLst>
              <a:ext uri="{FF2B5EF4-FFF2-40B4-BE49-F238E27FC236}">
                <a16:creationId xmlns:a16="http://schemas.microsoft.com/office/drawing/2014/main" id="{9F49952E-BEAC-62D7-5730-DC5CB32221EB}"/>
              </a:ext>
            </a:extLst>
          </p:cNvPr>
          <p:cNvSpPr/>
          <p:nvPr/>
        </p:nvSpPr>
        <p:spPr>
          <a:xfrm>
            <a:off x="1238561" y="310316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2" name="AutoShape 3">
            <a:extLst>
              <a:ext uri="{FF2B5EF4-FFF2-40B4-BE49-F238E27FC236}">
                <a16:creationId xmlns:a16="http://schemas.microsoft.com/office/drawing/2014/main" id="{CB6DE2CF-4A0E-9B0F-4CAB-B69E708F0C16}"/>
              </a:ext>
            </a:extLst>
          </p:cNvPr>
          <p:cNvSpPr>
            <a:spLocks/>
          </p:cNvSpPr>
          <p:nvPr/>
        </p:nvSpPr>
        <p:spPr bwMode="auto">
          <a:xfrm>
            <a:off x="1976225" y="411493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F1886-B047-E4DD-85F7-A5EA019A93A0}"/>
              </a:ext>
            </a:extLst>
          </p:cNvPr>
          <p:cNvSpPr txBox="1"/>
          <p:nvPr/>
        </p:nvSpPr>
        <p:spPr>
          <a:xfrm>
            <a:off x="2338240" y="4775491"/>
            <a:ext cx="1744320" cy="151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0" normalizeH="0" baseline="0" noProof="0" err="1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GovTech</a:t>
            </a:r>
            <a:r>
              <a: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Incubator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Shape 3602">
            <a:extLst>
              <a:ext uri="{FF2B5EF4-FFF2-40B4-BE49-F238E27FC236}">
                <a16:creationId xmlns:a16="http://schemas.microsoft.com/office/drawing/2014/main" id="{27ED8706-FE3E-69F5-1619-61B9021B4A20}"/>
              </a:ext>
            </a:extLst>
          </p:cNvPr>
          <p:cNvSpPr/>
          <p:nvPr/>
        </p:nvSpPr>
        <p:spPr>
          <a:xfrm>
            <a:off x="3034492" y="4222166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3BF070-CA52-9872-543E-450B8656DE02}"/>
              </a:ext>
            </a:extLst>
          </p:cNvPr>
          <p:cNvSpPr txBox="1"/>
          <p:nvPr/>
        </p:nvSpPr>
        <p:spPr>
          <a:xfrm rot="5400000">
            <a:off x="8687672" y="3108209"/>
            <a:ext cx="4827517" cy="403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00" normalizeH="0" baseline="0" noProof="0" err="1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GovTech</a:t>
            </a:r>
            <a:r>
              <a:rPr kumimoji="0" lang="en-US" sz="3200" b="0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ecosystem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44C688B-25DB-3838-0D45-3538181BB098}"/>
              </a:ext>
            </a:extLst>
          </p:cNvPr>
          <p:cNvSpPr txBox="1"/>
          <p:nvPr/>
        </p:nvSpPr>
        <p:spPr>
          <a:xfrm>
            <a:off x="2721197" y="1645267"/>
            <a:ext cx="3286588" cy="8025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 Light" charset="0"/>
                <a:cs typeface="Titillium Light" charset="0"/>
              </a:rPr>
              <a:t>Emerging technologies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D0C389B-9169-42BC-F7CC-6A8C1B524B6A}"/>
              </a:ext>
            </a:extLst>
          </p:cNvPr>
          <p:cNvSpPr txBox="1"/>
          <p:nvPr/>
        </p:nvSpPr>
        <p:spPr>
          <a:xfrm>
            <a:off x="2809533" y="2696379"/>
            <a:ext cx="3202449" cy="1356397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Data and emerging technologies (e.g., AI. Blockchain) are enablers for better digital public services. A data-driven public sector transforms the design, delivery and monitoring  of public policies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52E8D8E-6F2B-EAB5-C452-791FA2D6EC53}"/>
              </a:ext>
            </a:extLst>
          </p:cNvPr>
          <p:cNvCxnSpPr/>
          <p:nvPr/>
        </p:nvCxnSpPr>
        <p:spPr>
          <a:xfrm>
            <a:off x="2809533" y="2541004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42AE34-B37C-C76D-6E9B-96E8D199F00C}"/>
              </a:ext>
            </a:extLst>
          </p:cNvPr>
          <p:cNvSpPr txBox="1"/>
          <p:nvPr/>
        </p:nvSpPr>
        <p:spPr>
          <a:xfrm>
            <a:off x="2278341" y="5159313"/>
            <a:ext cx="1807945" cy="87164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Testing arena for public administrations to experiment, test and pilot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GovTech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solutions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3B33EEAF-2972-4C10-2E81-89BF8E29F6E7}"/>
              </a:ext>
            </a:extLst>
          </p:cNvPr>
          <p:cNvSpPr>
            <a:spLocks/>
          </p:cNvSpPr>
          <p:nvPr/>
        </p:nvSpPr>
        <p:spPr bwMode="auto">
          <a:xfrm>
            <a:off x="4474496" y="3774584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DF07F-4CB8-8B15-A45B-D23539F7FECF}"/>
              </a:ext>
            </a:extLst>
          </p:cNvPr>
          <p:cNvSpPr txBox="1"/>
          <p:nvPr/>
        </p:nvSpPr>
        <p:spPr>
          <a:xfrm>
            <a:off x="4748504" y="4724796"/>
            <a:ext cx="1875029" cy="151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0" normalizeH="0" baseline="0" noProof="0" err="1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GovTech</a:t>
            </a:r>
            <a:r>
              <a: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26C11-67AA-97C0-735E-BEA80FADD4F2}"/>
              </a:ext>
            </a:extLst>
          </p:cNvPr>
          <p:cNvSpPr txBox="1"/>
          <p:nvPr/>
        </p:nvSpPr>
        <p:spPr>
          <a:xfrm>
            <a:off x="4815589" y="5054586"/>
            <a:ext cx="1807945" cy="87164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A community for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GovTech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 actors to seize opportunities and share experiences</a:t>
            </a:r>
          </a:p>
        </p:txBody>
      </p:sp>
      <p:sp>
        <p:nvSpPr>
          <p:cNvPr id="7" name="Shape 3602">
            <a:extLst>
              <a:ext uri="{FF2B5EF4-FFF2-40B4-BE49-F238E27FC236}">
                <a16:creationId xmlns:a16="http://schemas.microsoft.com/office/drawing/2014/main" id="{400B1898-2B80-FC6D-EBD4-193B859B99D5}"/>
              </a:ext>
            </a:extLst>
          </p:cNvPr>
          <p:cNvSpPr/>
          <p:nvPr/>
        </p:nvSpPr>
        <p:spPr>
          <a:xfrm>
            <a:off x="5527532" y="4180850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61CDEF-571B-F13A-2F04-69B7CB2BB223}"/>
              </a:ext>
            </a:extLst>
          </p:cNvPr>
          <p:cNvGrpSpPr/>
          <p:nvPr/>
        </p:nvGrpSpPr>
        <p:grpSpPr>
          <a:xfrm>
            <a:off x="6096464" y="5647801"/>
            <a:ext cx="3907625" cy="602825"/>
            <a:chOff x="5442857" y="1252599"/>
            <a:chExt cx="3698544" cy="6028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E2F3E-7DB4-F695-B910-EFFD75859A89}"/>
                </a:ext>
              </a:extLst>
            </p:cNvPr>
            <p:cNvSpPr txBox="1"/>
            <p:nvPr/>
          </p:nvSpPr>
          <p:spPr>
            <a:xfrm>
              <a:off x="6048494" y="1417612"/>
              <a:ext cx="3092907" cy="437812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  <a:hlinkClick r:id="rId2"/>
                </a:rPr>
                <a:t>Use of AI by the public sector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, 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  <a:hlinkClick r:id="rId3"/>
                </a:rPr>
                <a:t>Adoption of AI by the public sector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, 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  <a:hlinkClick r:id="rId4"/>
                </a:rPr>
                <a:t>AI for the public sector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, 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11D30">
                      <a:alpha val="60000"/>
                    </a:srgbClr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  <a:hlinkClick r:id="rId5"/>
                </a:rPr>
                <a:t>AI for interoperability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211EBE-A900-0DB4-4505-93852EA1D478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14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Related studies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0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90700" y="3041525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11D30"/>
                </a:solidFill>
                <a:latin typeface="EC Square Sans Pro" charset="0"/>
                <a:ea typeface="EC Square Sans Pro" charset="0"/>
                <a:cs typeface="EC Square Sans Pro" charset="0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775" y="2760801"/>
            <a:ext cx="4388984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200">
                <a:solidFill>
                  <a:srgbClr val="011D30"/>
                </a:solidFill>
                <a:latin typeface="EC Square Sans Cond Pro" panose="020B0506040000020004" pitchFamily="34" charset="0"/>
                <a:ea typeface="Titillium" charset="0"/>
                <a:cs typeface="Titillium" charset="0"/>
              </a:rPr>
              <a:t>Fully accessible online administrative services</a:t>
            </a:r>
            <a:endParaRPr kumimoji="0" lang="en-US" sz="2800" b="1" i="0" u="none" strike="noStrike" kern="1200" cap="none" spc="20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 panose="020B0506040000020004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830523" y="3816475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7" y="-126401"/>
            <a:ext cx="6125699" cy="2074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B4F882F-7379-6B8D-3BC7-E7F3E18A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>
                <a:solidFill>
                  <a:srgbClr val="4D4D4D"/>
                </a:solidFill>
              </a:rPr>
              <a:t>The Single Digital Gateway </a:t>
            </a:r>
            <a:r>
              <a:rPr lang="fr-BE" err="1">
                <a:solidFill>
                  <a:srgbClr val="4D4D4D"/>
                </a:solidFill>
              </a:rPr>
              <a:t>Regulation</a:t>
            </a:r>
            <a:endParaRPr lang="fr-BE" err="1">
              <a:solidFill>
                <a:srgbClr val="4D4D4D"/>
              </a:solidFill>
              <a:cs typeface="Arial"/>
            </a:endParaRPr>
          </a:p>
        </p:txBody>
      </p:sp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3AA3D4B6-076E-207C-E581-BED72956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7" y="1578767"/>
            <a:ext cx="9711634" cy="5279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B5032-66A3-D1EC-CB4F-8883A17C700A}"/>
              </a:ext>
            </a:extLst>
          </p:cNvPr>
          <p:cNvSpPr txBox="1"/>
          <p:nvPr/>
        </p:nvSpPr>
        <p:spPr>
          <a:xfrm>
            <a:off x="1919304" y="2804223"/>
            <a:ext cx="2258705" cy="1554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About rights and opportunities in the single market</a:t>
            </a:r>
            <a:endParaRPr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At EU, national and local level</a:t>
            </a:r>
            <a:endParaRPr kumimoji="0"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4A9F3-45C5-D404-F817-6D0238A0F386}"/>
              </a:ext>
            </a:extLst>
          </p:cNvPr>
          <p:cNvSpPr txBox="1"/>
          <p:nvPr/>
        </p:nvSpPr>
        <p:spPr>
          <a:xfrm>
            <a:off x="2036447" y="4553318"/>
            <a:ext cx="241965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E-Government Procedures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Fully </a:t>
            </a:r>
            <a:r>
              <a:rPr lang="en-US" sz="1500" err="1">
                <a:solidFill>
                  <a:srgbClr val="4D4D4D"/>
                </a:solidFill>
                <a:latin typeface="EC Square Sans Pro Extra Black"/>
                <a:ea typeface="Verdana"/>
                <a:cs typeface="Arial"/>
              </a:rPr>
              <a:t>digitalised</a:t>
            </a: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 'once only' procedures in key areas</a:t>
            </a:r>
            <a:endParaRPr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By end of 2023</a:t>
            </a:r>
            <a:endParaRPr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9AC26-DF70-2ACC-E878-F758B877E549}"/>
              </a:ext>
            </a:extLst>
          </p:cNvPr>
          <p:cNvSpPr txBox="1"/>
          <p:nvPr/>
        </p:nvSpPr>
        <p:spPr>
          <a:xfrm>
            <a:off x="4849857" y="2799620"/>
            <a:ext cx="1995444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Assistance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Gateway to advice and problem-solving services</a:t>
            </a:r>
            <a:endParaRPr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FE85DEFA-44C4-398A-8A39-A83D590A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120" y="2105725"/>
            <a:ext cx="2743200" cy="801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F423F-7F48-6F11-D906-DE8370C1B9BA}"/>
              </a:ext>
            </a:extLst>
          </p:cNvPr>
          <p:cNvSpPr txBox="1"/>
          <p:nvPr/>
        </p:nvSpPr>
        <p:spPr>
          <a:xfrm>
            <a:off x="4847268" y="4553318"/>
            <a:ext cx="255062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Policy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Reporting on obstacles</a:t>
            </a:r>
            <a:endParaRPr lang="en-US" sz="15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  <a:cs typeface="Arial"/>
            </a:endParaRPr>
          </a:p>
        </p:txBody>
      </p:sp>
      <p:pic>
        <p:nvPicPr>
          <p:cNvPr id="11" name="Picture 10" descr="A blue circle with a cloud and a file in it&#10;&#10;Description automatically generated">
            <a:extLst>
              <a:ext uri="{FF2B5EF4-FFF2-40B4-BE49-F238E27FC236}">
                <a16:creationId xmlns:a16="http://schemas.microsoft.com/office/drawing/2014/main" id="{3C98EC81-3C55-BCBD-AF29-CFC29A80C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52" y="5530229"/>
            <a:ext cx="735910" cy="711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9A8CB-888B-AD80-2782-B3B102577ECB}"/>
              </a:ext>
            </a:extLst>
          </p:cNvPr>
          <p:cNvSpPr txBox="1"/>
          <p:nvPr/>
        </p:nvSpPr>
        <p:spPr>
          <a:xfrm>
            <a:off x="6091902" y="5606072"/>
            <a:ext cx="32720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Powered by the </a:t>
            </a:r>
            <a:r>
              <a: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Once-Only</a:t>
            </a:r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 Technical System </a:t>
            </a:r>
          </a:p>
        </p:txBody>
      </p:sp>
      <p:pic>
        <p:nvPicPr>
          <p:cNvPr id="13" name="Picture 12" descr="A blue arrow with black background&#10;&#10;Description automatically generated">
            <a:extLst>
              <a:ext uri="{FF2B5EF4-FFF2-40B4-BE49-F238E27FC236}">
                <a16:creationId xmlns:a16="http://schemas.microsoft.com/office/drawing/2014/main" id="{F0851B73-1CBA-8622-5850-7DA19A7B5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96" y="5754273"/>
            <a:ext cx="691322" cy="3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759BD5-302C-DF08-2732-6810D808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881"/>
            <a:ext cx="9339942" cy="50703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CA4D80-8EB3-8AD3-896D-7EDDEF9D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47562" cy="782357"/>
          </a:xfrm>
        </p:spPr>
        <p:txBody>
          <a:bodyPr/>
          <a:lstStyle/>
          <a:p>
            <a:r>
              <a:rPr lang="fr-BE">
                <a:solidFill>
                  <a:srgbClr val="4D4D4D"/>
                </a:solidFill>
                <a:latin typeface="EC Square Sans Pro Extra Black"/>
                <a:cs typeface="Arial"/>
              </a:rPr>
              <a:t>The Single Digital Gateway </a:t>
            </a:r>
            <a:r>
              <a:rPr lang="fr-BE" err="1">
                <a:solidFill>
                  <a:srgbClr val="4D4D4D"/>
                </a:solidFill>
                <a:latin typeface="EC Square Sans Pro Extra Black"/>
                <a:cs typeface="Arial"/>
              </a:rPr>
              <a:t>is</a:t>
            </a:r>
            <a:r>
              <a:rPr lang="fr-BE">
                <a:solidFill>
                  <a:srgbClr val="4D4D4D"/>
                </a:solidFill>
                <a:latin typeface="EC Square Sans Pro Extra Black"/>
                <a:cs typeface="Arial"/>
              </a:rPr>
              <a:t> </a:t>
            </a:r>
            <a:r>
              <a:rPr lang="fr-BE" err="1">
                <a:solidFill>
                  <a:srgbClr val="4D4D4D"/>
                </a:solidFill>
                <a:latin typeface="EC Square Sans Pro Extra Black"/>
                <a:cs typeface="Arial"/>
              </a:rPr>
              <a:t>currently</a:t>
            </a:r>
            <a:r>
              <a:rPr lang="fr-BE">
                <a:solidFill>
                  <a:srgbClr val="4D4D4D"/>
                </a:solidFill>
                <a:latin typeface="EC Square Sans Pro Extra Black"/>
                <a:cs typeface="Arial"/>
              </a:rPr>
              <a:t> in full </a:t>
            </a:r>
            <a:r>
              <a:rPr lang="fr-BE" err="1">
                <a:solidFill>
                  <a:srgbClr val="4D4D4D"/>
                </a:solidFill>
                <a:latin typeface="EC Square Sans Pro Extra Black"/>
                <a:cs typeface="Arial"/>
              </a:rPr>
              <a:t>deployment</a:t>
            </a:r>
            <a:endParaRPr lang="en-US" err="1">
              <a:solidFill>
                <a:srgbClr val="4D4D4D"/>
              </a:solidFill>
              <a:latin typeface="EC Square Sans Pro Extra Black"/>
            </a:endParaRPr>
          </a:p>
        </p:txBody>
      </p:sp>
      <p:pic>
        <p:nvPicPr>
          <p:cNvPr id="4" name="Picture 3" descr="A screen shot of a calendar&#10;&#10;Description automatically generated">
            <a:extLst>
              <a:ext uri="{FF2B5EF4-FFF2-40B4-BE49-F238E27FC236}">
                <a16:creationId xmlns:a16="http://schemas.microsoft.com/office/drawing/2014/main" id="{D82FE57E-45F7-36D1-D6A3-E5C651C88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9" b="69279"/>
          <a:stretch/>
        </p:blipFill>
        <p:spPr>
          <a:xfrm>
            <a:off x="870856" y="1996525"/>
            <a:ext cx="10755092" cy="1067419"/>
          </a:xfrm>
          <a:prstGeom prst="rect">
            <a:avLst/>
          </a:prstGeom>
        </p:spPr>
      </p:pic>
      <p:pic>
        <p:nvPicPr>
          <p:cNvPr id="6" name="Picture 5" descr="A blue arrow with black background&#10;&#10;Description automatically generated">
            <a:extLst>
              <a:ext uri="{FF2B5EF4-FFF2-40B4-BE49-F238E27FC236}">
                <a16:creationId xmlns:a16="http://schemas.microsoft.com/office/drawing/2014/main" id="{51778604-A366-EDEA-1CE0-06A6551C0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80000">
            <a:off x="9683554" y="1258473"/>
            <a:ext cx="691322" cy="363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0D68A-5A71-FACC-023E-F63068941A63}"/>
              </a:ext>
            </a:extLst>
          </p:cNvPr>
          <p:cNvSpPr txBox="1"/>
          <p:nvPr/>
        </p:nvSpPr>
        <p:spPr>
          <a:xfrm>
            <a:off x="1024587" y="3022695"/>
            <a:ext cx="2204277" cy="1261884"/>
          </a:xfrm>
          <a:prstGeom prst="rect">
            <a:avLst/>
          </a:prstGeom>
          <a:noFill/>
          <a:effectLst>
            <a:reflection blurRad="698500" stA="45000" endPos="6500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Single Digital Gateway Regulation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Entry into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2C79C-2B7C-E64B-B210-E04E6B6658B8}"/>
              </a:ext>
            </a:extLst>
          </p:cNvPr>
          <p:cNvSpPr txBox="1"/>
          <p:nvPr/>
        </p:nvSpPr>
        <p:spPr>
          <a:xfrm>
            <a:off x="3662113" y="3023799"/>
            <a:ext cx="280488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Go live of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Online information (Annex I) - Central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Government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Common IT Tools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Search facility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Assistance service finder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Feedback Tool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Assistance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Single Market Obstacles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C61EE-B668-A7FE-D389-1F8241EE99EE}"/>
              </a:ext>
            </a:extLst>
          </p:cNvPr>
          <p:cNvSpPr txBox="1"/>
          <p:nvPr/>
        </p:nvSpPr>
        <p:spPr>
          <a:xfrm>
            <a:off x="6614491" y="3023799"/>
            <a:ext cx="214984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Deadline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for local authorities: online information (Annex 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CE7AA-97E8-9941-BCEA-AE8B1B453FAE}"/>
              </a:ext>
            </a:extLst>
          </p:cNvPr>
          <p:cNvSpPr txBox="1"/>
          <p:nvPr/>
        </p:nvSpPr>
        <p:spPr>
          <a:xfrm>
            <a:off x="8958519" y="2982701"/>
            <a:ext cx="2509076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Go live of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Launch of the Once-only Technical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Connection of MS competent authorities to OOTS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  <a:cs typeface="Arial"/>
              </a:rPr>
              <a:t>Key procedures fully online for national and cross-border users (Annex II)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8EC11F01-3B26-0E2D-4495-0D1EF6738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9343" y="2270233"/>
            <a:ext cx="542465" cy="542465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89C7D779-5BB5-8E98-E552-5AF6CF6F3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2846" y="2270233"/>
            <a:ext cx="542465" cy="54246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0B2A1B57-6B8D-2BA4-E5E3-A2CA18A04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6654" y="2270233"/>
            <a:ext cx="542465" cy="542465"/>
          </a:xfrm>
          <a:prstGeom prst="rect">
            <a:avLst/>
          </a:prstGeom>
        </p:spPr>
      </p:pic>
      <p:pic>
        <p:nvPicPr>
          <p:cNvPr id="15" name="Graphic 14" descr="Building Brick Wall outline">
            <a:extLst>
              <a:ext uri="{FF2B5EF4-FFF2-40B4-BE49-F238E27FC236}">
                <a16:creationId xmlns:a16="http://schemas.microsoft.com/office/drawing/2014/main" id="{42A11FFA-3B6C-7613-DDDE-A90F0CB3B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7257" y="4122695"/>
            <a:ext cx="698198" cy="698198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7F77E3F-4978-0F3A-37D9-F050DD00D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5124" y="3265412"/>
            <a:ext cx="542465" cy="542465"/>
          </a:xfrm>
          <a:prstGeom prst="rect">
            <a:avLst/>
          </a:prstGeom>
        </p:spPr>
      </p:pic>
      <p:pic>
        <p:nvPicPr>
          <p:cNvPr id="17" name="Graphic 16" descr="Building Brick Wall outline">
            <a:extLst>
              <a:ext uri="{FF2B5EF4-FFF2-40B4-BE49-F238E27FC236}">
                <a16:creationId xmlns:a16="http://schemas.microsoft.com/office/drawing/2014/main" id="{95CA70D2-73F9-C65C-DC6C-99947009B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55130" y="5245502"/>
            <a:ext cx="698198" cy="6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6A0F-C060-B2CB-3491-16C3C0F8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B077A8-0423-A712-C4F8-AEA450C2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decade policy, a driver for Pillar II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7B0496-5A82-ED07-F368-221CEE0BD14F}"/>
              </a:ext>
            </a:extLst>
          </p:cNvPr>
          <p:cNvGrpSpPr/>
          <p:nvPr/>
        </p:nvGrpSpPr>
        <p:grpSpPr>
          <a:xfrm>
            <a:off x="7555719" y="2461192"/>
            <a:ext cx="2777450" cy="932635"/>
            <a:chOff x="7268047" y="1680799"/>
            <a:chExt cx="2530315" cy="8200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FDB62A-D77C-F3A0-9C8E-CCB029BA29B1}"/>
                </a:ext>
              </a:extLst>
            </p:cNvPr>
            <p:cNvSpPr txBox="1"/>
            <p:nvPr/>
          </p:nvSpPr>
          <p:spPr>
            <a:xfrm>
              <a:off x="7268047" y="1680799"/>
              <a:ext cx="2410213" cy="133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Key public services online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F0C1C8-A3EA-E0B0-9565-61BD026DFD73}"/>
                </a:ext>
              </a:extLst>
            </p:cNvPr>
            <p:cNvSpPr txBox="1"/>
            <p:nvPr/>
          </p:nvSpPr>
          <p:spPr>
            <a:xfrm>
              <a:off x="7268048" y="1929278"/>
              <a:ext cx="2530314" cy="57159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By 2030,  MS will have to provide online 100% of the key public services to their citizens and businesses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25B217-E327-171A-F0D7-881597108311}"/>
              </a:ext>
            </a:extLst>
          </p:cNvPr>
          <p:cNvGrpSpPr/>
          <p:nvPr/>
        </p:nvGrpSpPr>
        <p:grpSpPr>
          <a:xfrm>
            <a:off x="7555720" y="3849673"/>
            <a:ext cx="2530314" cy="679100"/>
            <a:chOff x="7268048" y="1680799"/>
            <a:chExt cx="2530314" cy="6791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F4C68A-92BB-B574-D1D5-284793600D58}"/>
                </a:ext>
              </a:extLst>
            </p:cNvPr>
            <p:cNvSpPr txBox="1"/>
            <p:nvPr/>
          </p:nvSpPr>
          <p:spPr>
            <a:xfrm>
              <a:off x="7268048" y="1680799"/>
              <a:ext cx="2336858" cy="151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spc="200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A</a:t>
              </a:r>
              <a:r>
                <a:rPr kumimoji="0" lang="en-US" sz="1200" b="1" i="0" u="none" strike="noStrike" kern="1200" cap="none" spc="200" normalizeH="0" baseline="0" noProof="0" err="1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ccess</a:t>
              </a: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 to medical records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3ED233-EC66-BA13-932F-F2A51F38CE9E}"/>
                </a:ext>
              </a:extLst>
            </p:cNvPr>
            <p:cNvSpPr txBox="1"/>
            <p:nvPr/>
          </p:nvSpPr>
          <p:spPr>
            <a:xfrm>
              <a:off x="7268048" y="1929717"/>
              <a:ext cx="2530314" cy="43018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By 2030, 100% of citizens have access to their medical records online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F323FE-9095-680C-C5E0-2235B9293C24}"/>
              </a:ext>
            </a:extLst>
          </p:cNvPr>
          <p:cNvGrpSpPr/>
          <p:nvPr/>
        </p:nvGrpSpPr>
        <p:grpSpPr>
          <a:xfrm>
            <a:off x="7555720" y="5238594"/>
            <a:ext cx="2530314" cy="679099"/>
            <a:chOff x="7268048" y="1680800"/>
            <a:chExt cx="2530314" cy="6790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9AD69E-747A-67F0-50E5-09113CBBFA73}"/>
                </a:ext>
              </a:extLst>
            </p:cNvPr>
            <p:cNvSpPr txBox="1"/>
            <p:nvPr/>
          </p:nvSpPr>
          <p:spPr>
            <a:xfrm>
              <a:off x="7268048" y="1680800"/>
              <a:ext cx="2215004" cy="156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EU citizens with </a:t>
              </a:r>
              <a:r>
                <a:rPr kumimoji="0" lang="en-US" sz="1200" b="1" i="0" u="none" strike="noStrike" kern="1200" cap="none" spc="200" normalizeH="0" baseline="0" noProof="0" err="1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eID</a:t>
              </a:r>
              <a:endPara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47E55C-51A4-A01A-733C-C88C5B51D904}"/>
                </a:ext>
              </a:extLst>
            </p:cNvPr>
            <p:cNvSpPr txBox="1"/>
            <p:nvPr/>
          </p:nvSpPr>
          <p:spPr>
            <a:xfrm>
              <a:off x="7268048" y="1929717"/>
              <a:ext cx="2530314" cy="430182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defTabSz="457200">
                <a:lnSpc>
                  <a:spcPct val="120000"/>
                </a:lnSpc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Titillium" charset="0"/>
                  <a:cs typeface="Titillium" charset="0"/>
                </a:rPr>
                <a:t>By 2030,</a:t>
              </a:r>
              <a:r>
                <a:rPr lang="en-US" sz="1200">
                  <a:solidFill>
                    <a:srgbClr val="011D30"/>
                  </a:solidFill>
                  <a:latin typeface="EC Square Sans Cond Pro"/>
                  <a:ea typeface="Titillium" charset="0"/>
                  <a:cs typeface="Titillium" charset="0"/>
                </a:rPr>
                <a:t> 100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/>
                  <a:ea typeface="Titillium" charset="0"/>
                  <a:cs typeface="Titillium" charset="0"/>
                </a:rPr>
                <a:t>% of EU citizens will have access to a digital ID</a:t>
              </a:r>
            </a:p>
          </p:txBody>
        </p:sp>
      </p:grpSp>
      <p:sp>
        <p:nvSpPr>
          <p:cNvPr id="22" name="AutoShape 2">
            <a:extLst>
              <a:ext uri="{FF2B5EF4-FFF2-40B4-BE49-F238E27FC236}">
                <a16:creationId xmlns:a16="http://schemas.microsoft.com/office/drawing/2014/main" id="{0D817467-0DDB-3AB7-6788-1A519ACF3EA2}"/>
              </a:ext>
            </a:extLst>
          </p:cNvPr>
          <p:cNvSpPr>
            <a:spLocks/>
          </p:cNvSpPr>
          <p:nvPr/>
        </p:nvSpPr>
        <p:spPr bwMode="auto">
          <a:xfrm>
            <a:off x="6373512" y="3722504"/>
            <a:ext cx="899765" cy="973777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2AD1F2E2-08D3-1A42-DDD7-9671E69431B3}"/>
              </a:ext>
            </a:extLst>
          </p:cNvPr>
          <p:cNvSpPr>
            <a:spLocks/>
          </p:cNvSpPr>
          <p:nvPr/>
        </p:nvSpPr>
        <p:spPr bwMode="auto">
          <a:xfrm>
            <a:off x="6383672" y="2334024"/>
            <a:ext cx="899765" cy="973777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0879C497-1880-451C-9B47-3801733B0F74}"/>
              </a:ext>
            </a:extLst>
          </p:cNvPr>
          <p:cNvSpPr>
            <a:spLocks/>
          </p:cNvSpPr>
          <p:nvPr/>
        </p:nvSpPr>
        <p:spPr bwMode="auto">
          <a:xfrm>
            <a:off x="6383672" y="5111424"/>
            <a:ext cx="899765" cy="973777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11D30"/>
                </a:solidFill>
                <a:latin typeface="EC Square Sans Pro"/>
              </a:rPr>
              <a:t>100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Pro"/>
              </a:rPr>
              <a:t>%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C9851-DCE4-03EB-8878-A86FCFA5EAC1}"/>
              </a:ext>
            </a:extLst>
          </p:cNvPr>
          <p:cNvSpPr txBox="1"/>
          <p:nvPr/>
        </p:nvSpPr>
        <p:spPr>
          <a:xfrm>
            <a:off x="1311893" y="2041543"/>
            <a:ext cx="4043451" cy="900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011D30"/>
                </a:solidFill>
                <a:latin typeface="EC Square Sans Pro" charset="0"/>
                <a:ea typeface="EC Square Sans Pro" charset="0"/>
                <a:cs typeface="EC Square Sans Pro" charset="0"/>
              </a:rPr>
              <a:t>Digital Decade 2030 targets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E4D5C0-ED79-2847-8CD4-959BB6BC0D66}"/>
              </a:ext>
            </a:extLst>
          </p:cNvPr>
          <p:cNvCxnSpPr/>
          <p:nvPr/>
        </p:nvCxnSpPr>
        <p:spPr>
          <a:xfrm>
            <a:off x="1422400" y="3089966"/>
            <a:ext cx="691243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2655FA-CADF-5D7F-E488-FB918E329BBF}"/>
              </a:ext>
            </a:extLst>
          </p:cNvPr>
          <p:cNvSpPr txBox="1"/>
          <p:nvPr/>
        </p:nvSpPr>
        <p:spPr>
          <a:xfrm>
            <a:off x="1422400" y="3217013"/>
            <a:ext cx="3202449" cy="2741391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Four cardinal points guide the Digital decade policy targets for 2030: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Skills (targets related to ICT specialists and basic digital skills)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Digital transformation of businesses (targets related to tech up-take, innovators and late adopters)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Secure and sustainable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 digital infrastructures (targets related to connectivity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, data and cloud)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/>
              <a:ea typeface="Titillium" charset="0"/>
              <a:cs typeface="Titillium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Digital transformation of public services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/>
              <a:ea typeface="Titillium" charset="0"/>
              <a:cs typeface="Titillium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464FC8-0A49-7EE0-DBB5-BF60B6B12D46}"/>
              </a:ext>
            </a:extLst>
          </p:cNvPr>
          <p:cNvCxnSpPr/>
          <p:nvPr/>
        </p:nvCxnSpPr>
        <p:spPr>
          <a:xfrm>
            <a:off x="6493265" y="2091792"/>
            <a:ext cx="691243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A5353A-8906-175E-7420-96C09A26589A}"/>
              </a:ext>
            </a:extLst>
          </p:cNvPr>
          <p:cNvSpPr txBox="1"/>
          <p:nvPr/>
        </p:nvSpPr>
        <p:spPr>
          <a:xfrm>
            <a:off x="6020055" y="1774894"/>
            <a:ext cx="5158227" cy="22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spc="200">
                <a:solidFill>
                  <a:srgbClr val="011D30"/>
                </a:solidFill>
                <a:latin typeface="EC Square Sans Cond Pro" panose="020B0506040000020004" pitchFamily="34" charset="0"/>
                <a:ea typeface="Titillium" charset="0"/>
                <a:cs typeface="Titillium" charset="0"/>
              </a:rPr>
              <a:t>Targets related to digital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34842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2D3F8-3356-AC15-5A5D-7BA65440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err="1">
                <a:solidFill>
                  <a:srgbClr val="4D4D4D"/>
                </a:solidFill>
              </a:rPr>
              <a:t>Automated</a:t>
            </a:r>
            <a:r>
              <a:rPr lang="fr-BE">
                <a:solidFill>
                  <a:srgbClr val="4D4D4D"/>
                </a:solidFill>
              </a:rPr>
              <a:t> </a:t>
            </a:r>
            <a:r>
              <a:rPr lang="fr-BE" err="1">
                <a:solidFill>
                  <a:srgbClr val="4D4D4D"/>
                </a:solidFill>
              </a:rPr>
              <a:t>evidence</a:t>
            </a:r>
            <a:r>
              <a:rPr lang="fr-BE">
                <a:solidFill>
                  <a:srgbClr val="4D4D4D"/>
                </a:solidFill>
              </a:rPr>
              <a:t> exchange </a:t>
            </a:r>
            <a:br>
              <a:rPr lang="fr-BE">
                <a:solidFill>
                  <a:srgbClr val="4D4D4D"/>
                </a:solidFill>
              </a:rPr>
            </a:br>
            <a:r>
              <a:rPr lang="fr-BE">
                <a:solidFill>
                  <a:srgbClr val="4D4D4D"/>
                </a:solidFill>
              </a:rPr>
              <a:t>via the Once-</a:t>
            </a:r>
            <a:r>
              <a:rPr lang="fr-BE" err="1">
                <a:solidFill>
                  <a:srgbClr val="4D4D4D"/>
                </a:solidFill>
              </a:rPr>
              <a:t>Only</a:t>
            </a:r>
            <a:r>
              <a:rPr lang="fr-BE">
                <a:solidFill>
                  <a:srgbClr val="4D4D4D"/>
                </a:solidFill>
              </a:rPr>
              <a:t> </a:t>
            </a:r>
            <a:r>
              <a:rPr lang="fr-BE" err="1">
                <a:solidFill>
                  <a:srgbClr val="4D4D4D"/>
                </a:solidFill>
              </a:rPr>
              <a:t>Technical</a:t>
            </a:r>
            <a:r>
              <a:rPr lang="fr-BE">
                <a:solidFill>
                  <a:srgbClr val="4D4D4D"/>
                </a:solidFill>
              </a:rPr>
              <a:t> System</a:t>
            </a:r>
            <a:endParaRPr lang="en-IE">
              <a:solidFill>
                <a:srgbClr val="4D4D4D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A72A583-A37A-D4E5-1004-45129F4784BE}"/>
              </a:ext>
            </a:extLst>
          </p:cNvPr>
          <p:cNvSpPr txBox="1">
            <a:spLocks/>
          </p:cNvSpPr>
          <p:nvPr/>
        </p:nvSpPr>
        <p:spPr>
          <a:xfrm>
            <a:off x="259034" y="1507781"/>
            <a:ext cx="11932965" cy="46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Evidence needed to complete administrative procedures online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Exchanged at the request of the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In December 2023: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The Once Only Technical System (OOTS) for this exchange was established (deployed by the Commission &amp; Member States)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Member States shall ensure a smooth onboarding to enable the connection between the procedure portals and the OOTS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Verdana"/>
              </a:rPr>
              <a:t>Over the year 2024 more than 80 000 national authorities must sign up to the OOTS, to enable an automated exchange of evidence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357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D4BA6-1B69-36A7-AA15-BCC97E53C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198" y="578320"/>
            <a:ext cx="10903949" cy="646331"/>
          </a:xfr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r" defTabSz="91428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kern="0">
                <a:solidFill>
                  <a:srgbClr val="4D4D4D"/>
                </a:solidFill>
                <a:latin typeface="EC Square Sans Pro Extra Black"/>
                <a:ea typeface="맑은 고딕"/>
              </a:rPr>
              <a:t>Internal Market Information System (IMI)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DCDF84D-598B-8DEA-0E2A-BE2B4F63069F}"/>
              </a:ext>
            </a:extLst>
          </p:cNvPr>
          <p:cNvSpPr/>
          <p:nvPr/>
        </p:nvSpPr>
        <p:spPr>
          <a:xfrm>
            <a:off x="2932638" y="5868277"/>
            <a:ext cx="1580636" cy="81273"/>
          </a:xfrm>
          <a:custGeom>
            <a:avLst/>
            <a:gdLst/>
            <a:ahLst/>
            <a:cxnLst/>
            <a:rect l="l" t="t" r="r" b="b"/>
            <a:pathLst>
              <a:path w="1400441" h="72008">
                <a:moveTo>
                  <a:pt x="0" y="0"/>
                </a:moveTo>
                <a:lnTo>
                  <a:pt x="1400441" y="0"/>
                </a:lnTo>
                <a:lnTo>
                  <a:pt x="1400441" y="72008"/>
                </a:lnTo>
                <a:lnTo>
                  <a:pt x="0" y="72008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024C26E-94A3-1515-786C-6C2085B1BD4E}"/>
              </a:ext>
            </a:extLst>
          </p:cNvPr>
          <p:cNvSpPr/>
          <p:nvPr/>
        </p:nvSpPr>
        <p:spPr>
          <a:xfrm>
            <a:off x="4493170" y="5864774"/>
            <a:ext cx="1580636" cy="81273"/>
          </a:xfrm>
          <a:custGeom>
            <a:avLst/>
            <a:gdLst/>
            <a:ahLst/>
            <a:cxnLst/>
            <a:rect l="l" t="t" r="r" b="b"/>
            <a:pathLst>
              <a:path w="1400441" h="72008">
                <a:moveTo>
                  <a:pt x="0" y="0"/>
                </a:moveTo>
                <a:lnTo>
                  <a:pt x="1400441" y="0"/>
                </a:lnTo>
                <a:lnTo>
                  <a:pt x="1400441" y="72008"/>
                </a:lnTo>
                <a:lnTo>
                  <a:pt x="0" y="720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22A13D74-5990-997E-91D3-8CE7CCB15944}"/>
              </a:ext>
            </a:extLst>
          </p:cNvPr>
          <p:cNvSpPr/>
          <p:nvPr/>
        </p:nvSpPr>
        <p:spPr>
          <a:xfrm>
            <a:off x="6079174" y="5865221"/>
            <a:ext cx="1580636" cy="81273"/>
          </a:xfrm>
          <a:custGeom>
            <a:avLst/>
            <a:gdLst/>
            <a:ahLst/>
            <a:cxnLst/>
            <a:rect l="l" t="t" r="r" b="b"/>
            <a:pathLst>
              <a:path w="1400441" h="72008">
                <a:moveTo>
                  <a:pt x="0" y="0"/>
                </a:moveTo>
                <a:lnTo>
                  <a:pt x="1400441" y="0"/>
                </a:lnTo>
                <a:lnTo>
                  <a:pt x="1400441" y="72008"/>
                </a:lnTo>
                <a:lnTo>
                  <a:pt x="0" y="72008"/>
                </a:lnTo>
                <a:close/>
              </a:path>
            </a:pathLst>
          </a:custGeom>
          <a:solidFill>
            <a:srgbClr val="CB7A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7E91620E-1FB0-87F9-552F-4C030EAC3B92}"/>
              </a:ext>
            </a:extLst>
          </p:cNvPr>
          <p:cNvSpPr/>
          <p:nvPr/>
        </p:nvSpPr>
        <p:spPr>
          <a:xfrm>
            <a:off x="7659810" y="5864774"/>
            <a:ext cx="1580636" cy="81273"/>
          </a:xfrm>
          <a:custGeom>
            <a:avLst/>
            <a:gdLst/>
            <a:ahLst/>
            <a:cxnLst/>
            <a:rect l="l" t="t" r="r" b="b"/>
            <a:pathLst>
              <a:path w="1400441" h="72008">
                <a:moveTo>
                  <a:pt x="0" y="0"/>
                </a:moveTo>
                <a:lnTo>
                  <a:pt x="1400441" y="0"/>
                </a:lnTo>
                <a:lnTo>
                  <a:pt x="1400441" y="72008"/>
                </a:lnTo>
                <a:lnTo>
                  <a:pt x="0" y="72008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CD094-E0E1-75F4-1BCA-C7523896F9BE}"/>
              </a:ext>
            </a:extLst>
          </p:cNvPr>
          <p:cNvSpPr txBox="1"/>
          <p:nvPr/>
        </p:nvSpPr>
        <p:spPr>
          <a:xfrm rot="17459286">
            <a:off x="2592512" y="446585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Structured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77BCB-E68E-0926-2793-A7ABB60386B7}"/>
              </a:ext>
            </a:extLst>
          </p:cNvPr>
          <p:cNvSpPr txBox="1"/>
          <p:nvPr/>
        </p:nvSpPr>
        <p:spPr>
          <a:xfrm>
            <a:off x="233681" y="2970219"/>
            <a:ext cx="250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Structured pre-defined set of questions &amp; Multilingual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cxnSp>
        <p:nvCxnSpPr>
          <p:cNvPr id="15" name="Elbow Connector 34">
            <a:extLst>
              <a:ext uri="{FF2B5EF4-FFF2-40B4-BE49-F238E27FC236}">
                <a16:creationId xmlns:a16="http://schemas.microsoft.com/office/drawing/2014/main" id="{3F39E9D6-793E-D7B9-4A27-3316686C127D}"/>
              </a:ext>
            </a:extLst>
          </p:cNvPr>
          <p:cNvCxnSpPr/>
          <p:nvPr/>
        </p:nvCxnSpPr>
        <p:spPr>
          <a:xfrm rot="16200000" flipH="1">
            <a:off x="1682919" y="3938053"/>
            <a:ext cx="1728000" cy="1224000"/>
          </a:xfrm>
          <a:prstGeom prst="bentConnector3">
            <a:avLst>
              <a:gd name="adj1" fmla="val 100392"/>
            </a:avLst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51F727-7329-3522-851A-335419642884}"/>
              </a:ext>
            </a:extLst>
          </p:cNvPr>
          <p:cNvSpPr txBox="1"/>
          <p:nvPr/>
        </p:nvSpPr>
        <p:spPr>
          <a:xfrm>
            <a:off x="2154131" y="1538458"/>
            <a:ext cx="2205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Implementation and enforcement of Single Market legislation</a:t>
            </a:r>
          </a:p>
        </p:txBody>
      </p:sp>
      <p:cxnSp>
        <p:nvCxnSpPr>
          <p:cNvPr id="17" name="Elbow Connector 49">
            <a:extLst>
              <a:ext uri="{FF2B5EF4-FFF2-40B4-BE49-F238E27FC236}">
                <a16:creationId xmlns:a16="http://schemas.microsoft.com/office/drawing/2014/main" id="{59A7877F-9503-6F90-3DF7-89DE9189917E}"/>
              </a:ext>
            </a:extLst>
          </p:cNvPr>
          <p:cNvCxnSpPr>
            <a:cxnSpLocks/>
          </p:cNvCxnSpPr>
          <p:nvPr/>
        </p:nvCxnSpPr>
        <p:spPr>
          <a:xfrm>
            <a:off x="4465067" y="1902727"/>
            <a:ext cx="1188000" cy="720000"/>
          </a:xfrm>
          <a:prstGeom prst="bentConnector3">
            <a:avLst>
              <a:gd name="adj1" fmla="val 100742"/>
            </a:avLst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2CD701-6F5D-0BCB-DA35-7B47CC34922F}"/>
              </a:ext>
            </a:extLst>
          </p:cNvPr>
          <p:cNvSpPr txBox="1"/>
          <p:nvPr/>
        </p:nvSpPr>
        <p:spPr>
          <a:xfrm>
            <a:off x="7865410" y="1737268"/>
            <a:ext cx="220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Flexible and adaptable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cxnSp>
        <p:nvCxnSpPr>
          <p:cNvPr id="19" name="Elbow Connector 58">
            <a:extLst>
              <a:ext uri="{FF2B5EF4-FFF2-40B4-BE49-F238E27FC236}">
                <a16:creationId xmlns:a16="http://schemas.microsoft.com/office/drawing/2014/main" id="{AD09D230-32D6-C6C1-7200-8D1A321181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6019" y="1908023"/>
            <a:ext cx="1188000" cy="720000"/>
          </a:xfrm>
          <a:prstGeom prst="bentConnector3">
            <a:avLst>
              <a:gd name="adj1" fmla="val 100193"/>
            </a:avLst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05E306-CD4B-D3EE-1E52-680958B87E69}"/>
              </a:ext>
            </a:extLst>
          </p:cNvPr>
          <p:cNvSpPr txBox="1"/>
          <p:nvPr/>
        </p:nvSpPr>
        <p:spPr>
          <a:xfrm>
            <a:off x="9595866" y="3076569"/>
            <a:ext cx="217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Data protection – Privacy by design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Trust</a:t>
            </a:r>
          </a:p>
        </p:txBody>
      </p:sp>
      <p:cxnSp>
        <p:nvCxnSpPr>
          <p:cNvPr id="21" name="Elbow Connector 63">
            <a:extLst>
              <a:ext uri="{FF2B5EF4-FFF2-40B4-BE49-F238E27FC236}">
                <a16:creationId xmlns:a16="http://schemas.microsoft.com/office/drawing/2014/main" id="{0AAFB136-B909-B71C-C4BF-4DE4F61DD7A7}"/>
              </a:ext>
            </a:extLst>
          </p:cNvPr>
          <p:cNvCxnSpPr>
            <a:cxnSpLocks/>
          </p:cNvCxnSpPr>
          <p:nvPr/>
        </p:nvCxnSpPr>
        <p:spPr>
          <a:xfrm rot="5400000">
            <a:off x="8823597" y="3934217"/>
            <a:ext cx="1728000" cy="1224000"/>
          </a:xfrm>
          <a:prstGeom prst="bentConnector3">
            <a:avLst>
              <a:gd name="adj1" fmla="val 99474"/>
            </a:avLst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3CC89A-541B-DF82-7D63-D601707E1BA0}"/>
              </a:ext>
            </a:extLst>
          </p:cNvPr>
          <p:cNvSpPr txBox="1"/>
          <p:nvPr/>
        </p:nvSpPr>
        <p:spPr>
          <a:xfrm rot="17459286">
            <a:off x="2744912" y="461825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Structured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EBE4B9E3-58C5-78FF-40E0-44BC4FC2972B}"/>
              </a:ext>
            </a:extLst>
          </p:cNvPr>
          <p:cNvSpPr/>
          <p:nvPr/>
        </p:nvSpPr>
        <p:spPr>
          <a:xfrm>
            <a:off x="2926801" y="2627330"/>
            <a:ext cx="6339319" cy="6339319"/>
          </a:xfrm>
          <a:prstGeom prst="blockArc">
            <a:avLst>
              <a:gd name="adj1" fmla="val 10800000"/>
              <a:gd name="adj2" fmla="val 21586788"/>
              <a:gd name="adj3" fmla="val 6977"/>
            </a:avLst>
          </a:prstGeom>
          <a:solidFill>
            <a:srgbClr val="4755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13FB39-CD52-ED9C-4694-B42D9EB7012E}"/>
              </a:ext>
            </a:extLst>
          </p:cNvPr>
          <p:cNvSpPr txBox="1"/>
          <p:nvPr/>
        </p:nvSpPr>
        <p:spPr>
          <a:xfrm rot="17459286">
            <a:off x="2555387" y="4542051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Structured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21BC6E-BAE8-B272-7DF8-36ACA2294D1F}"/>
              </a:ext>
            </a:extLst>
          </p:cNvPr>
          <p:cNvSpPr txBox="1"/>
          <p:nvPr/>
        </p:nvSpPr>
        <p:spPr>
          <a:xfrm rot="1505859">
            <a:off x="6033426" y="3124082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Flexible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C2A271-206B-42C4-254D-6BE4CDC4F6BC}"/>
              </a:ext>
            </a:extLst>
          </p:cNvPr>
          <p:cNvSpPr txBox="1"/>
          <p:nvPr/>
        </p:nvSpPr>
        <p:spPr>
          <a:xfrm rot="4128560">
            <a:off x="7330465" y="4505782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Data Protection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D06738-4BE7-74BF-D2B9-3D5007A7DD44}"/>
              </a:ext>
            </a:extLst>
          </p:cNvPr>
          <p:cNvGrpSpPr/>
          <p:nvPr/>
        </p:nvGrpSpPr>
        <p:grpSpPr>
          <a:xfrm>
            <a:off x="3278130" y="2984608"/>
            <a:ext cx="5642295" cy="5642295"/>
            <a:chOff x="1754163" y="2276872"/>
            <a:chExt cx="5616624" cy="5616624"/>
          </a:xfrm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90D38FB2-B4D7-8913-FBDA-45D94CE7FF96}"/>
                </a:ext>
              </a:extLst>
            </p:cNvPr>
            <p:cNvSpPr/>
            <p:nvPr/>
          </p:nvSpPr>
          <p:spPr>
            <a:xfrm>
              <a:off x="1754163" y="2276872"/>
              <a:ext cx="5616624" cy="5616624"/>
            </a:xfrm>
            <a:prstGeom prst="blockArc">
              <a:avLst>
                <a:gd name="adj1" fmla="val 10800000"/>
                <a:gd name="adj2" fmla="val 21586788"/>
                <a:gd name="adj3" fmla="val 6977"/>
              </a:avLst>
            </a:prstGeom>
            <a:solidFill>
              <a:srgbClr val="8591C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D760E046-8162-F54A-BBF2-47CCE9FCB743}"/>
                </a:ext>
              </a:extLst>
            </p:cNvPr>
            <p:cNvSpPr/>
            <p:nvPr/>
          </p:nvSpPr>
          <p:spPr>
            <a:xfrm>
              <a:off x="1754163" y="2276872"/>
              <a:ext cx="5616624" cy="5616624"/>
            </a:xfrm>
            <a:prstGeom prst="blockArc">
              <a:avLst>
                <a:gd name="adj1" fmla="val 13437981"/>
                <a:gd name="adj2" fmla="val 21586788"/>
                <a:gd name="adj3" fmla="val 6977"/>
              </a:avLst>
            </a:prstGeom>
            <a:solidFill>
              <a:srgbClr val="63A3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6E5D6C8C-3A49-08DA-B1CE-D57E4FFB0A72}"/>
                </a:ext>
              </a:extLst>
            </p:cNvPr>
            <p:cNvSpPr/>
            <p:nvPr/>
          </p:nvSpPr>
          <p:spPr>
            <a:xfrm>
              <a:off x="1754163" y="2276872"/>
              <a:ext cx="5616624" cy="5616624"/>
            </a:xfrm>
            <a:prstGeom prst="blockArc">
              <a:avLst>
                <a:gd name="adj1" fmla="val 16201919"/>
                <a:gd name="adj2" fmla="val 21586788"/>
                <a:gd name="adj3" fmla="val 6977"/>
              </a:avLst>
            </a:prstGeom>
            <a:solidFill>
              <a:srgbClr val="FF9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50927868-12D2-FD9D-9198-6D0BEB1CE961}"/>
                </a:ext>
              </a:extLst>
            </p:cNvPr>
            <p:cNvSpPr/>
            <p:nvPr/>
          </p:nvSpPr>
          <p:spPr>
            <a:xfrm>
              <a:off x="1754163" y="2276872"/>
              <a:ext cx="5616624" cy="5616624"/>
            </a:xfrm>
            <a:prstGeom prst="blockArc">
              <a:avLst>
                <a:gd name="adj1" fmla="val 19030955"/>
                <a:gd name="adj2" fmla="val 21586788"/>
                <a:gd name="adj3" fmla="val 6977"/>
              </a:avLst>
            </a:prstGeom>
            <a:solidFill>
              <a:srgbClr val="A8CF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Extra Black"/>
              </a:endParaRPr>
            </a:p>
          </p:txBody>
        </p:sp>
      </p:grpSp>
      <p:sp>
        <p:nvSpPr>
          <p:cNvPr id="34" name="Block Arc 33">
            <a:extLst>
              <a:ext uri="{FF2B5EF4-FFF2-40B4-BE49-F238E27FC236}">
                <a16:creationId xmlns:a16="http://schemas.microsoft.com/office/drawing/2014/main" id="{32CC6298-6F59-CB60-F8A2-EEC8BF57F749}"/>
              </a:ext>
            </a:extLst>
          </p:cNvPr>
          <p:cNvSpPr/>
          <p:nvPr/>
        </p:nvSpPr>
        <p:spPr>
          <a:xfrm>
            <a:off x="2920043" y="2617073"/>
            <a:ext cx="6339319" cy="6339319"/>
          </a:xfrm>
          <a:prstGeom prst="blockArc">
            <a:avLst>
              <a:gd name="adj1" fmla="val 13427380"/>
              <a:gd name="adj2" fmla="val 21586788"/>
              <a:gd name="adj3" fmla="val 6977"/>
            </a:avLst>
          </a:prstGeom>
          <a:solidFill>
            <a:srgbClr val="478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74CA0C7E-1C45-0AAE-AFA9-BFC775BBBBC4}"/>
              </a:ext>
            </a:extLst>
          </p:cNvPr>
          <p:cNvSpPr/>
          <p:nvPr/>
        </p:nvSpPr>
        <p:spPr>
          <a:xfrm>
            <a:off x="2926801" y="2617073"/>
            <a:ext cx="6339319" cy="6339319"/>
          </a:xfrm>
          <a:prstGeom prst="blockArc">
            <a:avLst>
              <a:gd name="adj1" fmla="val 16201919"/>
              <a:gd name="adj2" fmla="val 21586788"/>
              <a:gd name="adj3" fmla="val 6977"/>
            </a:avLst>
          </a:prstGeom>
          <a:solidFill>
            <a:srgbClr val="CB7A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3ED86762-5802-1C55-D24F-A74B517E4837}"/>
              </a:ext>
            </a:extLst>
          </p:cNvPr>
          <p:cNvSpPr/>
          <p:nvPr/>
        </p:nvSpPr>
        <p:spPr>
          <a:xfrm>
            <a:off x="2926801" y="2637587"/>
            <a:ext cx="6339319" cy="6339319"/>
          </a:xfrm>
          <a:prstGeom prst="blockArc">
            <a:avLst>
              <a:gd name="adj1" fmla="val 19047701"/>
              <a:gd name="adj2" fmla="val 21586788"/>
              <a:gd name="adj3" fmla="val 6977"/>
            </a:avLst>
          </a:prstGeom>
          <a:solidFill>
            <a:srgbClr val="6BBA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099E1E-0A0D-EC11-3E5A-10535AB68D56}"/>
              </a:ext>
            </a:extLst>
          </p:cNvPr>
          <p:cNvSpPr txBox="1"/>
          <p:nvPr/>
        </p:nvSpPr>
        <p:spPr>
          <a:xfrm rot="20145789">
            <a:off x="3802157" y="3124081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Single Market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16D35E-C6BD-0F19-766A-A73C07D77903}"/>
              </a:ext>
            </a:extLst>
          </p:cNvPr>
          <p:cNvSpPr txBox="1"/>
          <p:nvPr/>
        </p:nvSpPr>
        <p:spPr>
          <a:xfrm rot="1505859">
            <a:off x="6078467" y="3148179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Flexible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FEBE2-D614-75D2-4F62-FB32CF860E71}"/>
              </a:ext>
            </a:extLst>
          </p:cNvPr>
          <p:cNvSpPr txBox="1"/>
          <p:nvPr/>
        </p:nvSpPr>
        <p:spPr>
          <a:xfrm rot="4128560">
            <a:off x="7351555" y="4618056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  <a:t>Data Protection</a:t>
            </a:r>
            <a:endParaRPr kumimoji="0" lang="ko-KR" alt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Extra Black"/>
              <a:ea typeface="맑은 고딕" panose="020B0503020000020004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1089D6-CD5F-1223-3978-F6ABDE57F4AD}"/>
              </a:ext>
            </a:extLst>
          </p:cNvPr>
          <p:cNvSpPr txBox="1"/>
          <p:nvPr/>
        </p:nvSpPr>
        <p:spPr>
          <a:xfrm>
            <a:off x="3233781" y="5357441"/>
            <a:ext cx="571317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Pro Extra Black"/>
                <a:ea typeface="맑은 고딕"/>
              </a:rPr>
              <a:t>Generic online application for administrative cooperation </a:t>
            </a:r>
            <a:br>
              <a:rPr lang="en-US" altLang="ko-K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EC Square Sans Pro Extra Black"/>
                <a:ea typeface="맑은 고딕" panose="020B0503020000020004" pitchFamily="34" charset="-127"/>
              </a:rPr>
            </a:b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C Square Sans Pro Extra Black"/>
                <a:ea typeface="맑은 고딕"/>
              </a:rPr>
              <a:t>between the EU/EEA public authorities</a:t>
            </a:r>
            <a:endParaRPr lang="en-US" altLang="ko-KR" sz="14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EC Square Sans Pro Extra Black"/>
              <a:ea typeface="맑은 고딕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C60A610-8807-5C7E-FB60-BD2BB8EC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38" y="3581433"/>
            <a:ext cx="1470789" cy="7049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1F79DF-D781-A778-81E0-689D2223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115" y="4545455"/>
            <a:ext cx="872280" cy="6661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9138D5-1A3F-2161-EBDD-58290FFEE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954" y="4382150"/>
            <a:ext cx="1011191" cy="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D4BA6-1B69-36A7-AA15-BCC97E53C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838" y="474160"/>
            <a:ext cx="11079761" cy="1042343"/>
          </a:xfrm>
        </p:spPr>
        <p:txBody>
          <a:bodyPr/>
          <a:lstStyle/>
          <a:p>
            <a:r>
              <a:rPr lang="en-US" sz="3200" b="1">
                <a:solidFill>
                  <a:srgbClr val="4D4D4D"/>
                </a:solidFill>
              </a:rPr>
              <a:t>IMI – 15 years of connecting authorities across borders and languages</a:t>
            </a:r>
            <a:endParaRPr lang="en-BE" sz="3200" b="1" cap="all">
              <a:solidFill>
                <a:srgbClr val="4D4D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A0CD76-D076-6FA9-C165-472F9EC03E47}"/>
              </a:ext>
            </a:extLst>
          </p:cNvPr>
          <p:cNvGrpSpPr/>
          <p:nvPr/>
        </p:nvGrpSpPr>
        <p:grpSpPr>
          <a:xfrm>
            <a:off x="1107441" y="1615440"/>
            <a:ext cx="10231119" cy="4657825"/>
            <a:chOff x="-198421" y="993818"/>
            <a:chExt cx="13159018" cy="625556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B277B5B-23A5-92A8-99E7-51AF1665C093}"/>
                </a:ext>
              </a:extLst>
            </p:cNvPr>
            <p:cNvSpPr txBox="1"/>
            <p:nvPr/>
          </p:nvSpPr>
          <p:spPr>
            <a:xfrm>
              <a:off x="1232477" y="2381289"/>
              <a:ext cx="2775119" cy="53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97 procedures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7E0238-A37D-5B9B-42F6-68D6B273DF0D}"/>
                </a:ext>
              </a:extLst>
            </p:cNvPr>
            <p:cNvSpPr txBox="1"/>
            <p:nvPr/>
          </p:nvSpPr>
          <p:spPr>
            <a:xfrm>
              <a:off x="-198421" y="3916550"/>
              <a:ext cx="4287043" cy="152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9 DGs</a:t>
              </a: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GROW, EMPL, ECFIN, CNECT, SANTE, </a:t>
              </a: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HOME, MOVE, JUST, EDPS</a:t>
              </a:r>
              <a:endPara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B55E7E0-5AD3-DDD4-7829-1A01D129A00B}"/>
                </a:ext>
              </a:extLst>
            </p:cNvPr>
            <p:cNvSpPr txBox="1"/>
            <p:nvPr/>
          </p:nvSpPr>
          <p:spPr>
            <a:xfrm>
              <a:off x="7643048" y="1274711"/>
              <a:ext cx="2813771" cy="95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35,000+ registered users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9E74A9-A2B8-81B6-A951-89F889C59337}"/>
                </a:ext>
              </a:extLst>
            </p:cNvPr>
            <p:cNvSpPr txBox="1"/>
            <p:nvPr/>
          </p:nvSpPr>
          <p:spPr>
            <a:xfrm>
              <a:off x="8357412" y="2842954"/>
              <a:ext cx="3244159" cy="53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12,000+ authorities</a:t>
              </a:r>
              <a:endPara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BCC7B20-6A57-2042-9A1F-40AD873271C3}"/>
                </a:ext>
              </a:extLst>
            </p:cNvPr>
            <p:cNvSpPr txBox="1"/>
            <p:nvPr/>
          </p:nvSpPr>
          <p:spPr>
            <a:xfrm>
              <a:off x="4300976" y="5471974"/>
              <a:ext cx="5127280" cy="177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2 Public interfaces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European Professional Card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Road Transport Posting Declarations</a:t>
              </a:r>
              <a:endPara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902A1C5-638F-17E0-7619-C006BABFDA13}"/>
                </a:ext>
              </a:extLst>
            </p:cNvPr>
            <p:cNvSpPr txBox="1"/>
            <p:nvPr/>
          </p:nvSpPr>
          <p:spPr>
            <a:xfrm>
              <a:off x="8015056" y="4355559"/>
              <a:ext cx="4945541" cy="9507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/>
                  <a:ea typeface="맑은 고딕" panose="020B0503020000020004" pitchFamily="34" charset="-127"/>
                  <a:cs typeface="Arial"/>
                </a:rPr>
                <a:t>585,000+  exchanges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/>
                  <a:ea typeface="맑은 고딕" panose="020B0503020000020004" pitchFamily="34" charset="-127"/>
                  <a:cs typeface="Arial"/>
                </a:rPr>
                <a:t>33 million posting declarations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DCD5A02-6060-9A90-81C8-136D0ABBE740}"/>
                </a:ext>
              </a:extLst>
            </p:cNvPr>
            <p:cNvSpPr txBox="1"/>
            <p:nvPr/>
          </p:nvSpPr>
          <p:spPr>
            <a:xfrm>
              <a:off x="3533982" y="993818"/>
              <a:ext cx="2775119" cy="53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맑은 고딕" panose="020B0503020000020004" pitchFamily="34" charset="-127"/>
                  <a:cs typeface="Arial" pitchFamily="34" charset="0"/>
                </a:rPr>
                <a:t>20 policy areas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F30F8A7-9EE4-7B3D-A131-195F17FA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8622" y="1497743"/>
              <a:ext cx="3926432" cy="3862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30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F89A2-D2F4-A797-C208-E6D9E5DF5B12}"/>
              </a:ext>
            </a:extLst>
          </p:cNvPr>
          <p:cNvSpPr txBox="1"/>
          <p:nvPr/>
        </p:nvSpPr>
        <p:spPr>
          <a:xfrm>
            <a:off x="5809785" y="807548"/>
            <a:ext cx="5720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4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Communication on digitalisation in social security coordination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79563-B739-64E7-8B91-E122E14A5B3B}"/>
              </a:ext>
            </a:extLst>
          </p:cNvPr>
          <p:cNvSpPr txBox="1"/>
          <p:nvPr/>
        </p:nvSpPr>
        <p:spPr>
          <a:xfrm>
            <a:off x="5812065" y="2860527"/>
            <a:ext cx="638461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Facilitating free movement in the Single Market</a:t>
            </a:r>
            <a:endParaRPr kumimoji="0" lang="en-IE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Taking stock of existing initiatives </a:t>
            </a:r>
            <a:endParaRPr lang="en-I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</a:endParaRPr>
          </a:p>
          <a:p>
            <a:pPr marL="342900" indent="-342900">
              <a:buFontTx/>
              <a:buChar char="-"/>
              <a:defRPr/>
            </a:pPr>
            <a:endParaRPr lang="en-IE" sz="1600">
              <a:solidFill>
                <a:srgbClr val="4D4D4D"/>
              </a:solidFill>
              <a:latin typeface="EC Square Sans Pro Medium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Proposing short- and long-term objectives towards more digitally integrated and interoperable social security systems</a:t>
            </a:r>
            <a:endParaRPr lang="en-I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5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11EA84E7-65A6-A805-1A7B-67DE80243555}"/>
              </a:ext>
            </a:extLst>
          </p:cNvPr>
          <p:cNvSpPr txBox="1"/>
          <p:nvPr/>
        </p:nvSpPr>
        <p:spPr>
          <a:xfrm>
            <a:off x="332452" y="537510"/>
            <a:ext cx="818581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EESSI - IT system helping social security institutions exchange information across Europe</a:t>
            </a:r>
            <a:endParaRPr kumimoji="0" lang="en-BE" sz="2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E0903D-2242-1BCA-EFD5-1D2FB7F2D10E}"/>
              </a:ext>
            </a:extLst>
          </p:cNvPr>
          <p:cNvGrpSpPr/>
          <p:nvPr/>
        </p:nvGrpSpPr>
        <p:grpSpPr>
          <a:xfrm rot="10800000">
            <a:off x="8989590" y="330702"/>
            <a:ext cx="3216443" cy="1495519"/>
            <a:chOff x="6222670" y="1621437"/>
            <a:chExt cx="3216443" cy="1495519"/>
          </a:xfrm>
        </p:grpSpPr>
        <p:sp>
          <p:nvSpPr>
            <p:cNvPr id="5" name="Round Same-side Corner of Rectangle 4">
              <a:extLst>
                <a:ext uri="{FF2B5EF4-FFF2-40B4-BE49-F238E27FC236}">
                  <a16:creationId xmlns:a16="http://schemas.microsoft.com/office/drawing/2014/main" id="{D92CC0B4-57BD-4827-67AD-27559898E419}"/>
                </a:ext>
              </a:extLst>
            </p:cNvPr>
            <p:cNvSpPr/>
            <p:nvPr/>
          </p:nvSpPr>
          <p:spPr>
            <a:xfrm rot="5400000">
              <a:off x="7089069" y="766912"/>
              <a:ext cx="1495519" cy="320456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0000">
                  <a:srgbClr val="510DCD">
                    <a:alpha val="10662"/>
                  </a:srgbClr>
                </a:gs>
                <a:gs pos="100000">
                  <a:srgbClr val="7030A0">
                    <a:alpha val="18277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ound Same-side Corner of Rectangle 5">
              <a:extLst>
                <a:ext uri="{FF2B5EF4-FFF2-40B4-BE49-F238E27FC236}">
                  <a16:creationId xmlns:a16="http://schemas.microsoft.com/office/drawing/2014/main" id="{4D501BF8-61DA-A567-BBED-A0DFA02DC60D}"/>
                </a:ext>
              </a:extLst>
            </p:cNvPr>
            <p:cNvSpPr/>
            <p:nvPr/>
          </p:nvSpPr>
          <p:spPr>
            <a:xfrm rot="5400000">
              <a:off x="7117507" y="808020"/>
              <a:ext cx="1330334" cy="3120008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0000">
                  <a:srgbClr val="510DCD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FF31D3-AC29-BE6E-DADF-35D76D29E262}"/>
              </a:ext>
            </a:extLst>
          </p:cNvPr>
          <p:cNvSpPr txBox="1"/>
          <p:nvPr/>
        </p:nvSpPr>
        <p:spPr>
          <a:xfrm>
            <a:off x="9942566" y="482548"/>
            <a:ext cx="77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6000" b="1" i="0" u="none" strike="noStrike" kern="1200" cap="none" spc="0" normalizeH="0" baseline="0" noProof="0">
                <a:ln>
                  <a:solidFill>
                    <a:srgbClr val="F2F2F0"/>
                  </a:solidFill>
                </a:ln>
                <a:noFill/>
                <a:effectLst/>
                <a:uLnTx/>
                <a:uFillTx/>
                <a:latin typeface="EC Square Sans Pro Extra Black" panose="020B05060400000200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0A75D-1B3B-A4EA-53AB-11E463A7019A}"/>
              </a:ext>
            </a:extLst>
          </p:cNvPr>
          <p:cNvSpPr txBox="1"/>
          <p:nvPr/>
        </p:nvSpPr>
        <p:spPr>
          <a:xfrm>
            <a:off x="10517656" y="822401"/>
            <a:ext cx="50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87A84-C0D0-D7FD-0D30-566F214A97D7}"/>
              </a:ext>
            </a:extLst>
          </p:cNvPr>
          <p:cNvSpPr txBox="1"/>
          <p:nvPr/>
        </p:nvSpPr>
        <p:spPr>
          <a:xfrm>
            <a:off x="10856087" y="482548"/>
            <a:ext cx="70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6000" b="1" i="0" u="none" strike="noStrike" kern="1200" cap="none" spc="0" normalizeH="0" baseline="0" noProof="0">
                <a:ln>
                  <a:solidFill>
                    <a:srgbClr val="F2F2F0"/>
                  </a:solidFill>
                </a:ln>
                <a:noFill/>
                <a:effectLst/>
                <a:uLnTx/>
                <a:uFillTx/>
                <a:latin typeface="EC Square Sans Pro Extra Black" panose="020B05060400000200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58D94-E072-7392-93D7-6226C99DF2DB}"/>
              </a:ext>
            </a:extLst>
          </p:cNvPr>
          <p:cNvSpPr txBox="1"/>
          <p:nvPr/>
        </p:nvSpPr>
        <p:spPr>
          <a:xfrm>
            <a:off x="9254247" y="1219499"/>
            <a:ext cx="292043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2100">
                <a:solidFill>
                  <a:srgbClr val="390990"/>
                </a:solidFill>
                <a:latin typeface="EC Square Sans Cond Pro Medium" panose="020B06060000000200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G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overnment-to-Government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E9A19-F379-CD08-1543-935A62C7BF78}"/>
              </a:ext>
            </a:extLst>
          </p:cNvPr>
          <p:cNvSpPr txBox="1"/>
          <p:nvPr/>
        </p:nvSpPr>
        <p:spPr>
          <a:xfrm>
            <a:off x="991207" y="3424557"/>
            <a:ext cx="8834315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Calibri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4D4D4D"/>
                </a:solidFill>
                <a:latin typeface="EC Square Sans Pro Extra Black"/>
                <a:ea typeface="+mn-lt"/>
                <a:cs typeface="Arial"/>
              </a:rPr>
              <a:t>Improvement of the operations through enhancement of system’s architecture and technical specificat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ions.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Improvement on the business processes through the Business Process Improvement program.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+mn-l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Management of a users’ community.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Ensure the overall security, quality and monitoring of the system.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+mn-l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Develop and maintain central components, new releases of the common data model 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+mn-l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Business, technical and operational support to the Member States.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Provide the secretariat of EESSI governance bodies (Administrative/ Technical Commission, Ad Hoc Groups)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Develop agreements ensuring regulatory compliance and improvement of the operations (Terms of Cooperations, data protection, services level agreements,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etc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…).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ea typeface="+mn-l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6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65C17-C838-8A7E-7454-7C17D502200E}"/>
              </a:ext>
            </a:extLst>
          </p:cNvPr>
          <p:cNvSpPr txBox="1"/>
          <p:nvPr/>
        </p:nvSpPr>
        <p:spPr>
          <a:xfrm>
            <a:off x="7374337" y="2319062"/>
            <a:ext cx="489258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More than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75 Mil. Messages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+mn-lt"/>
                <a:cs typeface="Arial"/>
              </a:rPr>
              <a:t> since start in 2019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</a:rPr>
              <a:t>Connecting around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</a:rPr>
              <a:t>3400 institutions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</a:rPr>
              <a:t>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</a:rPr>
              <a:t>32 participating countries 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</a:rPr>
              <a:t>97% of BUCs deployed. 15 countries fully ready to exchange.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5DCE6-A921-DCB7-9255-9A2E9F52025D}"/>
              </a:ext>
            </a:extLst>
          </p:cNvPr>
          <p:cNvSpPr txBox="1"/>
          <p:nvPr/>
        </p:nvSpPr>
        <p:spPr>
          <a:xfrm>
            <a:off x="936487" y="2416313"/>
            <a:ext cx="606728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The Commission will "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work with Member States to accelerate their implementation efforts (full deployment end 2024) and provide quarterly monitoring and reporting of these efforts."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DEE2C1-F660-FF3B-ADEF-9263B14F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079" y="3480904"/>
            <a:ext cx="1850887" cy="18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F09FE46-DACA-1097-E69C-0FE8BC02C455}"/>
              </a:ext>
            </a:extLst>
          </p:cNvPr>
          <p:cNvSpPr/>
          <p:nvPr/>
        </p:nvSpPr>
        <p:spPr>
          <a:xfrm>
            <a:off x="139487" y="-947259"/>
            <a:ext cx="12192000" cy="7425578"/>
          </a:xfrm>
          <a:prstGeom prst="rect">
            <a:avLst/>
          </a:prstGeom>
          <a:gradFill flip="none" rotWithShape="1">
            <a:gsLst>
              <a:gs pos="0">
                <a:srgbClr val="FFEB99">
                  <a:alpha val="43216"/>
                </a:srgbClr>
              </a:gs>
              <a:gs pos="48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D48DA56-8BA5-5A7B-9059-43C0084CCA7E}"/>
              </a:ext>
            </a:extLst>
          </p:cNvPr>
          <p:cNvSpPr/>
          <p:nvPr/>
        </p:nvSpPr>
        <p:spPr>
          <a:xfrm>
            <a:off x="2928587" y="5292646"/>
            <a:ext cx="7561319" cy="952841"/>
          </a:xfrm>
          <a:custGeom>
            <a:avLst/>
            <a:gdLst>
              <a:gd name="connsiteX0" fmla="*/ 0 w 12094234"/>
              <a:gd name="connsiteY0" fmla="*/ 586597 h 638355"/>
              <a:gd name="connsiteX1" fmla="*/ 3398807 w 12094234"/>
              <a:gd name="connsiteY1" fmla="*/ 0 h 638355"/>
              <a:gd name="connsiteX2" fmla="*/ 5917721 w 12094234"/>
              <a:gd name="connsiteY2" fmla="*/ 586597 h 638355"/>
              <a:gd name="connsiteX3" fmla="*/ 8402128 w 12094234"/>
              <a:gd name="connsiteY3" fmla="*/ 155276 h 638355"/>
              <a:gd name="connsiteX4" fmla="*/ 10800272 w 12094234"/>
              <a:gd name="connsiteY4" fmla="*/ 638355 h 638355"/>
              <a:gd name="connsiteX5" fmla="*/ 12094234 w 12094234"/>
              <a:gd name="connsiteY5" fmla="*/ 293299 h 638355"/>
              <a:gd name="connsiteX6" fmla="*/ 12094234 w 12094234"/>
              <a:gd name="connsiteY6" fmla="*/ 293299 h 638355"/>
              <a:gd name="connsiteX0" fmla="*/ 0 w 12094234"/>
              <a:gd name="connsiteY0" fmla="*/ 586597 h 638355"/>
              <a:gd name="connsiteX1" fmla="*/ 3398807 w 12094234"/>
              <a:gd name="connsiteY1" fmla="*/ 0 h 638355"/>
              <a:gd name="connsiteX2" fmla="*/ 5917721 w 12094234"/>
              <a:gd name="connsiteY2" fmla="*/ 586597 h 638355"/>
              <a:gd name="connsiteX3" fmla="*/ 8402128 w 12094234"/>
              <a:gd name="connsiteY3" fmla="*/ 155276 h 638355"/>
              <a:gd name="connsiteX4" fmla="*/ 10800272 w 12094234"/>
              <a:gd name="connsiteY4" fmla="*/ 638355 h 638355"/>
              <a:gd name="connsiteX5" fmla="*/ 12094234 w 12094234"/>
              <a:gd name="connsiteY5" fmla="*/ 293299 h 638355"/>
              <a:gd name="connsiteX6" fmla="*/ 12094234 w 12094234"/>
              <a:gd name="connsiteY6" fmla="*/ 293299 h 638355"/>
              <a:gd name="connsiteX0" fmla="*/ 0 w 12094234"/>
              <a:gd name="connsiteY0" fmla="*/ 604966 h 656724"/>
              <a:gd name="connsiteX1" fmla="*/ 3398807 w 12094234"/>
              <a:gd name="connsiteY1" fmla="*/ 18369 h 656724"/>
              <a:gd name="connsiteX2" fmla="*/ 5917721 w 12094234"/>
              <a:gd name="connsiteY2" fmla="*/ 604966 h 656724"/>
              <a:gd name="connsiteX3" fmla="*/ 8402128 w 12094234"/>
              <a:gd name="connsiteY3" fmla="*/ 173645 h 656724"/>
              <a:gd name="connsiteX4" fmla="*/ 10800272 w 12094234"/>
              <a:gd name="connsiteY4" fmla="*/ 656724 h 656724"/>
              <a:gd name="connsiteX5" fmla="*/ 12094234 w 12094234"/>
              <a:gd name="connsiteY5" fmla="*/ 311668 h 656724"/>
              <a:gd name="connsiteX6" fmla="*/ 12094234 w 12094234"/>
              <a:gd name="connsiteY6" fmla="*/ 311668 h 656724"/>
              <a:gd name="connsiteX0" fmla="*/ 0 w 12094234"/>
              <a:gd name="connsiteY0" fmla="*/ 604966 h 656724"/>
              <a:gd name="connsiteX1" fmla="*/ 3398807 w 12094234"/>
              <a:gd name="connsiteY1" fmla="*/ 18369 h 656724"/>
              <a:gd name="connsiteX2" fmla="*/ 5917721 w 12094234"/>
              <a:gd name="connsiteY2" fmla="*/ 604966 h 656724"/>
              <a:gd name="connsiteX3" fmla="*/ 8402128 w 12094234"/>
              <a:gd name="connsiteY3" fmla="*/ 173645 h 656724"/>
              <a:gd name="connsiteX4" fmla="*/ 10800272 w 12094234"/>
              <a:gd name="connsiteY4" fmla="*/ 656724 h 656724"/>
              <a:gd name="connsiteX5" fmla="*/ 12094234 w 12094234"/>
              <a:gd name="connsiteY5" fmla="*/ 311668 h 656724"/>
              <a:gd name="connsiteX6" fmla="*/ 12094234 w 12094234"/>
              <a:gd name="connsiteY6" fmla="*/ 311668 h 656724"/>
              <a:gd name="connsiteX0" fmla="*/ 0 w 12094234"/>
              <a:gd name="connsiteY0" fmla="*/ 764012 h 815770"/>
              <a:gd name="connsiteX1" fmla="*/ 3398807 w 12094234"/>
              <a:gd name="connsiteY1" fmla="*/ 177415 h 815770"/>
              <a:gd name="connsiteX2" fmla="*/ 5917721 w 12094234"/>
              <a:gd name="connsiteY2" fmla="*/ 764012 h 815770"/>
              <a:gd name="connsiteX3" fmla="*/ 8402128 w 12094234"/>
              <a:gd name="connsiteY3" fmla="*/ 332691 h 815770"/>
              <a:gd name="connsiteX4" fmla="*/ 10800272 w 12094234"/>
              <a:gd name="connsiteY4" fmla="*/ 815770 h 815770"/>
              <a:gd name="connsiteX5" fmla="*/ 12094234 w 12094234"/>
              <a:gd name="connsiteY5" fmla="*/ 470714 h 815770"/>
              <a:gd name="connsiteX6" fmla="*/ 12094234 w 12094234"/>
              <a:gd name="connsiteY6" fmla="*/ 470714 h 815770"/>
              <a:gd name="connsiteX0" fmla="*/ 0 w 12094234"/>
              <a:gd name="connsiteY0" fmla="*/ 764012 h 815770"/>
              <a:gd name="connsiteX1" fmla="*/ 3398807 w 12094234"/>
              <a:gd name="connsiteY1" fmla="*/ 177415 h 815770"/>
              <a:gd name="connsiteX2" fmla="*/ 5917721 w 12094234"/>
              <a:gd name="connsiteY2" fmla="*/ 764012 h 815770"/>
              <a:gd name="connsiteX3" fmla="*/ 8402128 w 12094234"/>
              <a:gd name="connsiteY3" fmla="*/ 332691 h 815770"/>
              <a:gd name="connsiteX4" fmla="*/ 10800272 w 12094234"/>
              <a:gd name="connsiteY4" fmla="*/ 815770 h 815770"/>
              <a:gd name="connsiteX5" fmla="*/ 12094234 w 12094234"/>
              <a:gd name="connsiteY5" fmla="*/ 470714 h 815770"/>
              <a:gd name="connsiteX6" fmla="*/ 12094234 w 12094234"/>
              <a:gd name="connsiteY6" fmla="*/ 470714 h 815770"/>
              <a:gd name="connsiteX0" fmla="*/ 0 w 12094234"/>
              <a:gd name="connsiteY0" fmla="*/ 764012 h 815770"/>
              <a:gd name="connsiteX1" fmla="*/ 3398807 w 12094234"/>
              <a:gd name="connsiteY1" fmla="*/ 177415 h 815770"/>
              <a:gd name="connsiteX2" fmla="*/ 5917721 w 12094234"/>
              <a:gd name="connsiteY2" fmla="*/ 764012 h 815770"/>
              <a:gd name="connsiteX3" fmla="*/ 8402128 w 12094234"/>
              <a:gd name="connsiteY3" fmla="*/ 332691 h 815770"/>
              <a:gd name="connsiteX4" fmla="*/ 10800272 w 12094234"/>
              <a:gd name="connsiteY4" fmla="*/ 815770 h 815770"/>
              <a:gd name="connsiteX5" fmla="*/ 12094234 w 12094234"/>
              <a:gd name="connsiteY5" fmla="*/ 470714 h 815770"/>
              <a:gd name="connsiteX6" fmla="*/ 12094234 w 12094234"/>
              <a:gd name="connsiteY6" fmla="*/ 470714 h 815770"/>
              <a:gd name="connsiteX0" fmla="*/ 0 w 12094234"/>
              <a:gd name="connsiteY0" fmla="*/ 764012 h 856095"/>
              <a:gd name="connsiteX1" fmla="*/ 3398807 w 12094234"/>
              <a:gd name="connsiteY1" fmla="*/ 177415 h 856095"/>
              <a:gd name="connsiteX2" fmla="*/ 5917721 w 12094234"/>
              <a:gd name="connsiteY2" fmla="*/ 764012 h 856095"/>
              <a:gd name="connsiteX3" fmla="*/ 8402128 w 12094234"/>
              <a:gd name="connsiteY3" fmla="*/ 332691 h 856095"/>
              <a:gd name="connsiteX4" fmla="*/ 10800272 w 12094234"/>
              <a:gd name="connsiteY4" fmla="*/ 815770 h 856095"/>
              <a:gd name="connsiteX5" fmla="*/ 12094234 w 12094234"/>
              <a:gd name="connsiteY5" fmla="*/ 470714 h 856095"/>
              <a:gd name="connsiteX6" fmla="*/ 12094234 w 12094234"/>
              <a:gd name="connsiteY6" fmla="*/ 470714 h 856095"/>
              <a:gd name="connsiteX0" fmla="*/ 0 w 12094234"/>
              <a:gd name="connsiteY0" fmla="*/ 764012 h 856095"/>
              <a:gd name="connsiteX1" fmla="*/ 3398807 w 12094234"/>
              <a:gd name="connsiteY1" fmla="*/ 177415 h 856095"/>
              <a:gd name="connsiteX2" fmla="*/ 5917721 w 12094234"/>
              <a:gd name="connsiteY2" fmla="*/ 764012 h 856095"/>
              <a:gd name="connsiteX3" fmla="*/ 8402128 w 12094234"/>
              <a:gd name="connsiteY3" fmla="*/ 332691 h 856095"/>
              <a:gd name="connsiteX4" fmla="*/ 10800272 w 12094234"/>
              <a:gd name="connsiteY4" fmla="*/ 815770 h 856095"/>
              <a:gd name="connsiteX5" fmla="*/ 12094234 w 12094234"/>
              <a:gd name="connsiteY5" fmla="*/ 470714 h 856095"/>
              <a:gd name="connsiteX6" fmla="*/ 12094234 w 12094234"/>
              <a:gd name="connsiteY6" fmla="*/ 470714 h 856095"/>
              <a:gd name="connsiteX0" fmla="*/ 0 w 12094234"/>
              <a:gd name="connsiteY0" fmla="*/ 764012 h 856095"/>
              <a:gd name="connsiteX1" fmla="*/ 3398807 w 12094234"/>
              <a:gd name="connsiteY1" fmla="*/ 177415 h 856095"/>
              <a:gd name="connsiteX2" fmla="*/ 5917721 w 12094234"/>
              <a:gd name="connsiteY2" fmla="*/ 764012 h 856095"/>
              <a:gd name="connsiteX3" fmla="*/ 8402128 w 12094234"/>
              <a:gd name="connsiteY3" fmla="*/ 332691 h 856095"/>
              <a:gd name="connsiteX4" fmla="*/ 10800272 w 12094234"/>
              <a:gd name="connsiteY4" fmla="*/ 815770 h 856095"/>
              <a:gd name="connsiteX5" fmla="*/ 12094234 w 12094234"/>
              <a:gd name="connsiteY5" fmla="*/ 470714 h 856095"/>
              <a:gd name="connsiteX6" fmla="*/ 12094234 w 12094234"/>
              <a:gd name="connsiteY6" fmla="*/ 470714 h 856095"/>
              <a:gd name="connsiteX0" fmla="*/ 0 w 12094234"/>
              <a:gd name="connsiteY0" fmla="*/ 764012 h 856095"/>
              <a:gd name="connsiteX1" fmla="*/ 3398807 w 12094234"/>
              <a:gd name="connsiteY1" fmla="*/ 177415 h 856095"/>
              <a:gd name="connsiteX2" fmla="*/ 5917721 w 12094234"/>
              <a:gd name="connsiteY2" fmla="*/ 764012 h 856095"/>
              <a:gd name="connsiteX3" fmla="*/ 8402128 w 12094234"/>
              <a:gd name="connsiteY3" fmla="*/ 332691 h 856095"/>
              <a:gd name="connsiteX4" fmla="*/ 10800272 w 12094234"/>
              <a:gd name="connsiteY4" fmla="*/ 815770 h 856095"/>
              <a:gd name="connsiteX5" fmla="*/ 12094234 w 12094234"/>
              <a:gd name="connsiteY5" fmla="*/ 470714 h 856095"/>
              <a:gd name="connsiteX6" fmla="*/ 12094234 w 12094234"/>
              <a:gd name="connsiteY6" fmla="*/ 470714 h 856095"/>
              <a:gd name="connsiteX0" fmla="*/ 0 w 12094234"/>
              <a:gd name="connsiteY0" fmla="*/ 764012 h 870440"/>
              <a:gd name="connsiteX1" fmla="*/ 3398807 w 12094234"/>
              <a:gd name="connsiteY1" fmla="*/ 177415 h 870440"/>
              <a:gd name="connsiteX2" fmla="*/ 5917721 w 12094234"/>
              <a:gd name="connsiteY2" fmla="*/ 764012 h 870440"/>
              <a:gd name="connsiteX3" fmla="*/ 8402128 w 12094234"/>
              <a:gd name="connsiteY3" fmla="*/ 332691 h 870440"/>
              <a:gd name="connsiteX4" fmla="*/ 10800272 w 12094234"/>
              <a:gd name="connsiteY4" fmla="*/ 815770 h 870440"/>
              <a:gd name="connsiteX5" fmla="*/ 12094234 w 12094234"/>
              <a:gd name="connsiteY5" fmla="*/ 470714 h 870440"/>
              <a:gd name="connsiteX6" fmla="*/ 12094234 w 12094234"/>
              <a:gd name="connsiteY6" fmla="*/ 470714 h 870440"/>
              <a:gd name="connsiteX0" fmla="*/ 0 w 12094234"/>
              <a:gd name="connsiteY0" fmla="*/ 764012 h 870440"/>
              <a:gd name="connsiteX1" fmla="*/ 3398807 w 12094234"/>
              <a:gd name="connsiteY1" fmla="*/ 177415 h 870440"/>
              <a:gd name="connsiteX2" fmla="*/ 5917721 w 12094234"/>
              <a:gd name="connsiteY2" fmla="*/ 764012 h 870440"/>
              <a:gd name="connsiteX3" fmla="*/ 8402128 w 12094234"/>
              <a:gd name="connsiteY3" fmla="*/ 332691 h 870440"/>
              <a:gd name="connsiteX4" fmla="*/ 10800272 w 12094234"/>
              <a:gd name="connsiteY4" fmla="*/ 815770 h 870440"/>
              <a:gd name="connsiteX5" fmla="*/ 12094234 w 12094234"/>
              <a:gd name="connsiteY5" fmla="*/ 470714 h 870440"/>
              <a:gd name="connsiteX6" fmla="*/ 12094234 w 12094234"/>
              <a:gd name="connsiteY6" fmla="*/ 470714 h 870440"/>
              <a:gd name="connsiteX0" fmla="*/ 0 w 12094234"/>
              <a:gd name="connsiteY0" fmla="*/ 764012 h 870440"/>
              <a:gd name="connsiteX1" fmla="*/ 3398807 w 12094234"/>
              <a:gd name="connsiteY1" fmla="*/ 177415 h 870440"/>
              <a:gd name="connsiteX2" fmla="*/ 5917721 w 12094234"/>
              <a:gd name="connsiteY2" fmla="*/ 764012 h 870440"/>
              <a:gd name="connsiteX3" fmla="*/ 8402128 w 12094234"/>
              <a:gd name="connsiteY3" fmla="*/ 332691 h 870440"/>
              <a:gd name="connsiteX4" fmla="*/ 10800272 w 12094234"/>
              <a:gd name="connsiteY4" fmla="*/ 815770 h 870440"/>
              <a:gd name="connsiteX5" fmla="*/ 12094234 w 12094234"/>
              <a:gd name="connsiteY5" fmla="*/ 470714 h 870440"/>
              <a:gd name="connsiteX6" fmla="*/ 12094234 w 12094234"/>
              <a:gd name="connsiteY6" fmla="*/ 470714 h 870440"/>
              <a:gd name="connsiteX0" fmla="*/ 0 w 12372529"/>
              <a:gd name="connsiteY0" fmla="*/ 764012 h 870440"/>
              <a:gd name="connsiteX1" fmla="*/ 3398807 w 12372529"/>
              <a:gd name="connsiteY1" fmla="*/ 177415 h 870440"/>
              <a:gd name="connsiteX2" fmla="*/ 5917721 w 12372529"/>
              <a:gd name="connsiteY2" fmla="*/ 764012 h 870440"/>
              <a:gd name="connsiteX3" fmla="*/ 8402128 w 12372529"/>
              <a:gd name="connsiteY3" fmla="*/ 332691 h 870440"/>
              <a:gd name="connsiteX4" fmla="*/ 10800272 w 12372529"/>
              <a:gd name="connsiteY4" fmla="*/ 815770 h 870440"/>
              <a:gd name="connsiteX5" fmla="*/ 12094234 w 12372529"/>
              <a:gd name="connsiteY5" fmla="*/ 470714 h 870440"/>
              <a:gd name="connsiteX6" fmla="*/ 12372529 w 12372529"/>
              <a:gd name="connsiteY6" fmla="*/ 457462 h 870440"/>
              <a:gd name="connsiteX0" fmla="*/ 0 w 12372529"/>
              <a:gd name="connsiteY0" fmla="*/ 764012 h 870440"/>
              <a:gd name="connsiteX1" fmla="*/ 3398807 w 12372529"/>
              <a:gd name="connsiteY1" fmla="*/ 177415 h 870440"/>
              <a:gd name="connsiteX2" fmla="*/ 5917721 w 12372529"/>
              <a:gd name="connsiteY2" fmla="*/ 764012 h 870440"/>
              <a:gd name="connsiteX3" fmla="*/ 8402128 w 12372529"/>
              <a:gd name="connsiteY3" fmla="*/ 332691 h 870440"/>
              <a:gd name="connsiteX4" fmla="*/ 10800272 w 12372529"/>
              <a:gd name="connsiteY4" fmla="*/ 815770 h 870440"/>
              <a:gd name="connsiteX5" fmla="*/ 12372529 w 12372529"/>
              <a:gd name="connsiteY5" fmla="*/ 457462 h 870440"/>
              <a:gd name="connsiteX0" fmla="*/ 0 w 12372529"/>
              <a:gd name="connsiteY0" fmla="*/ 764012 h 856095"/>
              <a:gd name="connsiteX1" fmla="*/ 3398807 w 12372529"/>
              <a:gd name="connsiteY1" fmla="*/ 177415 h 856095"/>
              <a:gd name="connsiteX2" fmla="*/ 5917721 w 12372529"/>
              <a:gd name="connsiteY2" fmla="*/ 764012 h 856095"/>
              <a:gd name="connsiteX3" fmla="*/ 8402128 w 12372529"/>
              <a:gd name="connsiteY3" fmla="*/ 332691 h 856095"/>
              <a:gd name="connsiteX4" fmla="*/ 10800272 w 12372529"/>
              <a:gd name="connsiteY4" fmla="*/ 815770 h 856095"/>
              <a:gd name="connsiteX5" fmla="*/ 12372529 w 12372529"/>
              <a:gd name="connsiteY5" fmla="*/ 457462 h 856095"/>
              <a:gd name="connsiteX0" fmla="*/ 0 w 12372529"/>
              <a:gd name="connsiteY0" fmla="*/ 764012 h 856095"/>
              <a:gd name="connsiteX1" fmla="*/ 3398807 w 12372529"/>
              <a:gd name="connsiteY1" fmla="*/ 177415 h 856095"/>
              <a:gd name="connsiteX2" fmla="*/ 5917721 w 12372529"/>
              <a:gd name="connsiteY2" fmla="*/ 764012 h 856095"/>
              <a:gd name="connsiteX3" fmla="*/ 8402128 w 12372529"/>
              <a:gd name="connsiteY3" fmla="*/ 332691 h 856095"/>
              <a:gd name="connsiteX4" fmla="*/ 10800272 w 12372529"/>
              <a:gd name="connsiteY4" fmla="*/ 815770 h 856095"/>
              <a:gd name="connsiteX5" fmla="*/ 12372529 w 12372529"/>
              <a:gd name="connsiteY5" fmla="*/ 457462 h 856095"/>
              <a:gd name="connsiteX0" fmla="*/ 0 w 12372529"/>
              <a:gd name="connsiteY0" fmla="*/ 764012 h 856095"/>
              <a:gd name="connsiteX1" fmla="*/ 3398807 w 12372529"/>
              <a:gd name="connsiteY1" fmla="*/ 177415 h 856095"/>
              <a:gd name="connsiteX2" fmla="*/ 5917721 w 12372529"/>
              <a:gd name="connsiteY2" fmla="*/ 764012 h 856095"/>
              <a:gd name="connsiteX3" fmla="*/ 8402128 w 12372529"/>
              <a:gd name="connsiteY3" fmla="*/ 332691 h 856095"/>
              <a:gd name="connsiteX4" fmla="*/ 10800272 w 12372529"/>
              <a:gd name="connsiteY4" fmla="*/ 815770 h 856095"/>
              <a:gd name="connsiteX5" fmla="*/ 12372529 w 12372529"/>
              <a:gd name="connsiteY5" fmla="*/ 457462 h 856095"/>
              <a:gd name="connsiteX0" fmla="*/ 0 w 12372529"/>
              <a:gd name="connsiteY0" fmla="*/ 764012 h 856095"/>
              <a:gd name="connsiteX1" fmla="*/ 3398807 w 12372529"/>
              <a:gd name="connsiteY1" fmla="*/ 177415 h 856095"/>
              <a:gd name="connsiteX2" fmla="*/ 5917721 w 12372529"/>
              <a:gd name="connsiteY2" fmla="*/ 764012 h 856095"/>
              <a:gd name="connsiteX3" fmla="*/ 8402128 w 12372529"/>
              <a:gd name="connsiteY3" fmla="*/ 332691 h 856095"/>
              <a:gd name="connsiteX4" fmla="*/ 10800272 w 12372529"/>
              <a:gd name="connsiteY4" fmla="*/ 815770 h 856095"/>
              <a:gd name="connsiteX5" fmla="*/ 12372529 w 12372529"/>
              <a:gd name="connsiteY5" fmla="*/ 457462 h 856095"/>
              <a:gd name="connsiteX0" fmla="*/ 0 w 12372529"/>
              <a:gd name="connsiteY0" fmla="*/ 764012 h 942125"/>
              <a:gd name="connsiteX1" fmla="*/ 3398807 w 12372529"/>
              <a:gd name="connsiteY1" fmla="*/ 177415 h 942125"/>
              <a:gd name="connsiteX2" fmla="*/ 5917721 w 12372529"/>
              <a:gd name="connsiteY2" fmla="*/ 764012 h 942125"/>
              <a:gd name="connsiteX3" fmla="*/ 8402128 w 12372529"/>
              <a:gd name="connsiteY3" fmla="*/ 332691 h 942125"/>
              <a:gd name="connsiteX4" fmla="*/ 10800272 w 12372529"/>
              <a:gd name="connsiteY4" fmla="*/ 938234 h 942125"/>
              <a:gd name="connsiteX5" fmla="*/ 12372529 w 12372529"/>
              <a:gd name="connsiteY5" fmla="*/ 457462 h 942125"/>
              <a:gd name="connsiteX0" fmla="*/ 0 w 12372529"/>
              <a:gd name="connsiteY0" fmla="*/ 764012 h 942125"/>
              <a:gd name="connsiteX1" fmla="*/ 3398807 w 12372529"/>
              <a:gd name="connsiteY1" fmla="*/ 177415 h 942125"/>
              <a:gd name="connsiteX2" fmla="*/ 5917721 w 12372529"/>
              <a:gd name="connsiteY2" fmla="*/ 764012 h 942125"/>
              <a:gd name="connsiteX3" fmla="*/ 8402128 w 12372529"/>
              <a:gd name="connsiteY3" fmla="*/ 332691 h 942125"/>
              <a:gd name="connsiteX4" fmla="*/ 10800272 w 12372529"/>
              <a:gd name="connsiteY4" fmla="*/ 938234 h 942125"/>
              <a:gd name="connsiteX5" fmla="*/ 12372529 w 12372529"/>
              <a:gd name="connsiteY5" fmla="*/ 457462 h 942125"/>
              <a:gd name="connsiteX0" fmla="*/ 0 w 12372529"/>
              <a:gd name="connsiteY0" fmla="*/ 764012 h 942125"/>
              <a:gd name="connsiteX1" fmla="*/ 3398807 w 12372529"/>
              <a:gd name="connsiteY1" fmla="*/ 177415 h 942125"/>
              <a:gd name="connsiteX2" fmla="*/ 5917721 w 12372529"/>
              <a:gd name="connsiteY2" fmla="*/ 764012 h 942125"/>
              <a:gd name="connsiteX3" fmla="*/ 8402128 w 12372529"/>
              <a:gd name="connsiteY3" fmla="*/ 332691 h 942125"/>
              <a:gd name="connsiteX4" fmla="*/ 10800272 w 12372529"/>
              <a:gd name="connsiteY4" fmla="*/ 938234 h 942125"/>
              <a:gd name="connsiteX5" fmla="*/ 12372529 w 12372529"/>
              <a:gd name="connsiteY5" fmla="*/ 457462 h 942125"/>
              <a:gd name="connsiteX0" fmla="*/ 0 w 12372529"/>
              <a:gd name="connsiteY0" fmla="*/ 764012 h 942125"/>
              <a:gd name="connsiteX1" fmla="*/ 3398807 w 12372529"/>
              <a:gd name="connsiteY1" fmla="*/ 177415 h 942125"/>
              <a:gd name="connsiteX2" fmla="*/ 5917721 w 12372529"/>
              <a:gd name="connsiteY2" fmla="*/ 764012 h 942125"/>
              <a:gd name="connsiteX3" fmla="*/ 8402128 w 12372529"/>
              <a:gd name="connsiteY3" fmla="*/ 332691 h 942125"/>
              <a:gd name="connsiteX4" fmla="*/ 10800272 w 12372529"/>
              <a:gd name="connsiteY4" fmla="*/ 938234 h 942125"/>
              <a:gd name="connsiteX5" fmla="*/ 12372529 w 12372529"/>
              <a:gd name="connsiteY5" fmla="*/ 457462 h 942125"/>
              <a:gd name="connsiteX0" fmla="*/ 0 w 12372529"/>
              <a:gd name="connsiteY0" fmla="*/ 764012 h 938234"/>
              <a:gd name="connsiteX1" fmla="*/ 3398807 w 12372529"/>
              <a:gd name="connsiteY1" fmla="*/ 177415 h 938234"/>
              <a:gd name="connsiteX2" fmla="*/ 5917721 w 12372529"/>
              <a:gd name="connsiteY2" fmla="*/ 764012 h 938234"/>
              <a:gd name="connsiteX3" fmla="*/ 8402128 w 12372529"/>
              <a:gd name="connsiteY3" fmla="*/ 332691 h 938234"/>
              <a:gd name="connsiteX4" fmla="*/ 10800272 w 12372529"/>
              <a:gd name="connsiteY4" fmla="*/ 938234 h 938234"/>
              <a:gd name="connsiteX5" fmla="*/ 12372529 w 12372529"/>
              <a:gd name="connsiteY5" fmla="*/ 457462 h 938234"/>
              <a:gd name="connsiteX0" fmla="*/ 0 w 12372529"/>
              <a:gd name="connsiteY0" fmla="*/ 764012 h 946560"/>
              <a:gd name="connsiteX1" fmla="*/ 3398807 w 12372529"/>
              <a:gd name="connsiteY1" fmla="*/ 177415 h 946560"/>
              <a:gd name="connsiteX2" fmla="*/ 5917721 w 12372529"/>
              <a:gd name="connsiteY2" fmla="*/ 764012 h 946560"/>
              <a:gd name="connsiteX3" fmla="*/ 8402128 w 12372529"/>
              <a:gd name="connsiteY3" fmla="*/ 332691 h 946560"/>
              <a:gd name="connsiteX4" fmla="*/ 10800272 w 12372529"/>
              <a:gd name="connsiteY4" fmla="*/ 938234 h 946560"/>
              <a:gd name="connsiteX5" fmla="*/ 12372529 w 12372529"/>
              <a:gd name="connsiteY5" fmla="*/ 457462 h 946560"/>
              <a:gd name="connsiteX0" fmla="*/ 0 w 12372529"/>
              <a:gd name="connsiteY0" fmla="*/ 764012 h 970383"/>
              <a:gd name="connsiteX1" fmla="*/ 3398807 w 12372529"/>
              <a:gd name="connsiteY1" fmla="*/ 177415 h 970383"/>
              <a:gd name="connsiteX2" fmla="*/ 5917721 w 12372529"/>
              <a:gd name="connsiteY2" fmla="*/ 764012 h 970383"/>
              <a:gd name="connsiteX3" fmla="*/ 8402128 w 12372529"/>
              <a:gd name="connsiteY3" fmla="*/ 332691 h 970383"/>
              <a:gd name="connsiteX4" fmla="*/ 10800272 w 12372529"/>
              <a:gd name="connsiteY4" fmla="*/ 938234 h 970383"/>
              <a:gd name="connsiteX5" fmla="*/ 12372529 w 12372529"/>
              <a:gd name="connsiteY5" fmla="*/ 457462 h 970383"/>
              <a:gd name="connsiteX0" fmla="*/ 0 w 12372529"/>
              <a:gd name="connsiteY0" fmla="*/ 764012 h 970383"/>
              <a:gd name="connsiteX1" fmla="*/ 3398807 w 12372529"/>
              <a:gd name="connsiteY1" fmla="*/ 177415 h 970383"/>
              <a:gd name="connsiteX2" fmla="*/ 5917721 w 12372529"/>
              <a:gd name="connsiteY2" fmla="*/ 764012 h 970383"/>
              <a:gd name="connsiteX3" fmla="*/ 8402128 w 12372529"/>
              <a:gd name="connsiteY3" fmla="*/ 332691 h 970383"/>
              <a:gd name="connsiteX4" fmla="*/ 10800272 w 12372529"/>
              <a:gd name="connsiteY4" fmla="*/ 938234 h 970383"/>
              <a:gd name="connsiteX5" fmla="*/ 12372529 w 12372529"/>
              <a:gd name="connsiteY5" fmla="*/ 457462 h 970383"/>
              <a:gd name="connsiteX0" fmla="*/ 0 w 12372529"/>
              <a:gd name="connsiteY0" fmla="*/ 764012 h 970383"/>
              <a:gd name="connsiteX1" fmla="*/ 3398807 w 12372529"/>
              <a:gd name="connsiteY1" fmla="*/ 177415 h 970383"/>
              <a:gd name="connsiteX2" fmla="*/ 5917721 w 12372529"/>
              <a:gd name="connsiteY2" fmla="*/ 764012 h 970383"/>
              <a:gd name="connsiteX3" fmla="*/ 8402128 w 12372529"/>
              <a:gd name="connsiteY3" fmla="*/ 332691 h 970383"/>
              <a:gd name="connsiteX4" fmla="*/ 10800272 w 12372529"/>
              <a:gd name="connsiteY4" fmla="*/ 938234 h 970383"/>
              <a:gd name="connsiteX5" fmla="*/ 12372529 w 12372529"/>
              <a:gd name="connsiteY5" fmla="*/ 457462 h 970383"/>
              <a:gd name="connsiteX0" fmla="*/ 0 w 12176586"/>
              <a:gd name="connsiteY0" fmla="*/ 764012 h 970383"/>
              <a:gd name="connsiteX1" fmla="*/ 3398807 w 12176586"/>
              <a:gd name="connsiteY1" fmla="*/ 177415 h 970383"/>
              <a:gd name="connsiteX2" fmla="*/ 5917721 w 12176586"/>
              <a:gd name="connsiteY2" fmla="*/ 764012 h 970383"/>
              <a:gd name="connsiteX3" fmla="*/ 8402128 w 12176586"/>
              <a:gd name="connsiteY3" fmla="*/ 332691 h 970383"/>
              <a:gd name="connsiteX4" fmla="*/ 10800272 w 12176586"/>
              <a:gd name="connsiteY4" fmla="*/ 938234 h 970383"/>
              <a:gd name="connsiteX5" fmla="*/ 12176586 w 12176586"/>
              <a:gd name="connsiteY5" fmla="*/ 511890 h 970383"/>
              <a:gd name="connsiteX0" fmla="*/ 0 w 12176586"/>
              <a:gd name="connsiteY0" fmla="*/ 835293 h 1041664"/>
              <a:gd name="connsiteX1" fmla="*/ 3398807 w 12176586"/>
              <a:gd name="connsiteY1" fmla="*/ 248696 h 1041664"/>
              <a:gd name="connsiteX2" fmla="*/ 5946750 w 12176586"/>
              <a:gd name="connsiteY2" fmla="*/ 167635 h 1041664"/>
              <a:gd name="connsiteX3" fmla="*/ 8402128 w 12176586"/>
              <a:gd name="connsiteY3" fmla="*/ 403972 h 1041664"/>
              <a:gd name="connsiteX4" fmla="*/ 10800272 w 12176586"/>
              <a:gd name="connsiteY4" fmla="*/ 1009515 h 1041664"/>
              <a:gd name="connsiteX5" fmla="*/ 12176586 w 12176586"/>
              <a:gd name="connsiteY5" fmla="*/ 583171 h 1041664"/>
              <a:gd name="connsiteX0" fmla="*/ 0 w 12176586"/>
              <a:gd name="connsiteY0" fmla="*/ 764013 h 970384"/>
              <a:gd name="connsiteX1" fmla="*/ 3398807 w 12176586"/>
              <a:gd name="connsiteY1" fmla="*/ 177416 h 970384"/>
              <a:gd name="connsiteX2" fmla="*/ 5946750 w 12176586"/>
              <a:gd name="connsiteY2" fmla="*/ 96355 h 970384"/>
              <a:gd name="connsiteX3" fmla="*/ 8402128 w 12176586"/>
              <a:gd name="connsiteY3" fmla="*/ 332692 h 970384"/>
              <a:gd name="connsiteX4" fmla="*/ 10800272 w 12176586"/>
              <a:gd name="connsiteY4" fmla="*/ 938235 h 970384"/>
              <a:gd name="connsiteX5" fmla="*/ 12176586 w 12176586"/>
              <a:gd name="connsiteY5" fmla="*/ 511891 h 970384"/>
              <a:gd name="connsiteX0" fmla="*/ 0 w 10800272"/>
              <a:gd name="connsiteY0" fmla="*/ 764013 h 970384"/>
              <a:gd name="connsiteX1" fmla="*/ 3398807 w 10800272"/>
              <a:gd name="connsiteY1" fmla="*/ 177416 h 970384"/>
              <a:gd name="connsiteX2" fmla="*/ 5946750 w 10800272"/>
              <a:gd name="connsiteY2" fmla="*/ 96355 h 970384"/>
              <a:gd name="connsiteX3" fmla="*/ 8402128 w 10800272"/>
              <a:gd name="connsiteY3" fmla="*/ 332692 h 970384"/>
              <a:gd name="connsiteX4" fmla="*/ 10800272 w 10800272"/>
              <a:gd name="connsiteY4" fmla="*/ 938235 h 970384"/>
              <a:gd name="connsiteX0" fmla="*/ 0 w 8402128"/>
              <a:gd name="connsiteY0" fmla="*/ 764013 h 764013"/>
              <a:gd name="connsiteX1" fmla="*/ 3398807 w 8402128"/>
              <a:gd name="connsiteY1" fmla="*/ 177416 h 764013"/>
              <a:gd name="connsiteX2" fmla="*/ 5946750 w 8402128"/>
              <a:gd name="connsiteY2" fmla="*/ 96355 h 764013"/>
              <a:gd name="connsiteX3" fmla="*/ 8402128 w 8402128"/>
              <a:gd name="connsiteY3" fmla="*/ 332692 h 764013"/>
              <a:gd name="connsiteX0" fmla="*/ 0 w 5946750"/>
              <a:gd name="connsiteY0" fmla="*/ 764013 h 764013"/>
              <a:gd name="connsiteX1" fmla="*/ 3398807 w 5946750"/>
              <a:gd name="connsiteY1" fmla="*/ 177416 h 764013"/>
              <a:gd name="connsiteX2" fmla="*/ 5946750 w 5946750"/>
              <a:gd name="connsiteY2" fmla="*/ 96355 h 764013"/>
              <a:gd name="connsiteX0" fmla="*/ 0 w 6062865"/>
              <a:gd name="connsiteY0" fmla="*/ 764013 h 764013"/>
              <a:gd name="connsiteX1" fmla="*/ 3398807 w 6062865"/>
              <a:gd name="connsiteY1" fmla="*/ 177416 h 764013"/>
              <a:gd name="connsiteX2" fmla="*/ 6062865 w 6062865"/>
              <a:gd name="connsiteY2" fmla="*/ 67326 h 7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2865" h="764013">
                <a:moveTo>
                  <a:pt x="0" y="764013"/>
                </a:moveTo>
                <a:cubicBezTo>
                  <a:pt x="1219200" y="68149"/>
                  <a:pt x="2662686" y="-213648"/>
                  <a:pt x="3398807" y="177416"/>
                </a:cubicBezTo>
                <a:cubicBezTo>
                  <a:pt x="4859547" y="942291"/>
                  <a:pt x="5326745" y="234103"/>
                  <a:pt x="6062865" y="67326"/>
                </a:cubicBezTo>
              </a:path>
            </a:pathLst>
          </a:custGeom>
          <a:noFill/>
          <a:ln cap="rnd">
            <a:solidFill>
              <a:srgbClr val="510DCD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 descr="A blue and black check mark&#10;&#10;Description automatically generated with low confidence">
            <a:extLst>
              <a:ext uri="{FF2B5EF4-FFF2-40B4-BE49-F238E27FC236}">
                <a16:creationId xmlns:a16="http://schemas.microsoft.com/office/drawing/2014/main" id="{BE36B67A-9080-4355-808C-EC37F151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84" y="5031243"/>
            <a:ext cx="691166" cy="522805"/>
          </a:xfrm>
          <a:prstGeom prst="rect">
            <a:avLst/>
          </a:prstGeom>
        </p:spPr>
      </p:pic>
      <p:pic>
        <p:nvPicPr>
          <p:cNvPr id="35" name="Picture 34" descr="A person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A23A6099-5528-6E11-8BBB-0E0A504F5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4" y="4647549"/>
            <a:ext cx="1386134" cy="1316128"/>
          </a:xfrm>
          <a:prstGeom prst="rect">
            <a:avLst/>
          </a:prstGeom>
        </p:spPr>
      </p:pic>
      <p:pic>
        <p:nvPicPr>
          <p:cNvPr id="37" name="Picture 36" descr="A cartoon of a person holding a yellow paper&#10;&#10;Description automatically generated with low confidence">
            <a:extLst>
              <a:ext uri="{FF2B5EF4-FFF2-40B4-BE49-F238E27FC236}">
                <a16:creationId xmlns:a16="http://schemas.microsoft.com/office/drawing/2014/main" id="{57A9394A-F54F-1139-5A72-2D94C4A71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95" y="4848525"/>
            <a:ext cx="539859" cy="1672802"/>
          </a:xfrm>
          <a:prstGeom prst="rect">
            <a:avLst/>
          </a:prstGeom>
        </p:spPr>
      </p:pic>
      <p:pic>
        <p:nvPicPr>
          <p:cNvPr id="41" name="Picture 40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7F5A7BB1-5342-3583-AD14-10A56A4A9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55" y="4401395"/>
            <a:ext cx="1026968" cy="948573"/>
          </a:xfrm>
          <a:prstGeom prst="rect">
            <a:avLst/>
          </a:prstGeom>
        </p:spPr>
      </p:pic>
      <p:pic>
        <p:nvPicPr>
          <p:cNvPr id="43" name="Picture 42" descr="A blue scar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C85B80-96F6-D155-3B62-E75ACBE44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08" y="4414530"/>
            <a:ext cx="437464" cy="1511236"/>
          </a:xfrm>
          <a:prstGeom prst="rect">
            <a:avLst/>
          </a:prstGeom>
        </p:spPr>
      </p:pic>
      <p:pic>
        <p:nvPicPr>
          <p:cNvPr id="39" name="Picture 38" descr="A picture containing colorfulness, pattern, purple, pixel&#10;&#10;Description automatically generated">
            <a:extLst>
              <a:ext uri="{FF2B5EF4-FFF2-40B4-BE49-F238E27FC236}">
                <a16:creationId xmlns:a16="http://schemas.microsoft.com/office/drawing/2014/main" id="{05B01147-2C35-FB2F-6A52-6F1EE3A38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51" y="4824622"/>
            <a:ext cx="817250" cy="80907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39D8CDC-48C7-1B8C-1977-1705148E6F67}"/>
              </a:ext>
            </a:extLst>
          </p:cNvPr>
          <p:cNvGrpSpPr/>
          <p:nvPr/>
        </p:nvGrpSpPr>
        <p:grpSpPr>
          <a:xfrm rot="10800000">
            <a:off x="8989590" y="330702"/>
            <a:ext cx="3216443" cy="1495519"/>
            <a:chOff x="6222670" y="1621437"/>
            <a:chExt cx="3216443" cy="1495519"/>
          </a:xfrm>
        </p:grpSpPr>
        <p:sp>
          <p:nvSpPr>
            <p:cNvPr id="53" name="Round Same-side Corner of Rectangle 52">
              <a:extLst>
                <a:ext uri="{FF2B5EF4-FFF2-40B4-BE49-F238E27FC236}">
                  <a16:creationId xmlns:a16="http://schemas.microsoft.com/office/drawing/2014/main" id="{9E5033EB-EBC9-92F6-16B1-736B2BE6868A}"/>
                </a:ext>
              </a:extLst>
            </p:cNvPr>
            <p:cNvSpPr/>
            <p:nvPr/>
          </p:nvSpPr>
          <p:spPr>
            <a:xfrm rot="5400000">
              <a:off x="7089069" y="766912"/>
              <a:ext cx="1495519" cy="3204569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0000">
                  <a:srgbClr val="510DCD">
                    <a:alpha val="10662"/>
                  </a:srgbClr>
                </a:gs>
                <a:gs pos="100000">
                  <a:srgbClr val="7030A0">
                    <a:alpha val="18277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ound Same-side Corner of Rectangle 53">
              <a:extLst>
                <a:ext uri="{FF2B5EF4-FFF2-40B4-BE49-F238E27FC236}">
                  <a16:creationId xmlns:a16="http://schemas.microsoft.com/office/drawing/2014/main" id="{63D0F270-57A0-4785-8BE3-110D64AA9B7C}"/>
                </a:ext>
              </a:extLst>
            </p:cNvPr>
            <p:cNvSpPr/>
            <p:nvPr/>
          </p:nvSpPr>
          <p:spPr>
            <a:xfrm rot="5400000">
              <a:off x="7117507" y="808020"/>
              <a:ext cx="1330334" cy="3120008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30000">
                  <a:srgbClr val="510DCD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EB2679C-0119-6B70-0EDA-6F2903B19B6E}"/>
              </a:ext>
            </a:extLst>
          </p:cNvPr>
          <p:cNvSpPr txBox="1"/>
          <p:nvPr/>
        </p:nvSpPr>
        <p:spPr>
          <a:xfrm>
            <a:off x="9406288" y="482548"/>
            <a:ext cx="77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6000" b="1" i="0" u="none" strike="noStrike" kern="1200" cap="none" spc="0" normalizeH="0" baseline="0" noProof="0">
                <a:ln>
                  <a:solidFill>
                    <a:srgbClr val="F2F2F0"/>
                  </a:solidFill>
                </a:ln>
                <a:noFill/>
                <a:effectLst/>
                <a:uLnTx/>
                <a:uFillTx/>
                <a:latin typeface="EC Square Sans Pro Extra Black" panose="020B05060400000200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AFCFEE-BB8C-64C2-6378-DAF0931CAE36}"/>
              </a:ext>
            </a:extLst>
          </p:cNvPr>
          <p:cNvSpPr txBox="1"/>
          <p:nvPr/>
        </p:nvSpPr>
        <p:spPr>
          <a:xfrm>
            <a:off x="9919355" y="822401"/>
            <a:ext cx="50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to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DFA4EE-769A-E4B5-72EC-5AAEF5325F65}"/>
              </a:ext>
            </a:extLst>
          </p:cNvPr>
          <p:cNvSpPr txBox="1"/>
          <p:nvPr/>
        </p:nvSpPr>
        <p:spPr>
          <a:xfrm>
            <a:off x="10266646" y="482548"/>
            <a:ext cx="70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6000" b="1" i="0" u="none" strike="noStrike" kern="1200" cap="none" spc="0" normalizeH="0" baseline="0" noProof="0">
                <a:ln>
                  <a:solidFill>
                    <a:srgbClr val="F2F2F0"/>
                  </a:solidFill>
                </a:ln>
                <a:noFill/>
                <a:effectLst/>
                <a:uLnTx/>
                <a:uFillTx/>
                <a:latin typeface="EC Square Sans Pro Extra Black" panose="020B05060400000200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F3A782-F9DD-1371-B1AA-467C21791CE3}"/>
              </a:ext>
            </a:extLst>
          </p:cNvPr>
          <p:cNvSpPr txBox="1"/>
          <p:nvPr/>
        </p:nvSpPr>
        <p:spPr>
          <a:xfrm>
            <a:off x="9254247" y="1186841"/>
            <a:ext cx="29204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2100">
                <a:solidFill>
                  <a:srgbClr val="390990"/>
                </a:solidFill>
                <a:latin typeface="EC Square Sans Cond Pro Medium" panose="020B06060000000200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G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overnment-to-Businesses and Citizens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CCE63B-2210-3C47-C5D2-EC7223FEF603}"/>
              </a:ext>
            </a:extLst>
          </p:cNvPr>
          <p:cNvSpPr txBox="1"/>
          <p:nvPr/>
        </p:nvSpPr>
        <p:spPr>
          <a:xfrm>
            <a:off x="10754268" y="822401"/>
            <a:ext cx="77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0" i="0" u="none" strike="noStrike" kern="1200" cap="none" spc="0" normalizeH="0" baseline="0" noProof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EC Square Sans Pro Medium" panose="020B0506040000020004" pitchFamily="34" charset="0"/>
                <a:ea typeface="+mn-ea"/>
                <a:cs typeface="+mn-cs"/>
              </a:rPr>
              <a:t>and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F5239A-B71B-592C-3B91-9A8DCBE8FF22}"/>
              </a:ext>
            </a:extLst>
          </p:cNvPr>
          <p:cNvSpPr txBox="1"/>
          <p:nvPr/>
        </p:nvSpPr>
        <p:spPr>
          <a:xfrm>
            <a:off x="11400774" y="482548"/>
            <a:ext cx="70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6000" b="1" i="0" u="none" strike="noStrike" kern="1200" cap="none" spc="0" normalizeH="0" baseline="0" noProof="0">
                <a:ln>
                  <a:solidFill>
                    <a:srgbClr val="F2F2F0"/>
                  </a:solidFill>
                </a:ln>
                <a:noFill/>
                <a:effectLst/>
                <a:uLnTx/>
                <a:uFillTx/>
                <a:latin typeface="EC Square Sans Pro Extra Black" panose="020B05060400000200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FC4303-2939-0459-7E09-4B99615208B5}"/>
              </a:ext>
            </a:extLst>
          </p:cNvPr>
          <p:cNvSpPr txBox="1"/>
          <p:nvPr/>
        </p:nvSpPr>
        <p:spPr>
          <a:xfrm>
            <a:off x="805844" y="334486"/>
            <a:ext cx="823086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European Social Security Pass </a:t>
            </a:r>
            <a:r>
              <a:rPr lang="en-US" sz="3600" b="1">
                <a:solidFill>
                  <a:srgbClr val="4D4D4D"/>
                </a:solidFill>
                <a:latin typeface="EC Square Sans Pro Extra Black"/>
              </a:rPr>
              <a:t>(ESPASS)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552586-0697-E65E-EEB1-DC8D3E1553CA}"/>
              </a:ext>
            </a:extLst>
          </p:cNvPr>
          <p:cNvSpPr txBox="1"/>
          <p:nvPr/>
        </p:nvSpPr>
        <p:spPr>
          <a:xfrm>
            <a:off x="728700" y="2094909"/>
            <a:ext cx="10128531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A pilot project to digitally verify citizens’ social security entitlements across borders. 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Pilot activities, under the Digital Europe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Programme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, by two consortia of MS institutions (DC4EU and Vector) to be </a:t>
            </a:r>
            <a:r>
              <a:rPr lang="en-US" err="1">
                <a:solidFill>
                  <a:srgbClr val="4D4D4D"/>
                </a:solidFill>
                <a:latin typeface="EC Square Sans Pro Extra Black"/>
              </a:rPr>
              <a:t>finalised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 mid-2025.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Based on results, decision on the opportunity to deploy ESSPASS in all EU countries and whether this would require a legislative framework. 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</a:rPr>
              <a:t>Discussions on a possible first step implementation of a digital EHIC, before implementing the longer-term solution, based on the results of the pilot activities. 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306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90700" y="3041525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11D30"/>
                </a:solidFill>
                <a:latin typeface="EC Square Sans Pro" charset="0"/>
                <a:ea typeface="EC Square Sans Pro" charset="0"/>
                <a:cs typeface="EC Square Sans Pro" charset="0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775" y="2760801"/>
            <a:ext cx="4388984" cy="105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Increased interoperability&amp; seamless public services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768739" y="4362232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7" y="-126401"/>
            <a:ext cx="6125699" cy="2074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20D483-E36F-DE3F-4679-2815D391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16765"/>
            <a:ext cx="8664597" cy="78235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Public sector interoperability</a:t>
            </a: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978E09-F4A1-E437-DA22-0D791775FA4F}"/>
              </a:ext>
            </a:extLst>
          </p:cNvPr>
          <p:cNvSpPr/>
          <p:nvPr/>
        </p:nvSpPr>
        <p:spPr bwMode="auto">
          <a:xfrm>
            <a:off x="9997050" y="-319515"/>
            <a:ext cx="6904810" cy="6904808"/>
          </a:xfrm>
          <a:prstGeom prst="ellipse">
            <a:avLst/>
          </a:pr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D05AAB-8545-F5FF-AACB-868441CDD58C}"/>
              </a:ext>
            </a:extLst>
          </p:cNvPr>
          <p:cNvSpPr/>
          <p:nvPr/>
        </p:nvSpPr>
        <p:spPr bwMode="auto">
          <a:xfrm>
            <a:off x="9703381" y="1676611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4F66FF-AB03-193A-7672-59246A2FD190}"/>
              </a:ext>
            </a:extLst>
          </p:cNvPr>
          <p:cNvSpPr/>
          <p:nvPr/>
        </p:nvSpPr>
        <p:spPr bwMode="auto">
          <a:xfrm>
            <a:off x="9501491" y="2982198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7634A22-4D34-F4FB-C448-9BD2DBE0695A}"/>
              </a:ext>
            </a:extLst>
          </p:cNvPr>
          <p:cNvSpPr/>
          <p:nvPr/>
        </p:nvSpPr>
        <p:spPr bwMode="auto">
          <a:xfrm>
            <a:off x="9863082" y="4313292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CC6861-3CDA-C08D-41B9-CBC9DC348A25}"/>
              </a:ext>
            </a:extLst>
          </p:cNvPr>
          <p:cNvGrpSpPr/>
          <p:nvPr/>
        </p:nvGrpSpPr>
        <p:grpSpPr>
          <a:xfrm>
            <a:off x="6003085" y="1797491"/>
            <a:ext cx="3673929" cy="995280"/>
            <a:chOff x="5442857" y="1252599"/>
            <a:chExt cx="3673929" cy="9952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FFE-988A-6F68-AE11-18972A1ED06C}"/>
                </a:ext>
              </a:extLst>
            </p:cNvPr>
            <p:cNvSpPr txBox="1"/>
            <p:nvPr/>
          </p:nvSpPr>
          <p:spPr>
            <a:xfrm>
              <a:off x="5839093" y="1445480"/>
              <a:ext cx="3277693" cy="80239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A place for information ranging from interconnecting base registries to ensuring semantic interoperability of data.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1DABA6-7C54-B4B6-94CF-D3D60532F26E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6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Increased interoperability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23DBCA-2604-13E8-7D4D-5A56E886C384}"/>
              </a:ext>
            </a:extLst>
          </p:cNvPr>
          <p:cNvGrpSpPr/>
          <p:nvPr/>
        </p:nvGrpSpPr>
        <p:grpSpPr>
          <a:xfrm>
            <a:off x="5718392" y="3074135"/>
            <a:ext cx="3714417" cy="984983"/>
            <a:chOff x="5442857" y="1252599"/>
            <a:chExt cx="3714417" cy="98498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3DDEF0B-8C21-99F1-E3BD-34D18A97E943}"/>
                </a:ext>
              </a:extLst>
            </p:cNvPr>
            <p:cNvSpPr txBox="1"/>
            <p:nvPr/>
          </p:nvSpPr>
          <p:spPr>
            <a:xfrm>
              <a:off x="5616922" y="1424886"/>
              <a:ext cx="3540352" cy="812696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algn="r" defTabSz="457200">
                <a:lnSpc>
                  <a:spcPct val="150000"/>
                </a:lnSpc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Titillium" charset="0"/>
                  <a:cs typeface="Titillium" charset="0"/>
                </a:rPr>
                <a:t>Guidance to conduct ex-ante interoperability assessments ensuring seamless digital </a:t>
              </a:r>
              <a:r>
                <a:rPr lang="en-US" sz="1200">
                  <a:solidFill>
                    <a:srgbClr val="4D4D4D"/>
                  </a:solidFill>
                  <a:latin typeface="EC Square Sans Cond Pro"/>
                  <a:ea typeface="Titillium" charset="0"/>
                  <a:cs typeface="Titillium" charset="0"/>
                </a:rPr>
                <a:t>cross-border public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/>
                  <a:ea typeface="Titillium" charset="0"/>
                  <a:cs typeface="Titillium" charset="0"/>
                </a:rPr>
                <a:t> services.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67C866-7EF4-F5F8-70D4-894F0D0ED721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6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Seamless public services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396832-6DC4-DB35-676B-F9FDE129B2D4}"/>
              </a:ext>
            </a:extLst>
          </p:cNvPr>
          <p:cNvGrpSpPr/>
          <p:nvPr/>
        </p:nvGrpSpPr>
        <p:grpSpPr>
          <a:xfrm>
            <a:off x="6009379" y="4493916"/>
            <a:ext cx="3874969" cy="1001802"/>
            <a:chOff x="5442857" y="1252599"/>
            <a:chExt cx="3667635" cy="1001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FEFA91-0A2B-A140-D7C6-21A4630A6FAB}"/>
                </a:ext>
              </a:extLst>
            </p:cNvPr>
            <p:cNvSpPr txBox="1"/>
            <p:nvPr/>
          </p:nvSpPr>
          <p:spPr>
            <a:xfrm>
              <a:off x="6089707" y="1450270"/>
              <a:ext cx="3020785" cy="8041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EIF Toolbox guides users to finding operational solutions to better implement EIF nationally and guidance on the monitoring mechanism NIFO.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A1A8CB-4A06-4524-D091-CF835102F9C8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14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European Interoperability Framework (EIF)</a:t>
              </a:r>
            </a:p>
          </p:txBody>
        </p:sp>
      </p:grpSp>
      <p:sp>
        <p:nvSpPr>
          <p:cNvPr id="56" name="Shape 3602">
            <a:extLst>
              <a:ext uri="{FF2B5EF4-FFF2-40B4-BE49-F238E27FC236}">
                <a16:creationId xmlns:a16="http://schemas.microsoft.com/office/drawing/2014/main" id="{8A7D5A0C-76D1-BF6C-1579-A91E3F222E34}"/>
              </a:ext>
            </a:extLst>
          </p:cNvPr>
          <p:cNvSpPr/>
          <p:nvPr/>
        </p:nvSpPr>
        <p:spPr>
          <a:xfrm>
            <a:off x="10000690" y="190879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7" name="Shape 3624">
            <a:extLst>
              <a:ext uri="{FF2B5EF4-FFF2-40B4-BE49-F238E27FC236}">
                <a16:creationId xmlns:a16="http://schemas.microsoft.com/office/drawing/2014/main" id="{4111B89A-C106-94FC-D5E5-9B1D97F20834}"/>
              </a:ext>
            </a:extLst>
          </p:cNvPr>
          <p:cNvSpPr/>
          <p:nvPr/>
        </p:nvSpPr>
        <p:spPr>
          <a:xfrm>
            <a:off x="9748382" y="3234241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8" name="Shape 3647">
            <a:extLst>
              <a:ext uri="{FF2B5EF4-FFF2-40B4-BE49-F238E27FC236}">
                <a16:creationId xmlns:a16="http://schemas.microsoft.com/office/drawing/2014/main" id="{06906A7B-68B1-4BEA-3068-FE08FFB91918}"/>
              </a:ext>
            </a:extLst>
          </p:cNvPr>
          <p:cNvSpPr/>
          <p:nvPr/>
        </p:nvSpPr>
        <p:spPr>
          <a:xfrm>
            <a:off x="10133556" y="4596890"/>
            <a:ext cx="373452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14E28E3C-3C9B-FA86-F5BF-1DAAC121BA9E}"/>
              </a:ext>
            </a:extLst>
          </p:cNvPr>
          <p:cNvSpPr>
            <a:spLocks/>
          </p:cNvSpPr>
          <p:nvPr/>
        </p:nvSpPr>
        <p:spPr bwMode="auto">
          <a:xfrm>
            <a:off x="185525" y="269689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C17582-6964-690B-42DE-A7E44D551904}"/>
              </a:ext>
            </a:extLst>
          </p:cNvPr>
          <p:cNvSpPr txBox="1"/>
          <p:nvPr/>
        </p:nvSpPr>
        <p:spPr>
          <a:xfrm>
            <a:off x="459533" y="3647110"/>
            <a:ext cx="1875029" cy="151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1200" b="1" spc="200">
                <a:solidFill>
                  <a:srgbClr val="4D4D4D"/>
                </a:solidFill>
                <a:latin typeface="EC Square Sans Cond Pro"/>
                <a:ea typeface="Titillium" charset="0"/>
                <a:cs typeface="Titillium" charset="0"/>
              </a:rPr>
              <a:t>IOP Academy</a:t>
            </a:r>
            <a:endParaRPr lang="en-US" sz="1200" b="1" i="0" u="none" strike="noStrike" kern="1200" cap="none" spc="20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Titillium" charset="0"/>
              <a:cs typeface="Titillium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4C9CF1-4734-248B-6364-39245C91152B}"/>
              </a:ext>
            </a:extLst>
          </p:cNvPr>
          <p:cNvSpPr txBox="1"/>
          <p:nvPr/>
        </p:nvSpPr>
        <p:spPr>
          <a:xfrm>
            <a:off x="526618" y="3976900"/>
            <a:ext cx="1807945" cy="650050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sz="1200">
                <a:solidFill>
                  <a:srgbClr val="4D4D4D"/>
                </a:solidFill>
                <a:latin typeface="EC Square Sans Cond Pro"/>
              </a:rPr>
              <a:t>Interoperability-related trainings for public administrations</a:t>
            </a:r>
            <a:endParaRPr lang="en-US" sz="1200">
              <a:solidFill>
                <a:srgbClr val="4D4D4D"/>
              </a:solidFill>
              <a:latin typeface="EC Square Sans Cond Pro"/>
              <a:cs typeface="Calibri"/>
            </a:endParaRPr>
          </a:p>
        </p:txBody>
      </p:sp>
      <p:sp>
        <p:nvSpPr>
          <p:cNvPr id="64" name="Shape 3602">
            <a:extLst>
              <a:ext uri="{FF2B5EF4-FFF2-40B4-BE49-F238E27FC236}">
                <a16:creationId xmlns:a16="http://schemas.microsoft.com/office/drawing/2014/main" id="{66AE34AE-80CD-49CA-0257-914BEDCE8C7C}"/>
              </a:ext>
            </a:extLst>
          </p:cNvPr>
          <p:cNvSpPr/>
          <p:nvPr/>
        </p:nvSpPr>
        <p:spPr>
          <a:xfrm>
            <a:off x="1238561" y="310316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2" name="AutoShape 3">
            <a:extLst>
              <a:ext uri="{FF2B5EF4-FFF2-40B4-BE49-F238E27FC236}">
                <a16:creationId xmlns:a16="http://schemas.microsoft.com/office/drawing/2014/main" id="{52B38B8F-E62D-5B70-2B46-60489B7B98C7}"/>
              </a:ext>
            </a:extLst>
          </p:cNvPr>
          <p:cNvSpPr>
            <a:spLocks/>
          </p:cNvSpPr>
          <p:nvPr/>
        </p:nvSpPr>
        <p:spPr bwMode="auto">
          <a:xfrm>
            <a:off x="1976225" y="411493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93019D-2173-DE9E-F7AA-9D805118E820}"/>
              </a:ext>
            </a:extLst>
          </p:cNvPr>
          <p:cNvSpPr txBox="1"/>
          <p:nvPr/>
        </p:nvSpPr>
        <p:spPr>
          <a:xfrm>
            <a:off x="2229383" y="4764606"/>
            <a:ext cx="1744320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SEMIC Support Centre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FEDB7D-8838-5FF4-741B-46DFF16157C2}"/>
              </a:ext>
            </a:extLst>
          </p:cNvPr>
          <p:cNvSpPr txBox="1"/>
          <p:nvPr/>
        </p:nvSpPr>
        <p:spPr>
          <a:xfrm>
            <a:off x="2384956" y="5058263"/>
            <a:ext cx="1672364" cy="131484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Guidance for data specifications, toolkit for data extraction, transformation and loading &amp; knowledge hub.</a:t>
            </a:r>
          </a:p>
        </p:txBody>
      </p:sp>
      <p:sp>
        <p:nvSpPr>
          <p:cNvPr id="75" name="Shape 3602">
            <a:extLst>
              <a:ext uri="{FF2B5EF4-FFF2-40B4-BE49-F238E27FC236}">
                <a16:creationId xmlns:a16="http://schemas.microsoft.com/office/drawing/2014/main" id="{72009E4F-CF31-A7E4-A21B-33ACEE990AF5}"/>
              </a:ext>
            </a:extLst>
          </p:cNvPr>
          <p:cNvSpPr/>
          <p:nvPr/>
        </p:nvSpPr>
        <p:spPr>
          <a:xfrm>
            <a:off x="3034492" y="4222166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B276261-3E17-CD27-BFC5-B9193AD0E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-850" r="29178" b="-1"/>
          <a:stretch/>
        </p:blipFill>
        <p:spPr>
          <a:xfrm rot="5400000">
            <a:off x="8721044" y="2918867"/>
            <a:ext cx="6382886" cy="55902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948163D-B2F2-C0DB-AE21-F9137391170C}"/>
              </a:ext>
            </a:extLst>
          </p:cNvPr>
          <p:cNvSpPr txBox="1"/>
          <p:nvPr/>
        </p:nvSpPr>
        <p:spPr>
          <a:xfrm rot="5400000">
            <a:off x="8687672" y="2903858"/>
            <a:ext cx="4827517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Interoperable Europe Support Centre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EF91D7-BAF9-E91F-47ED-2BC4B5100722}"/>
              </a:ext>
            </a:extLst>
          </p:cNvPr>
          <p:cNvSpPr txBox="1"/>
          <p:nvPr/>
        </p:nvSpPr>
        <p:spPr>
          <a:xfrm>
            <a:off x="2721197" y="1645267"/>
            <a:ext cx="3286588" cy="7977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>
                <a:solidFill>
                  <a:srgbClr val="4D4D4D"/>
                </a:solidFill>
                <a:latin typeface="EC Square Sans Cond Pro"/>
              </a:rPr>
              <a:t>Interoperable Europe Act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4807D8-537E-4CC3-4EC6-42FF59B2B9EB}"/>
              </a:ext>
            </a:extLst>
          </p:cNvPr>
          <p:cNvSpPr txBox="1"/>
          <p:nvPr/>
        </p:nvSpPr>
        <p:spPr>
          <a:xfrm>
            <a:off x="2809533" y="2705137"/>
            <a:ext cx="2493001" cy="80239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>
                <a:solidFill>
                  <a:srgbClr val="4D4D4D"/>
                </a:solidFill>
                <a:latin typeface="EC Square Sans Cond Pro"/>
              </a:rPr>
              <a:t>Strengthened collaboration between MS and the Commission on public sector interoperability</a:t>
            </a:r>
            <a:endParaRPr lang="en-US">
              <a:solidFill>
                <a:srgbClr val="4D4D4D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3FED400-974E-201C-FC11-4791221DDF5A}"/>
              </a:ext>
            </a:extLst>
          </p:cNvPr>
          <p:cNvCxnSpPr/>
          <p:nvPr/>
        </p:nvCxnSpPr>
        <p:spPr>
          <a:xfrm>
            <a:off x="2809533" y="2541004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2232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90700" y="3041525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11D30"/>
                </a:solidFill>
                <a:latin typeface="EC Square Sans Pro" charset="0"/>
                <a:ea typeface="EC Square Sans Pro" charset="0"/>
                <a:cs typeface="EC Square Sans Pro" charset="0"/>
              </a:rPr>
              <a:t>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775" y="2760801"/>
            <a:ext cx="4388984" cy="105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F</a:t>
            </a:r>
            <a:r>
              <a:rPr lang="en-US" sz="2800" b="1" spc="200" err="1">
                <a:solidFill>
                  <a:srgbClr val="011D30"/>
                </a:solidFill>
                <a:latin typeface="EC Square Sans Cond Pro" panose="020B0506040000020004" pitchFamily="34" charset="0"/>
                <a:ea typeface="Titillium" charset="0"/>
                <a:cs typeface="Titillium" charset="0"/>
              </a:rPr>
              <a:t>ederation</a:t>
            </a:r>
            <a:r>
              <a:rPr lang="en-US" sz="2800" b="1" spc="200">
                <a:solidFill>
                  <a:srgbClr val="011D30"/>
                </a:solidFill>
                <a:latin typeface="EC Square Sans Cond Pro" panose="020B0506040000020004" pitchFamily="34" charset="0"/>
                <a:ea typeface="Titillium" charset="0"/>
                <a:cs typeface="Titillium" charset="0"/>
              </a:rPr>
              <a:t> of cloud capabilities across public administrations</a:t>
            </a:r>
            <a:endParaRPr kumimoji="0" lang="en-US" sz="2800" b="1" i="0" u="none" strike="noStrike" kern="1200" cap="none" spc="20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 panose="020B0506040000020004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830523" y="3816475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7" y="-126401"/>
            <a:ext cx="6125699" cy="2074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13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D91E8-D1A5-436B-F73E-98D811F1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72" y="1743246"/>
            <a:ext cx="10905699" cy="3881904"/>
          </a:xfrm>
        </p:spPr>
        <p:txBody>
          <a:bodyPr/>
          <a:lstStyle/>
          <a:p>
            <a:r>
              <a:rPr lang="en-US" sz="1800">
                <a:latin typeface="EC Square Sans Pro Extra Black"/>
              </a:rPr>
              <a:t>Simpl is the open-source secure middleware that will support data access and interoperability among European data spaces other cloud-to-edge federations, in particular among public sector </a:t>
            </a:r>
            <a:r>
              <a:rPr lang="en-US" sz="1800" err="1">
                <a:latin typeface="EC Square Sans Pro Extra Black"/>
              </a:rPr>
              <a:t>organisations</a:t>
            </a:r>
            <a:r>
              <a:rPr lang="en-US" sz="1800">
                <a:latin typeface="EC Square Sans Pro Extra Black"/>
              </a:rPr>
              <a:t>.</a:t>
            </a:r>
          </a:p>
          <a:p>
            <a:r>
              <a:rPr lang="en-US" sz="1800">
                <a:latin typeface="EC Square Sans Pro Extra Black"/>
              </a:rPr>
              <a:t>Development contract up and running since 1 January 2024.</a:t>
            </a:r>
          </a:p>
          <a:p>
            <a:r>
              <a:rPr lang="en-IE" sz="1800">
                <a:latin typeface="EC Square Sans Pro Extra Black"/>
              </a:rPr>
              <a:t>Launch of the open-source community: 14 March 2024</a:t>
            </a:r>
          </a:p>
          <a:p>
            <a:r>
              <a:rPr lang="en-IE" sz="1800">
                <a:latin typeface="EC Square Sans Pro Extra Black"/>
              </a:rPr>
              <a:t>Proof of concept: Summer 2024</a:t>
            </a:r>
          </a:p>
          <a:p>
            <a:r>
              <a:rPr lang="en-IE" sz="1800">
                <a:latin typeface="EC Square Sans Pro Extra Black"/>
              </a:rPr>
              <a:t>Minimum viable platform: November 2024</a:t>
            </a:r>
          </a:p>
          <a:p>
            <a:endParaRPr lang="en-IE" sz="1800">
              <a:latin typeface="EC Square Sans Pro Extra Blac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EC83F-ECE8-56D6-00F3-4432FA6E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68" y="318104"/>
            <a:ext cx="10515600" cy="782357"/>
          </a:xfrm>
        </p:spPr>
        <p:txBody>
          <a:bodyPr/>
          <a:lstStyle/>
          <a:p>
            <a:r>
              <a:rPr lang="fr-BE">
                <a:solidFill>
                  <a:srgbClr val="4D4D4D"/>
                </a:solidFill>
                <a:latin typeface="EC Square Sans Pro Extra Black"/>
              </a:rPr>
              <a:t>SIMPLE – In short</a:t>
            </a:r>
            <a:endParaRPr lang="en-IE">
              <a:solidFill>
                <a:srgbClr val="4D4D4D"/>
              </a:solidFill>
              <a:latin typeface="EC Square Sans Pro Extra Black"/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4E597125-E86F-E56B-CB10-338B990AB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96542"/>
              </p:ext>
            </p:extLst>
          </p:nvPr>
        </p:nvGraphicFramePr>
        <p:xfrm>
          <a:off x="5942771" y="25224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59F22A8-24D0-B9B1-8016-F34D7B95EB00}"/>
              </a:ext>
            </a:extLst>
          </p:cNvPr>
          <p:cNvSpPr txBox="1"/>
          <p:nvPr/>
        </p:nvSpPr>
        <p:spPr>
          <a:xfrm>
            <a:off x="6757134" y="335595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Simpl-Open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88D389-97B0-155F-C3B5-3F95FBA3227B}"/>
              </a:ext>
            </a:extLst>
          </p:cNvPr>
          <p:cNvCxnSpPr/>
          <p:nvPr/>
        </p:nvCxnSpPr>
        <p:spPr bwMode="auto">
          <a:xfrm>
            <a:off x="6880628" y="3098523"/>
            <a:ext cx="158242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27F6733-D417-F2B4-113D-81322FFDA765}"/>
              </a:ext>
            </a:extLst>
          </p:cNvPr>
          <p:cNvSpPr txBox="1"/>
          <p:nvPr/>
        </p:nvSpPr>
        <p:spPr>
          <a:xfrm>
            <a:off x="10259133" y="4610691"/>
            <a:ext cx="138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Simpl-Labs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AD5ED2-492E-E274-2C65-C675A8D33CC5}"/>
              </a:ext>
            </a:extLst>
          </p:cNvPr>
          <p:cNvCxnSpPr/>
          <p:nvPr/>
        </p:nvCxnSpPr>
        <p:spPr bwMode="auto">
          <a:xfrm flipH="1" flipV="1">
            <a:off x="9399155" y="4601811"/>
            <a:ext cx="2137746" cy="20594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C53C1E9-AD56-6BEA-C8FA-B12AB5701B91}"/>
              </a:ext>
            </a:extLst>
          </p:cNvPr>
          <p:cNvSpPr txBox="1"/>
          <p:nvPr/>
        </p:nvSpPr>
        <p:spPr>
          <a:xfrm>
            <a:off x="5231075" y="622796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Simpl-Live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064DBC-BBA8-249B-3E7F-2C398A65EC43}"/>
              </a:ext>
            </a:extLst>
          </p:cNvPr>
          <p:cNvCxnSpPr/>
          <p:nvPr/>
        </p:nvCxnSpPr>
        <p:spPr bwMode="auto">
          <a:xfrm>
            <a:off x="5303083" y="6227966"/>
            <a:ext cx="315996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28D10AF-A6A0-8B1D-1133-4B97508A9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6590" y="5374568"/>
            <a:ext cx="721956" cy="72195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8A1E7958-AC25-DD0F-A783-69FEFEBEE5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04" y="4117549"/>
            <a:ext cx="779940" cy="77994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46C5FC3-49CD-6BAE-6B3E-9507652291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48" y="3043491"/>
            <a:ext cx="866052" cy="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E6A0F-C060-B2CB-3491-16C3C0F8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1631B-AA25-2708-0375-926A3DC5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300029" cy="782357"/>
          </a:xfrm>
        </p:spPr>
        <p:txBody>
          <a:bodyPr/>
          <a:lstStyle/>
          <a:p>
            <a:r>
              <a:rPr lang="en-IE"/>
              <a:t>Implementing </a:t>
            </a:r>
            <a:r>
              <a:rPr lang="en-IE" err="1"/>
              <a:t>ComPAct</a:t>
            </a:r>
            <a:r>
              <a:rPr lang="en-IE"/>
              <a:t>: 5 digital actions under Pillar II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F94D9-1AD0-5EF7-A7F6-641F3F0DBF35}"/>
              </a:ext>
            </a:extLst>
          </p:cNvPr>
          <p:cNvGrpSpPr/>
          <p:nvPr/>
        </p:nvGrpSpPr>
        <p:grpSpPr>
          <a:xfrm>
            <a:off x="1328299" y="2041305"/>
            <a:ext cx="3036562" cy="1884396"/>
            <a:chOff x="1790700" y="2395895"/>
            <a:chExt cx="2678334" cy="8437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99DC7D-6097-AA62-020E-1324FD9B3B78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266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Implementing digital and data-related legislation, including AI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5291B-0178-6F8A-C432-CC4B94BD9DAF}"/>
                </a:ext>
              </a:extLst>
            </p:cNvPr>
            <p:cNvSpPr txBox="1"/>
            <p:nvPr/>
          </p:nvSpPr>
          <p:spPr>
            <a:xfrm>
              <a:off x="2714662" y="2650929"/>
              <a:ext cx="1754372" cy="5887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Support public administrations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with implementing data-related legislation and increasing readiness to integrate AI into their operations.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A4482D-288F-F865-6960-7C1B3D037CC4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203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Titillium Light" charset="0"/>
                  <a:ea typeface="Titillium Light" charset="0"/>
                  <a:cs typeface="Titillium Light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117A6-08C6-86A9-BC6F-FCA32C3F2021}"/>
              </a:ext>
            </a:extLst>
          </p:cNvPr>
          <p:cNvGrpSpPr/>
          <p:nvPr/>
        </p:nvGrpSpPr>
        <p:grpSpPr>
          <a:xfrm>
            <a:off x="4551282" y="2041301"/>
            <a:ext cx="3064029" cy="1748751"/>
            <a:chOff x="1790700" y="2395895"/>
            <a:chExt cx="2678334" cy="872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908B0B-0C6A-2D57-0B40-C47CAEAEB242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222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Sustainable and effective use of emerging technologies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5F43D5-5FBD-4BA6-CAEC-D73EDA4A593D}"/>
                </a:ext>
              </a:extLst>
            </p:cNvPr>
            <p:cNvSpPr txBox="1"/>
            <p:nvPr/>
          </p:nvSpPr>
          <p:spPr>
            <a:xfrm>
              <a:off x="2687659" y="2722831"/>
              <a:ext cx="1754372" cy="5452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Further develop open standards and support cross-border public services using decentralized technologies (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i.e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 blockchain).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D00A46-D348-15F9-FC72-A557B1AA896F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226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Titillium Light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A00925-16BE-62E4-C4DC-4AFDC6FF9405}"/>
              </a:ext>
            </a:extLst>
          </p:cNvPr>
          <p:cNvGrpSpPr/>
          <p:nvPr/>
        </p:nvGrpSpPr>
        <p:grpSpPr>
          <a:xfrm>
            <a:off x="7637149" y="2041301"/>
            <a:ext cx="3181034" cy="2806626"/>
            <a:chOff x="1790700" y="2395895"/>
            <a:chExt cx="2856423" cy="181443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E3CB01-E251-41FF-DB69-654B27CFD2B1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2889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spc="200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Fully accessible online administrative services</a:t>
              </a:r>
              <a:endPara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8D2F82-DF12-C4EF-FE21-592927D58674}"/>
                </a:ext>
              </a:extLst>
            </p:cNvPr>
            <p:cNvSpPr txBox="1"/>
            <p:nvPr/>
          </p:nvSpPr>
          <p:spPr>
            <a:xfrm>
              <a:off x="2714662" y="2930524"/>
              <a:ext cx="1932461" cy="127980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Further promote and facilitate the cross-border electronic exchange of information between public administrations: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Once-Only Technical System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Internal Market Information System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European Exchange of Social Security Information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E3BDF6-BD2F-C98E-829F-E2336DE0C834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293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457200">
                <a:lnSpc>
                  <a:spcPct val="80000"/>
                </a:lnSpc>
                <a:defRPr/>
              </a:pPr>
              <a:r>
                <a:rPr lang="en-US" sz="3600">
                  <a:solidFill>
                    <a:srgbClr val="011D30"/>
                  </a:solidFill>
                  <a:latin typeface="Titillium Light"/>
                  <a:ea typeface="+mn-lt"/>
                  <a:cs typeface="+mn-lt"/>
                </a:rPr>
                <a:t>03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 Light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E5FD24-0926-356B-C712-69145B2E20BA}"/>
              </a:ext>
            </a:extLst>
          </p:cNvPr>
          <p:cNvGrpSpPr/>
          <p:nvPr/>
        </p:nvGrpSpPr>
        <p:grpSpPr>
          <a:xfrm>
            <a:off x="1359192" y="4288780"/>
            <a:ext cx="2920980" cy="1677265"/>
            <a:chOff x="1790700" y="2393391"/>
            <a:chExt cx="2490088" cy="7524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D11193-21B7-4E12-F58C-0BECF3AB24A1}"/>
                </a:ext>
              </a:extLst>
            </p:cNvPr>
            <p:cNvSpPr txBox="1"/>
            <p:nvPr/>
          </p:nvSpPr>
          <p:spPr>
            <a:xfrm>
              <a:off x="2526416" y="2393391"/>
              <a:ext cx="1754372" cy="2692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Increased interoperability&amp; seamless public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8FC99B-2FF3-69FB-7468-1CBE02A32079}"/>
                </a:ext>
              </a:extLst>
            </p:cNvPr>
            <p:cNvSpPr txBox="1"/>
            <p:nvPr/>
          </p:nvSpPr>
          <p:spPr>
            <a:xfrm>
              <a:off x="2526415" y="2654631"/>
              <a:ext cx="1754372" cy="49125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Interoperable Europe Support Centre to assist public administrations with interoperability assessments and implementation of the EIF.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B4FC90-5BF8-BF56-1310-38C6874D28F0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2038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Titillium Light" charset="0"/>
                  <a:ea typeface="Titillium Light" charset="0"/>
                  <a:cs typeface="Titillium Light" charset="0"/>
                </a:rPr>
                <a:t>04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CBF68D-B232-529F-7CB9-093874CE5899}"/>
              </a:ext>
            </a:extLst>
          </p:cNvPr>
          <p:cNvGrpSpPr/>
          <p:nvPr/>
        </p:nvGrpSpPr>
        <p:grpSpPr>
          <a:xfrm>
            <a:off x="4563302" y="4350422"/>
            <a:ext cx="3183512" cy="1992631"/>
            <a:chOff x="1790700" y="2395895"/>
            <a:chExt cx="2713441" cy="99057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DBCB65-C15F-DF02-315B-80C896F206D5}"/>
                </a:ext>
              </a:extLst>
            </p:cNvPr>
            <p:cNvSpPr txBox="1"/>
            <p:nvPr/>
          </p:nvSpPr>
          <p:spPr>
            <a:xfrm>
              <a:off x="2714662" y="2395895"/>
              <a:ext cx="1754372" cy="222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0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F</a:t>
              </a:r>
              <a:r>
                <a:rPr lang="en-US" sz="1200" b="1" spc="200" err="1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ederation</a:t>
              </a:r>
              <a:r>
                <a:rPr lang="en-US" sz="1200" b="1" spc="200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 of cloud capabilities across public administrations</a:t>
              </a:r>
              <a:endParaRPr kumimoji="0" lang="en-US" sz="12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7D3F6B-5918-CABB-EDF1-4FD27A02979B}"/>
                </a:ext>
              </a:extLst>
            </p:cNvPr>
            <p:cNvSpPr txBox="1"/>
            <p:nvPr/>
          </p:nvSpPr>
          <p:spPr>
            <a:xfrm>
              <a:off x="2749769" y="2732833"/>
              <a:ext cx="1754372" cy="65363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Procurement of an open-source SMART middleware platform to enhance delivery of public </a:t>
              </a:r>
              <a:r>
                <a:rPr lang="en-US" sz="1200">
                  <a:solidFill>
                    <a:srgbClr val="011D30"/>
                  </a:solidFill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services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Titillium" charset="0"/>
                  <a:cs typeface="Titillium" charset="0"/>
                </a:rPr>
                <a:t>and providing guidance on the procurement of cloud services.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0EB361-958A-DFA8-3908-ED15D8260FE4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2258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11D30"/>
                  </a:solidFill>
                  <a:effectLst/>
                  <a:uLnTx/>
                  <a:uFillTx/>
                  <a:latin typeface="Titillium Light" charset="0"/>
                  <a:ea typeface="Titillium Light" charset="0"/>
                  <a:cs typeface="Titillium Light" charset="0"/>
                </a:rPr>
                <a:t>05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552245-E055-6206-74BE-A59479A33A66}"/>
              </a:ext>
            </a:extLst>
          </p:cNvPr>
          <p:cNvCxnSpPr/>
          <p:nvPr/>
        </p:nvCxnSpPr>
        <p:spPr>
          <a:xfrm>
            <a:off x="2008658" y="2063075"/>
            <a:ext cx="0" cy="54324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3D3F3C-E3C3-CCB9-1C77-37A931FE1AAD}"/>
              </a:ext>
            </a:extLst>
          </p:cNvPr>
          <p:cNvCxnSpPr>
            <a:cxnSpLocks/>
          </p:cNvCxnSpPr>
          <p:nvPr/>
        </p:nvCxnSpPr>
        <p:spPr>
          <a:xfrm>
            <a:off x="5226872" y="2063074"/>
            <a:ext cx="0" cy="54324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3F9975-1ED3-C31D-0C7B-3CC29361E3A7}"/>
              </a:ext>
            </a:extLst>
          </p:cNvPr>
          <p:cNvCxnSpPr/>
          <p:nvPr/>
        </p:nvCxnSpPr>
        <p:spPr>
          <a:xfrm>
            <a:off x="8317507" y="2063074"/>
            <a:ext cx="0" cy="54324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0DBA97-4B36-4CC4-68CE-E70DD4B1337D}"/>
              </a:ext>
            </a:extLst>
          </p:cNvPr>
          <p:cNvCxnSpPr>
            <a:cxnSpLocks/>
          </p:cNvCxnSpPr>
          <p:nvPr/>
        </p:nvCxnSpPr>
        <p:spPr>
          <a:xfrm>
            <a:off x="5226947" y="4377773"/>
            <a:ext cx="0" cy="54324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8CFED59-3B3D-F380-9358-86209A3F3F0A}"/>
              </a:ext>
            </a:extLst>
          </p:cNvPr>
          <p:cNvCxnSpPr/>
          <p:nvPr/>
        </p:nvCxnSpPr>
        <p:spPr>
          <a:xfrm>
            <a:off x="2039550" y="4316129"/>
            <a:ext cx="0" cy="54324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0B6AB6-8F3F-7D48-4317-963D660B3FCB}"/>
              </a:ext>
            </a:extLst>
          </p:cNvPr>
          <p:cNvSpPr txBox="1"/>
          <p:nvPr/>
        </p:nvSpPr>
        <p:spPr>
          <a:xfrm>
            <a:off x="8318157" y="5795319"/>
            <a:ext cx="3628767" cy="65005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</a:rPr>
              <a:t>Publish an overview of the funding opportunities for public administrations’ digital transformation and the synergies between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47BB1-3022-6563-D4C3-5A28275230B7}"/>
              </a:ext>
            </a:extLst>
          </p:cNvPr>
          <p:cNvSpPr txBox="1"/>
          <p:nvPr/>
        </p:nvSpPr>
        <p:spPr>
          <a:xfrm>
            <a:off x="7954306" y="5375566"/>
            <a:ext cx="1330158" cy="4542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80000"/>
              </a:lnSpc>
              <a:defRPr/>
            </a:pPr>
            <a:r>
              <a:rPr lang="en-US" sz="3600">
                <a:solidFill>
                  <a:srgbClr val="011D30"/>
                </a:solidFill>
                <a:latin typeface="Titillium Light"/>
                <a:ea typeface="+mn-lt"/>
                <a:cs typeface="+mn-lt"/>
              </a:rPr>
              <a:t>Extra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/>
              <a:ea typeface="Titillium Light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8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969ACC58-8F13-4573-A597-D9B10C7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2069"/>
            <a:ext cx="10363200" cy="594360"/>
          </a:xfrm>
        </p:spPr>
        <p:txBody>
          <a:bodyPr/>
          <a:lstStyle/>
          <a:p>
            <a:r>
              <a:rPr lang="en-US"/>
              <a:t>Interoperability at the core of the architecture</a:t>
            </a:r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69B9E23-936B-4B4B-82B8-53149BC328CF}"/>
              </a:ext>
            </a:extLst>
          </p:cNvPr>
          <p:cNvCxnSpPr>
            <a:cxnSpLocks/>
          </p:cNvCxnSpPr>
          <p:nvPr/>
        </p:nvCxnSpPr>
        <p:spPr>
          <a:xfrm flipH="1">
            <a:off x="2035226" y="3683023"/>
            <a:ext cx="400481" cy="569912"/>
          </a:xfrm>
          <a:prstGeom prst="line">
            <a:avLst/>
          </a:prstGeom>
          <a:noFill/>
          <a:ln w="19050" cap="flat" cmpd="sng" algn="ctr">
            <a:solidFill>
              <a:srgbClr val="7F8CCF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8576B8-6542-4203-952B-A7F44276B139}"/>
              </a:ext>
            </a:extLst>
          </p:cNvPr>
          <p:cNvCxnSpPr>
            <a:cxnSpLocks/>
          </p:cNvCxnSpPr>
          <p:nvPr/>
        </p:nvCxnSpPr>
        <p:spPr>
          <a:xfrm flipH="1" flipV="1">
            <a:off x="2359610" y="4434942"/>
            <a:ext cx="993510" cy="11990"/>
          </a:xfrm>
          <a:prstGeom prst="line">
            <a:avLst/>
          </a:prstGeom>
          <a:noFill/>
          <a:ln w="19050" cap="flat" cmpd="sng" algn="ctr">
            <a:solidFill>
              <a:srgbClr val="7F8CCF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8E56D2C-3E02-4185-BC82-532AA48AB2B2}"/>
              </a:ext>
            </a:extLst>
          </p:cNvPr>
          <p:cNvCxnSpPr>
            <a:cxnSpLocks/>
          </p:cNvCxnSpPr>
          <p:nvPr/>
        </p:nvCxnSpPr>
        <p:spPr>
          <a:xfrm>
            <a:off x="3291144" y="3683023"/>
            <a:ext cx="341704" cy="569912"/>
          </a:xfrm>
          <a:prstGeom prst="line">
            <a:avLst/>
          </a:prstGeom>
          <a:noFill/>
          <a:ln w="19050" cap="flat" cmpd="sng" algn="ctr">
            <a:solidFill>
              <a:srgbClr val="7F8CCF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212EFD-B973-4AB8-A05F-C4F041C0706F}"/>
              </a:ext>
            </a:extLst>
          </p:cNvPr>
          <p:cNvCxnSpPr>
            <a:cxnSpLocks/>
          </p:cNvCxnSpPr>
          <p:nvPr/>
        </p:nvCxnSpPr>
        <p:spPr>
          <a:xfrm flipH="1">
            <a:off x="8072197" y="2304674"/>
            <a:ext cx="3159386" cy="3186"/>
          </a:xfrm>
          <a:prstGeom prst="line">
            <a:avLst/>
          </a:prstGeom>
          <a:noFill/>
          <a:ln w="19050" cap="flat" cmpd="sng" algn="ctr">
            <a:solidFill>
              <a:srgbClr val="7F8CCF"/>
            </a:solidFill>
            <a:prstDash val="solid"/>
            <a:miter lim="800000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53B3461-0498-45D8-8876-367858BA6FEB}"/>
              </a:ext>
            </a:extLst>
          </p:cNvPr>
          <p:cNvSpPr/>
          <p:nvPr/>
        </p:nvSpPr>
        <p:spPr>
          <a:xfrm>
            <a:off x="11283756" y="2024589"/>
            <a:ext cx="591197" cy="659577"/>
          </a:xfrm>
          <a:prstGeom prst="rect">
            <a:avLst/>
          </a:prstGeom>
          <a:gradFill>
            <a:gsLst>
              <a:gs pos="100000">
                <a:srgbClr val="4472C4">
                  <a:lumMod val="5000"/>
                  <a:lumOff val="95000"/>
                  <a:alpha val="0"/>
                </a:srgbClr>
              </a:gs>
              <a:gs pos="83000">
                <a:srgbClr val="FBFCFE">
                  <a:alpha val="58000"/>
                </a:srgbClr>
              </a:gs>
              <a:gs pos="34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FF4715-26AC-4472-8791-E02648EDC08D}"/>
              </a:ext>
            </a:extLst>
          </p:cNvPr>
          <p:cNvSpPr/>
          <p:nvPr/>
        </p:nvSpPr>
        <p:spPr>
          <a:xfrm>
            <a:off x="11693236" y="1879562"/>
            <a:ext cx="406401" cy="9213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4" name="Graphic 63" descr="Database outline">
            <a:extLst>
              <a:ext uri="{FF2B5EF4-FFF2-40B4-BE49-F238E27FC236}">
                <a16:creationId xmlns:a16="http://schemas.microsoft.com/office/drawing/2014/main" id="{E09BA2DF-5190-4BAD-89A2-45F186EE2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6701" y="5490662"/>
            <a:ext cx="457200" cy="457200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8950052-FA59-48B5-9BB6-39CB74A7C515}"/>
              </a:ext>
            </a:extLst>
          </p:cNvPr>
          <p:cNvSpPr/>
          <p:nvPr/>
        </p:nvSpPr>
        <p:spPr>
          <a:xfrm>
            <a:off x="7079610" y="3683023"/>
            <a:ext cx="1636323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96818E0-310C-473E-A7D3-D030F88A0B1A}"/>
              </a:ext>
            </a:extLst>
          </p:cNvPr>
          <p:cNvSpPr/>
          <p:nvPr/>
        </p:nvSpPr>
        <p:spPr>
          <a:xfrm>
            <a:off x="6552232" y="3486728"/>
            <a:ext cx="5141004" cy="3043218"/>
          </a:xfrm>
          <a:prstGeom prst="roundRect">
            <a:avLst/>
          </a:prstGeom>
          <a:noFill/>
          <a:ln w="19050" cap="flat" cmpd="sng" algn="ctr">
            <a:solidFill>
              <a:srgbClr val="62983E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BD8FD4-B4A3-46AC-84E2-CEE1F8D4FCD8}"/>
              </a:ext>
            </a:extLst>
          </p:cNvPr>
          <p:cNvSpPr txBox="1"/>
          <p:nvPr/>
        </p:nvSpPr>
        <p:spPr>
          <a:xfrm>
            <a:off x="7804362" y="3097123"/>
            <a:ext cx="263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Destination Earth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2D3C458-4F5A-4410-9B5E-67C238768F54}"/>
              </a:ext>
            </a:extLst>
          </p:cNvPr>
          <p:cNvCxnSpPr>
            <a:cxnSpLocks/>
          </p:cNvCxnSpPr>
          <p:nvPr/>
        </p:nvCxnSpPr>
        <p:spPr>
          <a:xfrm>
            <a:off x="8072197" y="4089656"/>
            <a:ext cx="2085" cy="3469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C5A828B-737A-4FD7-9F7F-3F33807C965B}"/>
              </a:ext>
            </a:extLst>
          </p:cNvPr>
          <p:cNvSpPr txBox="1"/>
          <p:nvPr/>
        </p:nvSpPr>
        <p:spPr>
          <a:xfrm>
            <a:off x="8072198" y="4132423"/>
            <a:ext cx="112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Compatible API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A6C81E-BF42-4FB9-9480-E19A915D2B17}"/>
              </a:ext>
            </a:extLst>
          </p:cNvPr>
          <p:cNvSpPr txBox="1"/>
          <p:nvPr/>
        </p:nvSpPr>
        <p:spPr>
          <a:xfrm>
            <a:off x="8419458" y="5906559"/>
            <a:ext cx="1427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Earth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observations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1" name="Graphic 70" descr="Database outline">
            <a:extLst>
              <a:ext uri="{FF2B5EF4-FFF2-40B4-BE49-F238E27FC236}">
                <a16:creationId xmlns:a16="http://schemas.microsoft.com/office/drawing/2014/main" id="{9DD96DFE-F6A3-4B4C-AFCE-97367CD78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3882" y="5486439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E177E91-5F2F-4795-A0BA-CB5CA729B0FE}"/>
              </a:ext>
            </a:extLst>
          </p:cNvPr>
          <p:cNvSpPr txBox="1"/>
          <p:nvPr/>
        </p:nvSpPr>
        <p:spPr>
          <a:xfrm>
            <a:off x="9418686" y="5906559"/>
            <a:ext cx="1427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Copernicus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5" name="Graphic 74" descr="Server outline">
            <a:extLst>
              <a:ext uri="{FF2B5EF4-FFF2-40B4-BE49-F238E27FC236}">
                <a16:creationId xmlns:a16="http://schemas.microsoft.com/office/drawing/2014/main" id="{7DC546A1-2576-4E5E-9A6E-20508CE49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3788" y="4252935"/>
            <a:ext cx="457200" cy="4572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D9BBDA5-8EAE-4DD0-B44E-007E5A36EB2B}"/>
              </a:ext>
            </a:extLst>
          </p:cNvPr>
          <p:cNvSpPr txBox="1"/>
          <p:nvPr/>
        </p:nvSpPr>
        <p:spPr>
          <a:xfrm>
            <a:off x="10929966" y="4627540"/>
            <a:ext cx="603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HPC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7" name="Graphic 76" descr="Server outline">
            <a:extLst>
              <a:ext uri="{FF2B5EF4-FFF2-40B4-BE49-F238E27FC236}">
                <a16:creationId xmlns:a16="http://schemas.microsoft.com/office/drawing/2014/main" id="{CB41560E-A1F8-44E2-9681-53CB4D82F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0264" y="4944624"/>
            <a:ext cx="457200" cy="4572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2E8D078-67E5-4E62-8D9A-DF63922FEB71}"/>
              </a:ext>
            </a:extLst>
          </p:cNvPr>
          <p:cNvSpPr txBox="1"/>
          <p:nvPr/>
        </p:nvSpPr>
        <p:spPr>
          <a:xfrm>
            <a:off x="10631648" y="5336163"/>
            <a:ext cx="1167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Cloud nodes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9" name="Graphic 78" descr="Box outline">
            <a:extLst>
              <a:ext uri="{FF2B5EF4-FFF2-40B4-BE49-F238E27FC236}">
                <a16:creationId xmlns:a16="http://schemas.microsoft.com/office/drawing/2014/main" id="{DDEBF6F1-166A-4551-8834-7138E7850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8179" y="4587421"/>
            <a:ext cx="457200" cy="45720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C2AAFB-4642-423F-9363-DA2C9AD4ADB9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7395379" y="4816021"/>
            <a:ext cx="481729" cy="329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33DE849-2FC0-4C2D-AE23-A4AF09386B6E}"/>
              </a:ext>
            </a:extLst>
          </p:cNvPr>
          <p:cNvSpPr txBox="1"/>
          <p:nvPr/>
        </p:nvSpPr>
        <p:spPr>
          <a:xfrm>
            <a:off x="6724627" y="5011226"/>
            <a:ext cx="884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Simulations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2" name="Graphic 81" descr="Box outline">
            <a:extLst>
              <a:ext uri="{FF2B5EF4-FFF2-40B4-BE49-F238E27FC236}">
                <a16:creationId xmlns:a16="http://schemas.microsoft.com/office/drawing/2014/main" id="{D52069BE-4D61-44BA-B5E6-4E83B3ED93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7108" y="5502605"/>
            <a:ext cx="457200" cy="4572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B25518C-EB64-4B58-BD33-53AB8F3BD352}"/>
              </a:ext>
            </a:extLst>
          </p:cNvPr>
          <p:cNvSpPr txBox="1"/>
          <p:nvPr/>
        </p:nvSpPr>
        <p:spPr>
          <a:xfrm>
            <a:off x="7446978" y="5911478"/>
            <a:ext cx="1268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Machine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learning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ED61FD4-17EA-4E7D-8837-714FA9712153}"/>
              </a:ext>
            </a:extLst>
          </p:cNvPr>
          <p:cNvCxnSpPr>
            <a:cxnSpLocks/>
          </p:cNvCxnSpPr>
          <p:nvPr/>
        </p:nvCxnSpPr>
        <p:spPr>
          <a:xfrm flipV="1">
            <a:off x="8113091" y="5202542"/>
            <a:ext cx="0" cy="31256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B63AE795-FA32-43B7-AC1E-998590814E1B}"/>
              </a:ext>
            </a:extLst>
          </p:cNvPr>
          <p:cNvSpPr/>
          <p:nvPr/>
        </p:nvSpPr>
        <p:spPr>
          <a:xfrm>
            <a:off x="7877108" y="4442241"/>
            <a:ext cx="2636744" cy="7541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Destination Earth middleware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6" name="Graphic 85" descr="Database outline">
            <a:extLst>
              <a:ext uri="{FF2B5EF4-FFF2-40B4-BE49-F238E27FC236}">
                <a16:creationId xmlns:a16="http://schemas.microsoft.com/office/drawing/2014/main" id="{B8A268DE-CF45-41D1-8A39-3E67CECFC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848" y="5702074"/>
            <a:ext cx="457200" cy="45720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5813AA9-460E-4876-9612-20A348152040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1531818" y="5350379"/>
            <a:ext cx="3776" cy="35652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E332D34-15CE-4B58-80A4-82E2D4971F05}"/>
              </a:ext>
            </a:extLst>
          </p:cNvPr>
          <p:cNvSpPr/>
          <p:nvPr/>
        </p:nvSpPr>
        <p:spPr>
          <a:xfrm>
            <a:off x="736783" y="4998684"/>
            <a:ext cx="1597622" cy="3516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Brussels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C890CE9-C57B-4136-8D0B-FF0F4402DA0D}"/>
              </a:ext>
            </a:extLst>
          </p:cNvPr>
          <p:cNvSpPr/>
          <p:nvPr/>
        </p:nvSpPr>
        <p:spPr>
          <a:xfrm>
            <a:off x="723287" y="4240945"/>
            <a:ext cx="1636323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E1E58F0-EA0B-4BA5-AC42-33863189856E}"/>
              </a:ext>
            </a:extLst>
          </p:cNvPr>
          <p:cNvSpPr/>
          <p:nvPr/>
        </p:nvSpPr>
        <p:spPr>
          <a:xfrm>
            <a:off x="387929" y="1784928"/>
            <a:ext cx="4888902" cy="4521003"/>
          </a:xfrm>
          <a:prstGeom prst="roundRect">
            <a:avLst/>
          </a:prstGeom>
          <a:noFill/>
          <a:ln w="19050" cap="flat" cmpd="sng" algn="ctr">
            <a:solidFill>
              <a:srgbClr val="62983E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312356E-10E6-4BE8-960B-43572B5E6BAA}"/>
              </a:ext>
            </a:extLst>
          </p:cNvPr>
          <p:cNvSpPr txBox="1"/>
          <p:nvPr/>
        </p:nvSpPr>
        <p:spPr>
          <a:xfrm>
            <a:off x="1514008" y="1428591"/>
            <a:ext cx="263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Smart Communities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CACC62B-93FF-44B6-B6F9-5C8FDE8D1D1F}"/>
              </a:ext>
            </a:extLst>
          </p:cNvPr>
          <p:cNvCxnSpPr>
            <a:cxnSpLocks/>
          </p:cNvCxnSpPr>
          <p:nvPr/>
        </p:nvCxnSpPr>
        <p:spPr>
          <a:xfrm>
            <a:off x="2435706" y="2911610"/>
            <a:ext cx="2085" cy="3469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BCEE9A7-C22D-469C-82B8-B63BB3484505}"/>
              </a:ext>
            </a:extLst>
          </p:cNvPr>
          <p:cNvSpPr txBox="1"/>
          <p:nvPr/>
        </p:nvSpPr>
        <p:spPr>
          <a:xfrm>
            <a:off x="2387167" y="2961785"/>
            <a:ext cx="112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Compatible API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439E826-0DF5-4591-AC37-DFF896386887}"/>
              </a:ext>
            </a:extLst>
          </p:cNvPr>
          <p:cNvSpPr txBox="1"/>
          <p:nvPr/>
        </p:nvSpPr>
        <p:spPr>
          <a:xfrm>
            <a:off x="7810855" y="1571785"/>
            <a:ext cx="263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Industrial data space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D905F49-C2E7-4735-9A61-8054564EFBAF}"/>
              </a:ext>
            </a:extLst>
          </p:cNvPr>
          <p:cNvSpPr/>
          <p:nvPr/>
        </p:nvSpPr>
        <p:spPr>
          <a:xfrm>
            <a:off x="6565218" y="1957161"/>
            <a:ext cx="5128018" cy="714058"/>
          </a:xfrm>
          <a:prstGeom prst="roundRect">
            <a:avLst/>
          </a:prstGeom>
          <a:noFill/>
          <a:ln w="19050" cap="flat" cmpd="sng" algn="ctr">
            <a:solidFill>
              <a:srgbClr val="62983E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7B2F7E2-C42D-4C82-9BFB-A3E007FC7745}"/>
              </a:ext>
            </a:extLst>
          </p:cNvPr>
          <p:cNvSpPr/>
          <p:nvPr/>
        </p:nvSpPr>
        <p:spPr>
          <a:xfrm>
            <a:off x="6781022" y="2113863"/>
            <a:ext cx="1291175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3186128-B594-42EB-9A96-E5EDCEEF20B1}"/>
              </a:ext>
            </a:extLst>
          </p:cNvPr>
          <p:cNvSpPr/>
          <p:nvPr/>
        </p:nvSpPr>
        <p:spPr>
          <a:xfrm>
            <a:off x="8252314" y="2117275"/>
            <a:ext cx="1291175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FFDE109-A940-48A1-8827-CEC064F03117}"/>
              </a:ext>
            </a:extLst>
          </p:cNvPr>
          <p:cNvSpPr/>
          <p:nvPr/>
        </p:nvSpPr>
        <p:spPr>
          <a:xfrm>
            <a:off x="3353120" y="4252935"/>
            <a:ext cx="1636323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B40C387-11D4-4D5E-B845-10F73BFAC553}"/>
              </a:ext>
            </a:extLst>
          </p:cNvPr>
          <p:cNvSpPr/>
          <p:nvPr/>
        </p:nvSpPr>
        <p:spPr>
          <a:xfrm>
            <a:off x="3291144" y="5012276"/>
            <a:ext cx="1597622" cy="3516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Andalucia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11F4FB48-74DA-4757-95C0-6FAC765472B9}"/>
              </a:ext>
            </a:extLst>
          </p:cNvPr>
          <p:cNvSpPr/>
          <p:nvPr/>
        </p:nvSpPr>
        <p:spPr>
          <a:xfrm>
            <a:off x="2025489" y="3277408"/>
            <a:ext cx="1636323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07445A0-FA07-4C84-BC80-E3C5D3C2EB6E}"/>
              </a:ext>
            </a:extLst>
          </p:cNvPr>
          <p:cNvSpPr/>
          <p:nvPr/>
        </p:nvSpPr>
        <p:spPr>
          <a:xfrm>
            <a:off x="2035226" y="2565322"/>
            <a:ext cx="1597622" cy="3516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France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92501A4-1080-46BA-8737-75FD51A6F6AC}"/>
              </a:ext>
            </a:extLst>
          </p:cNvPr>
          <p:cNvCxnSpPr>
            <a:cxnSpLocks/>
          </p:cNvCxnSpPr>
          <p:nvPr/>
        </p:nvCxnSpPr>
        <p:spPr>
          <a:xfrm>
            <a:off x="1155285" y="4642570"/>
            <a:ext cx="2085" cy="3469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452B307-711B-4781-ACCB-9E2825E03067}"/>
              </a:ext>
            </a:extLst>
          </p:cNvPr>
          <p:cNvSpPr txBox="1"/>
          <p:nvPr/>
        </p:nvSpPr>
        <p:spPr>
          <a:xfrm>
            <a:off x="1106746" y="4692745"/>
            <a:ext cx="112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Compatible API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4" name="Graphic 103" descr="Database outline">
            <a:extLst>
              <a:ext uri="{FF2B5EF4-FFF2-40B4-BE49-F238E27FC236}">
                <a16:creationId xmlns:a16="http://schemas.microsoft.com/office/drawing/2014/main" id="{54AD2559-0D7F-4375-ADC9-7544EC60E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6884" y="5727598"/>
            <a:ext cx="457200" cy="457200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E8694AE-8D4E-4411-A379-13C6AAD39F97}"/>
              </a:ext>
            </a:extLst>
          </p:cNvPr>
          <p:cNvCxnSpPr>
            <a:cxnSpLocks/>
            <a:stCxn id="99" idx="2"/>
          </p:cNvCxnSpPr>
          <p:nvPr/>
        </p:nvCxnSpPr>
        <p:spPr>
          <a:xfrm flipH="1">
            <a:off x="4085484" y="5363971"/>
            <a:ext cx="4471" cy="36400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E32C6EE-3C2F-4452-B542-0A0C8E3A81EE}"/>
              </a:ext>
            </a:extLst>
          </p:cNvPr>
          <p:cNvCxnSpPr>
            <a:cxnSpLocks/>
          </p:cNvCxnSpPr>
          <p:nvPr/>
        </p:nvCxnSpPr>
        <p:spPr>
          <a:xfrm>
            <a:off x="3742591" y="4657408"/>
            <a:ext cx="2085" cy="3469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7360647-DAF3-484B-9D8B-49B11F2174E1}"/>
              </a:ext>
            </a:extLst>
          </p:cNvPr>
          <p:cNvSpPr txBox="1"/>
          <p:nvPr/>
        </p:nvSpPr>
        <p:spPr>
          <a:xfrm>
            <a:off x="3694052" y="4707583"/>
            <a:ext cx="112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Compatible API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8" name="Graphic 107" descr="Database outline">
            <a:extLst>
              <a:ext uri="{FF2B5EF4-FFF2-40B4-BE49-F238E27FC236}">
                <a16:creationId xmlns:a16="http://schemas.microsoft.com/office/drawing/2014/main" id="{788E0F9D-6B5C-4AFB-9B5F-0D39DECC1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6329" y="1933390"/>
            <a:ext cx="457200" cy="457200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A3DDAFC-6136-4849-A212-E702E1E9E7B3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2834037" y="2390590"/>
            <a:ext cx="892" cy="17473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9EE90D9-7A10-455D-8967-47EF75D009A1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5276831" y="2314190"/>
            <a:ext cx="1288387" cy="782933"/>
          </a:xfrm>
          <a:prstGeom prst="line">
            <a:avLst/>
          </a:prstGeom>
          <a:noFill/>
          <a:ln w="19050" cap="flat" cmpd="sng" algn="ctr">
            <a:solidFill>
              <a:srgbClr val="62983E"/>
            </a:solidFill>
            <a:prstDash val="sysDot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430B0C-DDD1-42FE-8061-CA4A8CE0CF49}"/>
              </a:ext>
            </a:extLst>
          </p:cNvPr>
          <p:cNvCxnSpPr>
            <a:cxnSpLocks/>
          </p:cNvCxnSpPr>
          <p:nvPr/>
        </p:nvCxnSpPr>
        <p:spPr>
          <a:xfrm>
            <a:off x="5276831" y="3404900"/>
            <a:ext cx="1288387" cy="653243"/>
          </a:xfrm>
          <a:prstGeom prst="line">
            <a:avLst/>
          </a:prstGeom>
          <a:noFill/>
          <a:ln w="19050" cap="flat" cmpd="sng" algn="ctr">
            <a:solidFill>
              <a:srgbClr val="62983E"/>
            </a:solidFill>
            <a:prstDash val="sysDot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93A95D7-D91A-4A66-9789-B77C89BC5A4A}"/>
              </a:ext>
            </a:extLst>
          </p:cNvPr>
          <p:cNvCxnSpPr>
            <a:cxnSpLocks/>
          </p:cNvCxnSpPr>
          <p:nvPr/>
        </p:nvCxnSpPr>
        <p:spPr>
          <a:xfrm flipV="1">
            <a:off x="7079610" y="2684166"/>
            <a:ext cx="0" cy="767301"/>
          </a:xfrm>
          <a:prstGeom prst="line">
            <a:avLst/>
          </a:prstGeom>
          <a:noFill/>
          <a:ln w="19050" cap="flat" cmpd="sng" algn="ctr">
            <a:solidFill>
              <a:srgbClr val="62983E"/>
            </a:solidFill>
            <a:prstDash val="sysDot"/>
            <a:miter lim="800000"/>
          </a:ln>
          <a:effectLst/>
        </p:spPr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1EDC774-B5A6-4DB1-B001-FA9ABA0E2BF9}"/>
              </a:ext>
            </a:extLst>
          </p:cNvPr>
          <p:cNvSpPr/>
          <p:nvPr/>
        </p:nvSpPr>
        <p:spPr>
          <a:xfrm>
            <a:off x="9699680" y="2127089"/>
            <a:ext cx="1286112" cy="38799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Simpl Agent</a:t>
            </a:r>
            <a:endParaRPr kumimoji="0" lang="nl-BE" sz="1400" b="0" i="0" u="none" strike="noStrike" kern="0" cap="none" spc="0" normalizeH="0" baseline="0" noProof="0">
              <a:ln>
                <a:noFill/>
              </a:ln>
              <a:solidFill>
                <a:srgbClr val="2C3876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8342EC-96EC-42A9-8738-B35858576F2E}"/>
              </a:ext>
            </a:extLst>
          </p:cNvPr>
          <p:cNvSpPr txBox="1"/>
          <p:nvPr/>
        </p:nvSpPr>
        <p:spPr>
          <a:xfrm>
            <a:off x="11203955" y="1999150"/>
            <a:ext cx="53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2C387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…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D26681F-6879-47E7-B19B-1F31899C39E8}"/>
              </a:ext>
            </a:extLst>
          </p:cNvPr>
          <p:cNvCxnSpPr>
            <a:cxnSpLocks/>
          </p:cNvCxnSpPr>
          <p:nvPr/>
        </p:nvCxnSpPr>
        <p:spPr>
          <a:xfrm flipV="1">
            <a:off x="9136020" y="5202542"/>
            <a:ext cx="0" cy="31256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51D1526-ECA5-4410-82F0-0568A8F55883}"/>
              </a:ext>
            </a:extLst>
          </p:cNvPr>
          <p:cNvCxnSpPr>
            <a:cxnSpLocks/>
          </p:cNvCxnSpPr>
          <p:nvPr/>
        </p:nvCxnSpPr>
        <p:spPr>
          <a:xfrm flipV="1">
            <a:off x="10132482" y="5196385"/>
            <a:ext cx="0" cy="31256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8FBD0D-16AF-4A33-B513-70623BB51347}"/>
              </a:ext>
            </a:extLst>
          </p:cNvPr>
          <p:cNvCxnSpPr>
            <a:cxnSpLocks/>
          </p:cNvCxnSpPr>
          <p:nvPr/>
        </p:nvCxnSpPr>
        <p:spPr>
          <a:xfrm flipH="1" flipV="1">
            <a:off x="10513852" y="5132261"/>
            <a:ext cx="481729" cy="329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AE67FAC-23FD-42E4-B9B4-79B032FB306F}"/>
              </a:ext>
            </a:extLst>
          </p:cNvPr>
          <p:cNvCxnSpPr>
            <a:cxnSpLocks/>
          </p:cNvCxnSpPr>
          <p:nvPr/>
        </p:nvCxnSpPr>
        <p:spPr>
          <a:xfrm flipH="1" flipV="1">
            <a:off x="10513852" y="4500355"/>
            <a:ext cx="481729" cy="329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93994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969ACC58-8F13-4573-A597-D9B10C7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2069"/>
            <a:ext cx="10363200" cy="594360"/>
          </a:xfrm>
        </p:spPr>
        <p:txBody>
          <a:bodyPr/>
          <a:lstStyle/>
          <a:p>
            <a:r>
              <a:rPr lang="en-US"/>
              <a:t>Simpl conceptual architecture </a:t>
            </a:r>
            <a:r>
              <a:rPr kumimoji="0" lang="en-US" sz="2000" b="0" i="0" u="none" strike="noStrike" kern="1200" cap="none" spc="-75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(1/5)</a:t>
            </a:r>
            <a:endParaRPr lang="en-GB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F447D4B7-1149-441D-A212-BB58A8CA1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721" y="1153287"/>
            <a:ext cx="10362880" cy="475488"/>
          </a:xfrm>
        </p:spPr>
        <p:txBody>
          <a:bodyPr/>
          <a:lstStyle/>
          <a:p>
            <a:r>
              <a:rPr lang="en-GB" sz="1400"/>
              <a:t>Four architectural layers describe the capabilities of Simpl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09794F-6303-49F8-931D-63675AC477A5}"/>
              </a:ext>
            </a:extLst>
          </p:cNvPr>
          <p:cNvGrpSpPr/>
          <p:nvPr/>
        </p:nvGrpSpPr>
        <p:grpSpPr>
          <a:xfrm>
            <a:off x="455989" y="6130046"/>
            <a:ext cx="4152363" cy="261610"/>
            <a:chOff x="187702" y="6158613"/>
            <a:chExt cx="4152363" cy="26161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DC68F93-F3E7-4716-8E08-8217C484892D}"/>
                </a:ext>
              </a:extLst>
            </p:cNvPr>
            <p:cNvSpPr/>
            <p:nvPr/>
          </p:nvSpPr>
          <p:spPr>
            <a:xfrm>
              <a:off x="2684094" y="6182528"/>
              <a:ext cx="1655971" cy="213944"/>
            </a:xfrm>
            <a:prstGeom prst="roundRect">
              <a:avLst/>
            </a:prstGeom>
            <a:noFill/>
            <a:ln w="19050" cap="flat" cmpd="sng" algn="ctr">
              <a:solidFill>
                <a:srgbClr val="E7E6E6">
                  <a:lumMod val="2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Supporting services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4B89724-7C40-4F66-8571-296DE7AAD03C}"/>
                </a:ext>
              </a:extLst>
            </p:cNvPr>
            <p:cNvSpPr/>
            <p:nvPr/>
          </p:nvSpPr>
          <p:spPr>
            <a:xfrm>
              <a:off x="983698" y="6182528"/>
              <a:ext cx="1541114" cy="213944"/>
            </a:xfrm>
            <a:prstGeom prst="roundRect">
              <a:avLst/>
            </a:prstGeom>
            <a:noFill/>
            <a:ln w="190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User services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4BD4AD-4ACC-4AD2-BDF3-40DEFEFAA8FD}"/>
                </a:ext>
              </a:extLst>
            </p:cNvPr>
            <p:cNvSpPr txBox="1"/>
            <p:nvPr/>
          </p:nvSpPr>
          <p:spPr>
            <a:xfrm>
              <a:off x="187702" y="6158613"/>
              <a:ext cx="6367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Legend: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EB67E53-1CAE-4E85-AD8F-3892E3929E31}"/>
              </a:ext>
            </a:extLst>
          </p:cNvPr>
          <p:cNvSpPr/>
          <p:nvPr/>
        </p:nvSpPr>
        <p:spPr>
          <a:xfrm>
            <a:off x="455989" y="1409479"/>
            <a:ext cx="9646038" cy="4208947"/>
          </a:xfrm>
          <a:prstGeom prst="rect">
            <a:avLst/>
          </a:prstGeom>
          <a:solidFill>
            <a:srgbClr val="C6D8D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023109-4162-4442-BDF3-5A5B8DDF2A40}"/>
              </a:ext>
            </a:extLst>
          </p:cNvPr>
          <p:cNvSpPr/>
          <p:nvPr/>
        </p:nvSpPr>
        <p:spPr>
          <a:xfrm>
            <a:off x="455989" y="5677507"/>
            <a:ext cx="9646038" cy="307184"/>
          </a:xfrm>
          <a:prstGeom prst="rect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Infrastructure providers (DC, public cloud, private cloud, etc.)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792152-945C-4281-87DA-C38C12F64DED}"/>
              </a:ext>
            </a:extLst>
          </p:cNvPr>
          <p:cNvGrpSpPr/>
          <p:nvPr/>
        </p:nvGrpSpPr>
        <p:grpSpPr>
          <a:xfrm>
            <a:off x="737326" y="1540694"/>
            <a:ext cx="2973388" cy="3961464"/>
            <a:chOff x="487217" y="1303443"/>
            <a:chExt cx="2973388" cy="39614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7D7471C-079C-4D1F-B67F-F4C2A1A8377B}"/>
                </a:ext>
              </a:extLst>
            </p:cNvPr>
            <p:cNvSpPr/>
            <p:nvPr/>
          </p:nvSpPr>
          <p:spPr>
            <a:xfrm>
              <a:off x="487217" y="1303443"/>
              <a:ext cx="2973388" cy="3961464"/>
            </a:xfrm>
            <a:prstGeom prst="rect">
              <a:avLst/>
            </a:prstGeom>
            <a:solidFill>
              <a:srgbClr val="F4B183">
                <a:alpha val="74902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B3B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Administration services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A614AA6-8AA3-418E-A1BE-55EBC78FEE9B}"/>
                </a:ext>
              </a:extLst>
            </p:cNvPr>
            <p:cNvSpPr/>
            <p:nvPr/>
          </p:nvSpPr>
          <p:spPr>
            <a:xfrm>
              <a:off x="659911" y="4339758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Monitoring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39167AAB-F765-4662-9B65-603396D6FA1E}"/>
                </a:ext>
              </a:extLst>
            </p:cNvPr>
            <p:cNvSpPr/>
            <p:nvPr/>
          </p:nvSpPr>
          <p:spPr>
            <a:xfrm>
              <a:off x="659911" y="3034776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Access control &amp; Trust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4339B67-A1E4-42D3-AEEC-1BEEB3D5D65F}"/>
                </a:ext>
              </a:extLst>
            </p:cNvPr>
            <p:cNvSpPr/>
            <p:nvPr/>
          </p:nvSpPr>
          <p:spPr>
            <a:xfrm>
              <a:off x="659911" y="2599782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Security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9D3828D-F478-4300-B53D-FC90DC63B025}"/>
                </a:ext>
              </a:extLst>
            </p:cNvPr>
            <p:cNvSpPr/>
            <p:nvPr/>
          </p:nvSpPr>
          <p:spPr>
            <a:xfrm>
              <a:off x="659911" y="2164788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Contracts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336B41CC-187B-4CF7-BABC-771237B73ED6}"/>
                </a:ext>
              </a:extLst>
            </p:cNvPr>
            <p:cNvSpPr/>
            <p:nvPr/>
          </p:nvSpPr>
          <p:spPr>
            <a:xfrm>
              <a:off x="659911" y="1729794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Federation management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FFCFF38-8925-49AF-BDC4-6F0F1AAB5515}"/>
                </a:ext>
              </a:extLst>
            </p:cNvPr>
            <p:cNvSpPr/>
            <p:nvPr/>
          </p:nvSpPr>
          <p:spPr>
            <a:xfrm>
              <a:off x="659911" y="3904764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Reporting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092B195-6B40-4F90-B39C-9C66E79888CF}"/>
                </a:ext>
              </a:extLst>
            </p:cNvPr>
            <p:cNvSpPr/>
            <p:nvPr/>
          </p:nvSpPr>
          <p:spPr>
            <a:xfrm>
              <a:off x="659911" y="3469770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Audit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31FB1A2-735B-452D-BF44-20F688CE046B}"/>
                </a:ext>
              </a:extLst>
            </p:cNvPr>
            <p:cNvSpPr/>
            <p:nvPr/>
          </p:nvSpPr>
          <p:spPr>
            <a:xfrm>
              <a:off x="659911" y="4774749"/>
              <a:ext cx="2628000" cy="324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rgbClr val="DB905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Network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A119C33-0E47-49C7-85C2-D5C97EB0DB64}"/>
              </a:ext>
            </a:extLst>
          </p:cNvPr>
          <p:cNvGrpSpPr/>
          <p:nvPr/>
        </p:nvGrpSpPr>
        <p:grpSpPr>
          <a:xfrm>
            <a:off x="10179586" y="1409479"/>
            <a:ext cx="1556425" cy="4208947"/>
            <a:chOff x="9929477" y="1172228"/>
            <a:chExt cx="1556425" cy="420894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FEEA0DE-E30F-40EA-BED0-5024BAC9D9F9}"/>
                </a:ext>
              </a:extLst>
            </p:cNvPr>
            <p:cNvSpPr/>
            <p:nvPr/>
          </p:nvSpPr>
          <p:spPr>
            <a:xfrm>
              <a:off x="9929477" y="1172228"/>
              <a:ext cx="1556425" cy="4208947"/>
            </a:xfrm>
            <a:prstGeom prst="rect">
              <a:avLst/>
            </a:prstGeom>
            <a:solidFill>
              <a:srgbClr val="808080"/>
            </a:solidFill>
            <a:ln w="1270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Governance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515244E-C194-4A1A-95FA-0D00B6EFD690}"/>
                </a:ext>
              </a:extLst>
            </p:cNvPr>
            <p:cNvSpPr/>
            <p:nvPr/>
          </p:nvSpPr>
          <p:spPr>
            <a:xfrm>
              <a:off x="10092113" y="1641275"/>
              <a:ext cx="1286334" cy="324000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Support 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1FFD9CF-8F70-4667-B54F-B5E211E3C63A}"/>
                </a:ext>
              </a:extLst>
            </p:cNvPr>
            <p:cNvSpPr/>
            <p:nvPr/>
          </p:nvSpPr>
          <p:spPr>
            <a:xfrm>
              <a:off x="10092113" y="2053794"/>
              <a:ext cx="1318290" cy="324000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CSIRT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EA216F-C56C-4B85-BF5E-E40DFB2794A9}"/>
              </a:ext>
            </a:extLst>
          </p:cNvPr>
          <p:cNvGrpSpPr/>
          <p:nvPr/>
        </p:nvGrpSpPr>
        <p:grpSpPr>
          <a:xfrm>
            <a:off x="3871549" y="3745806"/>
            <a:ext cx="5884884" cy="1772931"/>
            <a:chOff x="3621440" y="3508555"/>
            <a:chExt cx="5884884" cy="1772931"/>
          </a:xfrm>
        </p:grpSpPr>
        <p:sp>
          <p:nvSpPr>
            <p:cNvPr id="61" name="Rectangle: Rounded Corners 82">
              <a:extLst>
                <a:ext uri="{FF2B5EF4-FFF2-40B4-BE49-F238E27FC236}">
                  <a16:creationId xmlns:a16="http://schemas.microsoft.com/office/drawing/2014/main" id="{7FED24BE-C286-406D-9B1A-9A0668D885CE}"/>
                </a:ext>
              </a:extLst>
            </p:cNvPr>
            <p:cNvSpPr/>
            <p:nvPr/>
          </p:nvSpPr>
          <p:spPr>
            <a:xfrm>
              <a:off x="3621440" y="3508555"/>
              <a:ext cx="5884884" cy="1772931"/>
            </a:xfrm>
            <a:prstGeom prst="rect">
              <a:avLst/>
            </a:prstGeom>
            <a:solidFill>
              <a:srgbClr val="FFD966">
                <a:alpha val="74902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7962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Infrastructure connector services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9363038-54F7-479C-AD8C-69E0127D875D}"/>
                </a:ext>
              </a:extLst>
            </p:cNvPr>
            <p:cNvSpPr/>
            <p:nvPr/>
          </p:nvSpPr>
          <p:spPr>
            <a:xfrm>
              <a:off x="3806317" y="4806121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Infrastructure discovery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C815B01-0BF2-4A32-A819-B3BD6478A0FE}"/>
                </a:ext>
              </a:extLst>
            </p:cNvPr>
            <p:cNvSpPr/>
            <p:nvPr/>
          </p:nvSpPr>
          <p:spPr>
            <a:xfrm>
              <a:off x="6655193" y="4368167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Distributed execution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AB3A1E6-3869-4EA9-8172-C87F86EB1B66}"/>
                </a:ext>
              </a:extLst>
            </p:cNvPr>
            <p:cNvSpPr/>
            <p:nvPr/>
          </p:nvSpPr>
          <p:spPr>
            <a:xfrm>
              <a:off x="3806317" y="3930214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Cloud &amp; Edge computing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664F7DF-D75C-441A-AF05-ED25B2E3F316}"/>
                </a:ext>
              </a:extLst>
            </p:cNvPr>
            <p:cNvSpPr/>
            <p:nvPr/>
          </p:nvSpPr>
          <p:spPr>
            <a:xfrm>
              <a:off x="6655193" y="4806121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Infrastructure orchestration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7CC6C8E-48D8-498E-9F09-E8A0C5BA7580}"/>
                </a:ext>
              </a:extLst>
            </p:cNvPr>
            <p:cNvSpPr/>
            <p:nvPr/>
          </p:nvSpPr>
          <p:spPr>
            <a:xfrm>
              <a:off x="3806317" y="4368168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PaaS services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E8FD7B2-B26F-4714-A8DE-D605289B1F6D}"/>
                </a:ext>
              </a:extLst>
            </p:cNvPr>
            <p:cNvSpPr/>
            <p:nvPr/>
          </p:nvSpPr>
          <p:spPr>
            <a:xfrm>
              <a:off x="6655193" y="3930214"/>
              <a:ext cx="2664000" cy="324000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HPC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5AAF0D-1C02-4139-9481-129B4AC98418}"/>
              </a:ext>
            </a:extLst>
          </p:cNvPr>
          <p:cNvGrpSpPr/>
          <p:nvPr/>
        </p:nvGrpSpPr>
        <p:grpSpPr>
          <a:xfrm>
            <a:off x="3871550" y="1539844"/>
            <a:ext cx="5884883" cy="2087800"/>
            <a:chOff x="3621441" y="1302593"/>
            <a:chExt cx="5884883" cy="20878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57528B-8379-43AE-A707-58214B1D7B5A}"/>
                </a:ext>
              </a:extLst>
            </p:cNvPr>
            <p:cNvSpPr/>
            <p:nvPr/>
          </p:nvSpPr>
          <p:spPr>
            <a:xfrm>
              <a:off x="3621441" y="1302593"/>
              <a:ext cx="5884883" cy="2087800"/>
            </a:xfrm>
            <a:prstGeom prst="rect">
              <a:avLst/>
            </a:prstGeom>
            <a:solidFill>
              <a:srgbClr val="00474C">
                <a:alpha val="61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services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9E4A6D8-879C-4064-9544-C001CDB99E82}"/>
                </a:ext>
              </a:extLst>
            </p:cNvPr>
            <p:cNvSpPr/>
            <p:nvPr/>
          </p:nvSpPr>
          <p:spPr>
            <a:xfrm>
              <a:off x="3835589" y="2480537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dash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Distributed execution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21F2B56-A218-4397-8321-026305531256}"/>
                </a:ext>
              </a:extLst>
            </p:cNvPr>
            <p:cNvSpPr/>
            <p:nvPr/>
          </p:nvSpPr>
          <p:spPr>
            <a:xfrm>
              <a:off x="3835589" y="2893687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dash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orchestration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0A7BECA-CA45-4F06-9979-A61576829493}"/>
                </a:ext>
              </a:extLst>
            </p:cNvPr>
            <p:cNvSpPr/>
            <p:nvPr/>
          </p:nvSpPr>
          <p:spPr>
            <a:xfrm>
              <a:off x="6713737" y="2893687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processing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50BC172-227A-40F5-B96E-11F70D537198}"/>
                </a:ext>
              </a:extLst>
            </p:cNvPr>
            <p:cNvSpPr/>
            <p:nvPr/>
          </p:nvSpPr>
          <p:spPr>
            <a:xfrm>
              <a:off x="6713737" y="2064956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discovery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8E4C711-BE88-4851-86C2-A04CE6ED7DB4}"/>
                </a:ext>
              </a:extLst>
            </p:cNvPr>
            <p:cNvSpPr/>
            <p:nvPr/>
          </p:nvSpPr>
          <p:spPr>
            <a:xfrm>
              <a:off x="6713737" y="1650590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sharing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249C4D6-8788-4739-9160-403D4735B3A1}"/>
                </a:ext>
              </a:extLst>
            </p:cNvPr>
            <p:cNvSpPr/>
            <p:nvPr/>
          </p:nvSpPr>
          <p:spPr>
            <a:xfrm>
              <a:off x="3835589" y="1654235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Application sharing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7B2A442-2183-48FB-83C7-6518E3DCE905}"/>
                </a:ext>
              </a:extLst>
            </p:cNvPr>
            <p:cNvSpPr/>
            <p:nvPr/>
          </p:nvSpPr>
          <p:spPr>
            <a:xfrm>
              <a:off x="6713737" y="2479322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Data governance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15942A7-7B29-445F-8023-5F0DF2A48C0B}"/>
                </a:ext>
              </a:extLst>
            </p:cNvPr>
            <p:cNvSpPr/>
            <p:nvPr/>
          </p:nvSpPr>
          <p:spPr>
            <a:xfrm>
              <a:off x="3835589" y="2067386"/>
              <a:ext cx="2664000" cy="324000"/>
            </a:xfrm>
            <a:prstGeom prst="roundRect">
              <a:avLst/>
            </a:prstGeom>
            <a:solidFill>
              <a:srgbClr val="0096A2"/>
            </a:solidFill>
            <a:ln w="19050" cap="flat" cmpd="sng" algn="ctr">
              <a:solidFill>
                <a:srgbClr val="00474C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Application discovery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893562D-2F51-4FF9-8BE2-DEB33A4F45BA}"/>
              </a:ext>
            </a:extLst>
          </p:cNvPr>
          <p:cNvSpPr txBox="1"/>
          <p:nvPr/>
        </p:nvSpPr>
        <p:spPr>
          <a:xfrm>
            <a:off x="447202" y="6453204"/>
            <a:ext cx="33331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More </a:t>
            </a:r>
            <a:r>
              <a:rPr kumimoji="0" lang="en-IE" sz="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details</a:t>
            </a: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al </a:t>
            </a:r>
            <a:r>
              <a:rPr kumimoji="0" lang="en-IE" sz="8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  <a:t>Simpl</a:t>
            </a:r>
            <a:r>
              <a:rPr kumimoji="0" lang="en-IE" sz="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  <a:t> website</a:t>
            </a:r>
            <a:r>
              <a:rPr kumimoji="0" lang="es-ES" sz="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IE" sz="800" b="0" i="0" u="sng" strike="noStrike" kern="1200" cap="none" spc="0" normalizeH="0" baseline="0" noProof="0">
                <a:ln>
                  <a:noFill/>
                </a:ln>
                <a:solidFill>
                  <a:srgbClr val="002F6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4"/>
              </a:rPr>
              <a:t>The architecture vision</a:t>
            </a:r>
            <a:r>
              <a:rPr kumimoji="0" lang="en-IE" sz="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69676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>
                <a:solidFill>
                  <a:srgbClr val="4D4D4D"/>
                </a:solidFill>
                <a:latin typeface="EC Square Sans Pro Extra Black"/>
                <a:cs typeface="Arial"/>
              </a:rPr>
              <a:t>SIMPL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771203" y="160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7107" y="2182064"/>
            <a:ext cx="27363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Simpl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-Open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79115" y="2182064"/>
            <a:ext cx="331236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149348" y="3272043"/>
            <a:ext cx="319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Simpl-Labs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227587" y="3685352"/>
            <a:ext cx="403244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059507" y="5311507"/>
            <a:ext cx="27363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Simpl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-Live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131515" y="5311507"/>
            <a:ext cx="315996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CD6B44D-2B5D-4DBD-AB9C-F8AAE6ED0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022" y="4458109"/>
            <a:ext cx="721956" cy="72195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23715EA-13F2-420B-95C6-02CBADAAF1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36" y="3201090"/>
            <a:ext cx="779940" cy="7799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6A2DD2-B6E8-4259-AB58-28634E50A7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80" y="2127031"/>
            <a:ext cx="866052" cy="8660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682E5E-B972-4320-B0E0-B28F2F62B733}"/>
              </a:ext>
            </a:extLst>
          </p:cNvPr>
          <p:cNvSpPr/>
          <p:nvPr/>
        </p:nvSpPr>
        <p:spPr>
          <a:xfrm>
            <a:off x="495647" y="4323853"/>
            <a:ext cx="4181383" cy="777934"/>
          </a:xfrm>
          <a:prstGeom prst="roundRect">
            <a:avLst>
              <a:gd name="adj" fmla="val 724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= instances of Simpl-Open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for sectoral data spaces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0FFF052-EFCF-44BE-A014-4C42CF0D3F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15" y="5150305"/>
            <a:ext cx="392070" cy="39207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0B97C63-B66E-4622-9F50-EEB83AEC0C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72" y="4201068"/>
            <a:ext cx="421483" cy="421483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FF0CE7CC-7EBE-4562-9A94-3EE1358C27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1851" y="5847234"/>
            <a:ext cx="442693" cy="4426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4CF808-8C03-4BCF-91FA-AB0FF3A14BB2}"/>
              </a:ext>
            </a:extLst>
          </p:cNvPr>
          <p:cNvCxnSpPr/>
          <p:nvPr/>
        </p:nvCxnSpPr>
        <p:spPr bwMode="auto">
          <a:xfrm flipH="1">
            <a:off x="6969059" y="4517797"/>
            <a:ext cx="482993" cy="153182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329A6D-E38C-4349-AF1A-054022ACE1F2}"/>
              </a:ext>
            </a:extLst>
          </p:cNvPr>
          <p:cNvCxnSpPr/>
          <p:nvPr/>
        </p:nvCxnSpPr>
        <p:spPr bwMode="auto">
          <a:xfrm flipH="1" flipV="1">
            <a:off x="6918940" y="5247080"/>
            <a:ext cx="501879" cy="123003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6D437E-52EA-43A9-B1E0-2AFEA04CCDBF}"/>
              </a:ext>
            </a:extLst>
          </p:cNvPr>
          <p:cNvCxnSpPr/>
          <p:nvPr/>
        </p:nvCxnSpPr>
        <p:spPr bwMode="auto">
          <a:xfrm flipH="1" flipV="1">
            <a:off x="6456978" y="5703639"/>
            <a:ext cx="389826" cy="249182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1F6A06-619E-47D3-9B03-ADA6956AE61D}"/>
              </a:ext>
            </a:extLst>
          </p:cNvPr>
          <p:cNvSpPr txBox="1"/>
          <p:nvPr/>
        </p:nvSpPr>
        <p:spPr>
          <a:xfrm>
            <a:off x="7918175" y="4194132"/>
            <a:ext cx="353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Secondary eHealth Data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9F354F-078D-459D-BB76-F1EAFA2EBE40}"/>
              </a:ext>
            </a:extLst>
          </p:cNvPr>
          <p:cNvSpPr txBox="1"/>
          <p:nvPr/>
        </p:nvSpPr>
        <p:spPr>
          <a:xfrm>
            <a:off x="8028673" y="5181899"/>
            <a:ext cx="353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Public Procurement Data Space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E71599-B950-4F74-B812-58B176B7A798}"/>
              </a:ext>
            </a:extLst>
          </p:cNvPr>
          <p:cNvSpPr txBox="1"/>
          <p:nvPr/>
        </p:nvSpPr>
        <p:spPr>
          <a:xfrm>
            <a:off x="7560391" y="6064111"/>
            <a:ext cx="353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Language Data Space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A02BB5FA-F583-A51E-1A5B-FBA5B0EB60D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4" b="21807"/>
          <a:stretch/>
        </p:blipFill>
        <p:spPr>
          <a:xfrm>
            <a:off x="7828101" y="4681346"/>
            <a:ext cx="1141216" cy="44650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1D536D-0BEA-C618-3CE2-FA47A760A6B0}"/>
              </a:ext>
            </a:extLst>
          </p:cNvPr>
          <p:cNvCxnSpPr/>
          <p:nvPr/>
        </p:nvCxnSpPr>
        <p:spPr bwMode="auto">
          <a:xfrm flipH="1">
            <a:off x="7039138" y="4922751"/>
            <a:ext cx="672190" cy="38206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D42859-78E0-91ED-C6BD-A9927F5FD166}"/>
              </a:ext>
            </a:extLst>
          </p:cNvPr>
          <p:cNvCxnSpPr/>
          <p:nvPr/>
        </p:nvCxnSpPr>
        <p:spPr bwMode="auto">
          <a:xfrm flipH="1" flipV="1">
            <a:off x="6794604" y="5514001"/>
            <a:ext cx="642040" cy="248834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A planet with a ring around it&#10;&#10;Description automatically generated">
            <a:extLst>
              <a:ext uri="{FF2B5EF4-FFF2-40B4-BE49-F238E27FC236}">
                <a16:creationId xmlns:a16="http://schemas.microsoft.com/office/drawing/2014/main" id="{6C0DE6BC-6F25-6963-9CEC-FF7BBB27A0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415236" y="5453510"/>
            <a:ext cx="749439" cy="74943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5668B-CDF9-596D-9590-5673084BAC75}"/>
              </a:ext>
            </a:extLst>
          </p:cNvPr>
          <p:cNvSpPr txBox="1"/>
          <p:nvPr/>
        </p:nvSpPr>
        <p:spPr>
          <a:xfrm>
            <a:off x="8151261" y="5643514"/>
            <a:ext cx="353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Destination Earth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F8D2DC-4761-2D99-5623-68B2D0FCCDCF}"/>
              </a:ext>
            </a:extLst>
          </p:cNvPr>
          <p:cNvCxnSpPr/>
          <p:nvPr/>
        </p:nvCxnSpPr>
        <p:spPr bwMode="auto">
          <a:xfrm flipH="1" flipV="1">
            <a:off x="6128775" y="5853987"/>
            <a:ext cx="469198" cy="461892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A group of houses with windows&#10;&#10;Description automatically generated">
            <a:extLst>
              <a:ext uri="{FF2B5EF4-FFF2-40B4-BE49-F238E27FC236}">
                <a16:creationId xmlns:a16="http://schemas.microsoft.com/office/drawing/2014/main" id="{22C6F3D7-55DA-3145-C937-84147AA344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407356" y="6183199"/>
            <a:ext cx="461892" cy="4618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38FAC06-704E-9F48-0136-AA55294EB5D7}"/>
              </a:ext>
            </a:extLst>
          </p:cNvPr>
          <p:cNvSpPr txBox="1"/>
          <p:nvPr/>
        </p:nvSpPr>
        <p:spPr>
          <a:xfrm>
            <a:off x="6846804" y="6412987"/>
            <a:ext cx="353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rPr>
              <a:t>Smart Communities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cs typeface="Arial"/>
              <a:sym typeface="Arial"/>
            </a:endParaRP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5F8CBC7F-8639-7958-3AD5-F479CBFB3909}"/>
              </a:ext>
            </a:extLst>
          </p:cNvPr>
          <p:cNvGraphicFramePr/>
          <p:nvPr/>
        </p:nvGraphicFramePr>
        <p:xfrm>
          <a:off x="2923603" y="175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339D18C-F16A-9BC9-F66F-45E39676D090}"/>
              </a:ext>
            </a:extLst>
          </p:cNvPr>
          <p:cNvSpPr/>
          <p:nvPr/>
        </p:nvSpPr>
        <p:spPr>
          <a:xfrm>
            <a:off x="7298066" y="1758785"/>
            <a:ext cx="4791456" cy="1189825"/>
          </a:xfrm>
          <a:prstGeom prst="roundRect">
            <a:avLst>
              <a:gd name="adj" fmla="val 7247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= playground environment f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or Simpl-Open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Interoperability test for existing data spaces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243293-B4B2-9A5A-4833-79908263D3F4}"/>
              </a:ext>
            </a:extLst>
          </p:cNvPr>
          <p:cNvSpPr/>
          <p:nvPr/>
        </p:nvSpPr>
        <p:spPr>
          <a:xfrm>
            <a:off x="474250" y="2579885"/>
            <a:ext cx="4181383" cy="777934"/>
          </a:xfrm>
          <a:prstGeom prst="roundRect">
            <a:avLst>
              <a:gd name="adj" fmla="val 7247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sym typeface="Arial"/>
              </a:rPr>
              <a:t>= the open-source smart middleware itself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 Extra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26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76BD5A1-9DB2-F556-39EC-23D257CD4554}"/>
              </a:ext>
            </a:extLst>
          </p:cNvPr>
          <p:cNvSpPr txBox="1">
            <a:spLocks/>
          </p:cNvSpPr>
          <p:nvPr/>
        </p:nvSpPr>
        <p:spPr>
          <a:xfrm>
            <a:off x="906879" y="59407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tx1"/>
                </a:solidFill>
                <a:latin typeface="EC Square Sans Pro Extra Black"/>
              </a:rPr>
              <a:t>Cloud Public Procurement Guidance: Components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ADDF1C-1A5A-EB20-C5EE-B4F90B314ED4}"/>
              </a:ext>
            </a:extLst>
          </p:cNvPr>
          <p:cNvGrpSpPr/>
          <p:nvPr/>
        </p:nvGrpSpPr>
        <p:grpSpPr>
          <a:xfrm>
            <a:off x="2517556" y="1492795"/>
            <a:ext cx="9145488" cy="4371180"/>
            <a:chOff x="616802" y="1803513"/>
            <a:chExt cx="9145488" cy="43711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1EEBE2-88EE-71C8-6E0C-0D3922722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09" y="4803093"/>
              <a:ext cx="4320000" cy="1371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Portability: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i="1">
                  <a:solidFill>
                    <a:srgbClr val="4D4D4D"/>
                  </a:solidFill>
                  <a:latin typeface="EC Square Sans Pro Extra Black"/>
                  <a:ea typeface="ＭＳ Ｐゴシック" pitchFamily="50" charset="-128"/>
                  <a:cs typeface="Arial"/>
                  <a:sym typeface="Arial"/>
                </a:rPr>
                <a:t>Effective service switching &amp; data porting requirements.</a:t>
              </a:r>
              <a:endParaRPr lang="en-US" altLang="ja-JP" i="1">
                <a:solidFill>
                  <a:srgbClr val="4D4D4D"/>
                </a:solidFill>
                <a:latin typeface="EC Square Sans Pro Extra Black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66E759-2190-FD86-7C95-F69B1CC26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802" y="5209652"/>
              <a:ext cx="414321" cy="41432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935" tIns="41468" rIns="82935" bIns="414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29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cs typeface="Arial" panose="020B0604020202020204" pitchFamily="34" charset="0"/>
                  <a:sym typeface="Arial"/>
                </a:rPr>
                <a:t>4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17187B-5CBE-4746-5583-926482C5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408" y="1803513"/>
              <a:ext cx="4320000" cy="13680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Contractual aspects: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Fair contractual relations, protection against unfair contractual practices.</a:t>
              </a:r>
              <a:endParaRPr lang="en-US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9DEC47-7B91-D8BF-6D8A-A959EC9880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7969" y="2282153"/>
              <a:ext cx="414321" cy="41432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935" tIns="41468" rIns="82935" bIns="414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29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cs typeface="Arial" panose="020B0604020202020204" pitchFamily="34" charset="0"/>
                  <a:sym typeface="Arial"/>
                </a:rPr>
                <a:t>1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89183B-B320-E722-8B38-ACAE40F6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63" y="3267263"/>
              <a:ext cx="4320000" cy="1371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Data Protection</a:t>
              </a:r>
              <a:r>
                <a:rPr kumimoji="0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Supporting complete compliance</a:t>
              </a:r>
              <a:endParaRPr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with the GDPR by design.</a:t>
              </a:r>
              <a:endParaRPr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C22738-3E53-C20B-FE4E-A2B3E2FF8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802" y="3745193"/>
              <a:ext cx="414321" cy="41432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935" tIns="41468" rIns="82935" bIns="414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29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cs typeface="Arial" panose="020B0604020202020204" pitchFamily="34" charset="0"/>
                  <a:sym typeface="Arial"/>
                </a:rPr>
                <a:t>2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5F0C83-B85E-10CA-841D-8D4F47612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408" y="3267263"/>
              <a:ext cx="4320000" cy="1371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Cybersecurity: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Adherence to appropriate</a:t>
              </a:r>
              <a:endParaRPr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cybersecurity certification scheme(s).</a:t>
              </a:r>
              <a:endParaRPr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8380CF-9770-96D7-9DA9-E69AE73C8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7969" y="3745193"/>
              <a:ext cx="414321" cy="41432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935" tIns="41468" rIns="82935" bIns="414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29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cs typeface="Arial" panose="020B0604020202020204" pitchFamily="34" charset="0"/>
                  <a:sym typeface="Arial"/>
                </a:rPr>
                <a:t>3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AF47B-BF03-8C6F-8764-AB0AD8EE8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408" y="4731012"/>
              <a:ext cx="4320000" cy="1371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Sustainability: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Supporting implementation of the</a:t>
              </a:r>
              <a:endParaRPr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Green Public Procurement criteria</a:t>
              </a:r>
              <a:r>
                <a:rPr kumimoji="0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.</a:t>
              </a:r>
              <a:endParaRPr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EDAF8E-C4DF-26DB-4C6A-2F09F41F0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7968" y="5208233"/>
              <a:ext cx="414321" cy="41432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2935" tIns="41468" rIns="82935" bIns="414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29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cs typeface="Arial" panose="020B0604020202020204" pitchFamily="34" charset="0"/>
                  <a:sym typeface="Arial"/>
                </a:rPr>
                <a:t>5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5AA0AE-DD0A-10C5-E4C8-DFF28D56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63" y="1803513"/>
              <a:ext cx="4320000" cy="1368000"/>
            </a:xfrm>
            <a:prstGeom prst="rect">
              <a:avLst/>
            </a:prstGeom>
            <a:solidFill>
              <a:srgbClr val="FFC0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Public Procurement requirements: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C Square Sans Pro Extra Black"/>
                  <a:ea typeface="ＭＳ Ｐゴシック"/>
                  <a:cs typeface="Arial"/>
                  <a:sym typeface="Arial"/>
                </a:rPr>
                <a:t>Cloud first policy, multi-cloud strategies, corresponding institutional set-up.</a:t>
              </a:r>
              <a:endParaRPr lang="en-US" sz="1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C Square Sans Pro Extra Black"/>
                <a:ea typeface="ＭＳ Ｐゴシック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ea typeface="ＭＳ Ｐゴシック" pitchFamily="50" charset="-128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EC98BF-8137-FD9E-AE1D-7A1571C0F6B6}"/>
              </a:ext>
            </a:extLst>
          </p:cNvPr>
          <p:cNvSpPr txBox="1"/>
          <p:nvPr/>
        </p:nvSpPr>
        <p:spPr>
          <a:xfrm>
            <a:off x="419100" y="1853629"/>
            <a:ext cx="21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Recommendation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CD60F-59EA-CD99-63EA-869573211D8E}"/>
              </a:ext>
            </a:extLst>
          </p:cNvPr>
          <p:cNvSpPr txBox="1"/>
          <p:nvPr/>
        </p:nvSpPr>
        <p:spPr>
          <a:xfrm>
            <a:off x="423778" y="3958629"/>
            <a:ext cx="149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Working Document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FD9E87-C585-BB58-2D16-021CC3A46474}"/>
              </a:ext>
            </a:extLst>
          </p:cNvPr>
          <p:cNvSpPr txBox="1"/>
          <p:nvPr/>
        </p:nvSpPr>
        <p:spPr>
          <a:xfrm>
            <a:off x="576178" y="4111029"/>
            <a:ext cx="149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Working Document</a:t>
            </a:r>
          </a:p>
        </p:txBody>
      </p:sp>
    </p:spTree>
    <p:extLst>
      <p:ext uri="{BB962C8B-B14F-4D97-AF65-F5344CB8AC3E}">
        <p14:creationId xmlns:p14="http://schemas.microsoft.com/office/powerpoint/2010/main" val="3220787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F7EA41-07A6-9888-5349-1282DADF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>
                <a:solidFill>
                  <a:srgbClr val="4D4D4D"/>
                </a:solidFill>
                <a:latin typeface="EC Square Sans Pro Extra Black"/>
              </a:rPr>
              <a:t>Guidance: Forthcoming Commission Recommendation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47A4E202-7753-365E-182C-FD02A4101239}"/>
              </a:ext>
            </a:extLst>
          </p:cNvPr>
          <p:cNvGrpSpPr>
            <a:grpSpLocks/>
          </p:cNvGrpSpPr>
          <p:nvPr/>
        </p:nvGrpSpPr>
        <p:grpSpPr bwMode="auto">
          <a:xfrm>
            <a:off x="834996" y="2039424"/>
            <a:ext cx="3997548" cy="3997841"/>
            <a:chOff x="3347" y="1272"/>
            <a:chExt cx="2303" cy="2126"/>
          </a:xfrm>
          <a:solidFill>
            <a:schemeClr val="accent1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62F335A-516D-39C3-D2F1-B48BAA55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0356B1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717E62-0FEB-582A-B4A8-D92534FFF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1273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931C6AA-56DC-7CE8-92BE-DC8F874E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56B1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7D28AD1-0B0E-649C-2E91-A7872BEE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82D2B0E-69A5-700D-7743-1B940CF91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356B1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C27FE13-359A-74B7-8212-B0D43F63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500"/>
              <a:ext cx="987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1D57B25-549E-2575-B27A-981AD7E5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978"/>
              <a:ext cx="963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5B2EDD6-DB58-53BC-14BA-A174A79EC6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22" y="1342"/>
              <a:ext cx="897" cy="758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56B1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711DD7F-E901-2D1F-2649-8F138883A42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687" y="2692"/>
              <a:ext cx="962" cy="702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56B1"/>
            </a:solidFill>
            <a:ln w="9525">
              <a:solidFill>
                <a:srgbClr val="0356B1"/>
              </a:solidFill>
              <a:round/>
              <a:headEnd/>
              <a:tailEnd/>
            </a:ln>
          </p:spPr>
          <p:txBody>
            <a:bodyPr wrap="none" lIns="88900" tIns="88900" rIns="88900" bIns="889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F8AF049-499E-CC99-BC3D-7445E69AB970}"/>
              </a:ext>
            </a:extLst>
          </p:cNvPr>
          <p:cNvSpPr txBox="1"/>
          <p:nvPr/>
        </p:nvSpPr>
        <p:spPr>
          <a:xfrm>
            <a:off x="1105442" y="2433443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7CEFC-9CF3-1E1E-284B-B81A62AEE3A0}"/>
              </a:ext>
            </a:extLst>
          </p:cNvPr>
          <p:cNvSpPr txBox="1"/>
          <p:nvPr/>
        </p:nvSpPr>
        <p:spPr>
          <a:xfrm>
            <a:off x="2583231" y="2433443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E8D36-CF3F-02D9-A9B6-589426D5AFF0}"/>
              </a:ext>
            </a:extLst>
          </p:cNvPr>
          <p:cNvSpPr txBox="1"/>
          <p:nvPr/>
        </p:nvSpPr>
        <p:spPr>
          <a:xfrm>
            <a:off x="3943541" y="2433443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630D6-9C6C-7B8F-8CB5-A3B0C356AEF0}"/>
              </a:ext>
            </a:extLst>
          </p:cNvPr>
          <p:cNvSpPr txBox="1"/>
          <p:nvPr/>
        </p:nvSpPr>
        <p:spPr>
          <a:xfrm>
            <a:off x="970722" y="3767904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55D0B3-622B-18A1-A1B1-19F82FA1EC22}"/>
              </a:ext>
            </a:extLst>
          </p:cNvPr>
          <p:cNvSpPr txBox="1"/>
          <p:nvPr/>
        </p:nvSpPr>
        <p:spPr>
          <a:xfrm>
            <a:off x="2314231" y="3767904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3FB99-25AB-5F88-17F1-9D7444B07F2B}"/>
              </a:ext>
            </a:extLst>
          </p:cNvPr>
          <p:cNvSpPr txBox="1"/>
          <p:nvPr/>
        </p:nvSpPr>
        <p:spPr>
          <a:xfrm>
            <a:off x="3805353" y="3796479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2CE0F-EDCB-454F-E3F0-CE0315C70310}"/>
              </a:ext>
            </a:extLst>
          </p:cNvPr>
          <p:cNvSpPr txBox="1"/>
          <p:nvPr/>
        </p:nvSpPr>
        <p:spPr>
          <a:xfrm>
            <a:off x="984205" y="5192942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EE5348-3CB7-629F-3F38-8683FC27E71A}"/>
              </a:ext>
            </a:extLst>
          </p:cNvPr>
          <p:cNvSpPr txBox="1"/>
          <p:nvPr/>
        </p:nvSpPr>
        <p:spPr>
          <a:xfrm>
            <a:off x="2399785" y="5192942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64D0EE-BB8D-5132-D382-1EE2E9FEE8D6}"/>
              </a:ext>
            </a:extLst>
          </p:cNvPr>
          <p:cNvSpPr txBox="1"/>
          <p:nvPr/>
        </p:nvSpPr>
        <p:spPr>
          <a:xfrm>
            <a:off x="3805353" y="5192942"/>
            <a:ext cx="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Art. 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6E2620-243C-1766-FBAD-B195C63FE74A}"/>
              </a:ext>
            </a:extLst>
          </p:cNvPr>
          <p:cNvSpPr txBox="1"/>
          <p:nvPr/>
        </p:nvSpPr>
        <p:spPr>
          <a:xfrm>
            <a:off x="5457432" y="2142442"/>
            <a:ext cx="495749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1: Subject matter and scope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2: Cloud-first policy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3: Multi-cloud strategy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4: Licensing &amp; Open-source practices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5: Procurement models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6: Adequate budgeting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7: Cloud Centre of Excellence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8: Steps to follow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 Extra Black"/>
                <a:cs typeface="Arial"/>
                <a:sym typeface="Arial"/>
              </a:rPr>
              <a:t>Art. 9: Procurement strategy template</a:t>
            </a:r>
          </a:p>
        </p:txBody>
      </p:sp>
    </p:spTree>
    <p:extLst>
      <p:ext uri="{BB962C8B-B14F-4D97-AF65-F5344CB8AC3E}">
        <p14:creationId xmlns:p14="http://schemas.microsoft.com/office/powerpoint/2010/main" val="119715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ABBA3-8655-A57F-E365-EBE57CAC5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280999" cy="39064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EC Square Sans Pro Extra Black"/>
                <a:ea typeface="+mn-lt"/>
                <a:cs typeface="+mn-lt"/>
              </a:rPr>
              <a:t>What would you need most from the Commission to support you in the implementation digital and data-related legislation </a:t>
            </a:r>
            <a:r>
              <a:rPr lang="en-US" sz="2000">
                <a:latin typeface="EC Square Sans Pro Extra Black"/>
                <a:ea typeface="+mn-lt"/>
                <a:cs typeface="+mn-lt"/>
              </a:rPr>
              <a:t>?</a:t>
            </a:r>
            <a:endParaRPr lang="en-US" sz="2000" dirty="0">
              <a:latin typeface="EC Square Sans Pro Extra Black"/>
              <a:cs typeface="Arial"/>
            </a:endParaRPr>
          </a:p>
          <a:p>
            <a:r>
              <a:rPr lang="en-US" sz="2000">
                <a:latin typeface="EC Square Sans Pro Extra Black"/>
                <a:ea typeface="+mn-lt"/>
                <a:cs typeface="+mn-lt"/>
              </a:rPr>
              <a:t>Which opportunities and possible obstacles do you see for the delivery of fully accessible online administrative services by using the Single Digital Gateway?</a:t>
            </a:r>
            <a:endParaRPr lang="en-US" sz="2000">
              <a:latin typeface="EC Square Sans Pro Extra Black"/>
            </a:endParaRPr>
          </a:p>
          <a:p>
            <a:r>
              <a:rPr lang="en-US" sz="2000" dirty="0">
                <a:latin typeface="EC Square Sans Pro Extra Black"/>
                <a:ea typeface="+mn-lt"/>
                <a:cs typeface="+mn-lt"/>
              </a:rPr>
              <a:t>Which opportunities do you see to combine the digital, the social and the green transition? Do you have examples of addressing this issue in your country?</a:t>
            </a:r>
            <a:endParaRPr lang="en-US" sz="2000" dirty="0">
              <a:latin typeface="EC Square Sans Pro Extra Black"/>
            </a:endParaRPr>
          </a:p>
          <a:p>
            <a:r>
              <a:rPr lang="en-US" sz="2000" dirty="0">
                <a:latin typeface="EC Square Sans Pro Extra Black"/>
                <a:ea typeface="+mn-lt"/>
                <a:cs typeface="+mn-lt"/>
              </a:rPr>
              <a:t>In what way can the TSI better respond to national needs in relation to the action?</a:t>
            </a:r>
            <a:endParaRPr lang="en-US" sz="2000" dirty="0">
              <a:latin typeface="EC Square Sans Pro Extra Black"/>
            </a:endParaRPr>
          </a:p>
          <a:p>
            <a:r>
              <a:rPr lang="en-US" sz="2000">
                <a:latin typeface="EC Square Sans Pro Extra Black"/>
                <a:cs typeface="Arial"/>
              </a:rPr>
              <a:t>Priorities?</a:t>
            </a:r>
            <a:endParaRPr lang="en-US" sz="2000" dirty="0">
              <a:latin typeface="EC Square Sans Pro Extra Black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0A7DF-8D60-3EDB-CC3A-70CB8BEE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790700" y="3041525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Pro" charset="0"/>
                <a:ea typeface="EC Square Sans Pro" charset="0"/>
                <a:cs typeface="EC Square Sans Pro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4775" y="2760801"/>
            <a:ext cx="4388984" cy="105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 panose="020B0506040000020004" pitchFamily="34" charset="0"/>
                <a:ea typeface="Titillium" charset="0"/>
                <a:cs typeface="Titillium" charset="0"/>
              </a:rPr>
              <a:t>Implementing digital and data-related legislation, including AI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820226" y="4362232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7" y="-126401"/>
            <a:ext cx="6125699" cy="2074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9B9A3-CF66-9211-1E70-2F502C78C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F160-3997-751A-E002-4E8081E7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16765"/>
            <a:ext cx="9951759" cy="78235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EU data strategy</a:t>
            </a: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38F9AEB-3CD1-E686-6DD1-89C0CF3D45D3}"/>
              </a:ext>
            </a:extLst>
          </p:cNvPr>
          <p:cNvSpPr/>
          <p:nvPr/>
        </p:nvSpPr>
        <p:spPr bwMode="auto">
          <a:xfrm>
            <a:off x="9997050" y="-319515"/>
            <a:ext cx="6904810" cy="6904808"/>
          </a:xfrm>
          <a:prstGeom prst="ellipse">
            <a:avLst/>
          </a:pr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37DBAF-860B-3B0E-9C73-1D98A1F5B3B5}"/>
              </a:ext>
            </a:extLst>
          </p:cNvPr>
          <p:cNvSpPr/>
          <p:nvPr/>
        </p:nvSpPr>
        <p:spPr bwMode="auto">
          <a:xfrm>
            <a:off x="9703381" y="1676611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3CCB0-6F80-CEEE-F851-D99E85310483}"/>
              </a:ext>
            </a:extLst>
          </p:cNvPr>
          <p:cNvSpPr/>
          <p:nvPr/>
        </p:nvSpPr>
        <p:spPr bwMode="auto">
          <a:xfrm>
            <a:off x="9501491" y="2982198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3C7B0F-DBAD-A9BA-409F-E491F57E6746}"/>
              </a:ext>
            </a:extLst>
          </p:cNvPr>
          <p:cNvSpPr/>
          <p:nvPr/>
        </p:nvSpPr>
        <p:spPr bwMode="auto">
          <a:xfrm>
            <a:off x="9863082" y="4313292"/>
            <a:ext cx="914400" cy="914400"/>
          </a:xfrm>
          <a:prstGeom prst="ellipse">
            <a:avLst/>
          </a:pr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6" name="Shape 3602">
            <a:extLst>
              <a:ext uri="{FF2B5EF4-FFF2-40B4-BE49-F238E27FC236}">
                <a16:creationId xmlns:a16="http://schemas.microsoft.com/office/drawing/2014/main" id="{F5124BDD-6A45-D4F5-B0B6-E5EF5241F75B}"/>
              </a:ext>
            </a:extLst>
          </p:cNvPr>
          <p:cNvSpPr/>
          <p:nvPr/>
        </p:nvSpPr>
        <p:spPr>
          <a:xfrm>
            <a:off x="10000690" y="190879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7" name="Shape 3624">
            <a:extLst>
              <a:ext uri="{FF2B5EF4-FFF2-40B4-BE49-F238E27FC236}">
                <a16:creationId xmlns:a16="http://schemas.microsoft.com/office/drawing/2014/main" id="{BACF5815-25E6-2421-852E-930AB8F6FD4F}"/>
              </a:ext>
            </a:extLst>
          </p:cNvPr>
          <p:cNvSpPr/>
          <p:nvPr/>
        </p:nvSpPr>
        <p:spPr>
          <a:xfrm>
            <a:off x="9748382" y="3234241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8" name="Shape 3647">
            <a:extLst>
              <a:ext uri="{FF2B5EF4-FFF2-40B4-BE49-F238E27FC236}">
                <a16:creationId xmlns:a16="http://schemas.microsoft.com/office/drawing/2014/main" id="{013458B5-A80C-E76D-5DCD-4061F019B078}"/>
              </a:ext>
            </a:extLst>
          </p:cNvPr>
          <p:cNvSpPr/>
          <p:nvPr/>
        </p:nvSpPr>
        <p:spPr>
          <a:xfrm>
            <a:off x="10133556" y="4596890"/>
            <a:ext cx="373452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highlight>
                <a:srgbClr val="FFFF00"/>
              </a:highligh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794B7D47-BD18-F65C-FDBD-C5CD7473E2FF}"/>
              </a:ext>
            </a:extLst>
          </p:cNvPr>
          <p:cNvSpPr>
            <a:spLocks/>
          </p:cNvSpPr>
          <p:nvPr/>
        </p:nvSpPr>
        <p:spPr bwMode="auto">
          <a:xfrm>
            <a:off x="185525" y="269689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AE6F1C-173A-C78D-52E8-3CE5A3ECD04E}"/>
              </a:ext>
            </a:extLst>
          </p:cNvPr>
          <p:cNvSpPr txBox="1"/>
          <p:nvPr/>
        </p:nvSpPr>
        <p:spPr>
          <a:xfrm>
            <a:off x="459533" y="3647110"/>
            <a:ext cx="1875029" cy="151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1200" b="1" spc="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Data Governance Act</a:t>
            </a:r>
            <a:endParaRPr lang="en-US" sz="1200" b="1" i="0" u="none" strike="noStrike" kern="1200" cap="none" spc="20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 panose="020B0506040000020004" pitchFamily="34" charset="0"/>
              <a:ea typeface="Titillium" charset="0"/>
              <a:cs typeface="Titillium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89B694-13B0-50A6-3843-C9D451478E95}"/>
              </a:ext>
            </a:extLst>
          </p:cNvPr>
          <p:cNvSpPr txBox="1"/>
          <p:nvPr/>
        </p:nvSpPr>
        <p:spPr>
          <a:xfrm>
            <a:off x="423645" y="3976900"/>
            <a:ext cx="1941809" cy="87164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</a:rPr>
              <a:t>Promote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the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re-use 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of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sensitive data  held by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public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sector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bodies</a:t>
            </a:r>
          </a:p>
          <a:p>
            <a:pPr marL="0" marR="0" lvl="0" indent="0"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11D30">
                  <a:alpha val="60000"/>
                </a:srgbClr>
              </a:solidFill>
              <a:effectLst/>
              <a:uLnTx/>
              <a:uFillTx/>
              <a:latin typeface="EC Square Sans Cond Pro"/>
            </a:endParaRPr>
          </a:p>
        </p:txBody>
      </p:sp>
      <p:sp>
        <p:nvSpPr>
          <p:cNvPr id="64" name="Shape 3602">
            <a:extLst>
              <a:ext uri="{FF2B5EF4-FFF2-40B4-BE49-F238E27FC236}">
                <a16:creationId xmlns:a16="http://schemas.microsoft.com/office/drawing/2014/main" id="{854924A6-8C72-294C-5830-BD3C963FB0E5}"/>
              </a:ext>
            </a:extLst>
          </p:cNvPr>
          <p:cNvSpPr/>
          <p:nvPr/>
        </p:nvSpPr>
        <p:spPr>
          <a:xfrm>
            <a:off x="1238561" y="3103164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2" name="AutoShape 3">
            <a:extLst>
              <a:ext uri="{FF2B5EF4-FFF2-40B4-BE49-F238E27FC236}">
                <a16:creationId xmlns:a16="http://schemas.microsoft.com/office/drawing/2014/main" id="{C8B2155D-5AE5-C441-F2D8-BC663A43811E}"/>
              </a:ext>
            </a:extLst>
          </p:cNvPr>
          <p:cNvSpPr>
            <a:spLocks/>
          </p:cNvSpPr>
          <p:nvPr/>
        </p:nvSpPr>
        <p:spPr bwMode="auto">
          <a:xfrm>
            <a:off x="1976225" y="4114938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22C55A-63E7-C2B1-ED1C-232D9836EF83}"/>
              </a:ext>
            </a:extLst>
          </p:cNvPr>
          <p:cNvSpPr txBox="1"/>
          <p:nvPr/>
        </p:nvSpPr>
        <p:spPr>
          <a:xfrm>
            <a:off x="2338240" y="4775491"/>
            <a:ext cx="1744320" cy="1514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1200" b="1" spc="200">
                <a:solidFill>
                  <a:srgbClr val="011D30"/>
                </a:solidFill>
                <a:latin typeface="EC Square Sans Cond Pro"/>
              </a:rPr>
              <a:t>Data Act</a:t>
            </a:r>
            <a:endParaRPr lang="en-US" err="1">
              <a:ea typeface="+mn-ea"/>
              <a:cs typeface="+mn-cs"/>
            </a:endParaRPr>
          </a:p>
        </p:txBody>
      </p:sp>
      <p:sp>
        <p:nvSpPr>
          <p:cNvPr id="75" name="Shape 3602">
            <a:extLst>
              <a:ext uri="{FF2B5EF4-FFF2-40B4-BE49-F238E27FC236}">
                <a16:creationId xmlns:a16="http://schemas.microsoft.com/office/drawing/2014/main" id="{50A69875-A7C6-CA58-CF9E-69E3B1576A82}"/>
              </a:ext>
            </a:extLst>
          </p:cNvPr>
          <p:cNvSpPr/>
          <p:nvPr/>
        </p:nvSpPr>
        <p:spPr>
          <a:xfrm>
            <a:off x="3034492" y="4222166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04B55D-64F7-F672-83DC-410B3EECF9F4}"/>
              </a:ext>
            </a:extLst>
          </p:cNvPr>
          <p:cNvSpPr txBox="1"/>
          <p:nvPr/>
        </p:nvSpPr>
        <p:spPr>
          <a:xfrm rot="5400000">
            <a:off x="8687672" y="3108209"/>
            <a:ext cx="4827517" cy="403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3200" spc="200">
                <a:solidFill>
                  <a:srgbClr val="011D30"/>
                </a:solidFill>
                <a:latin typeface="EC Square Sans Cond Pro"/>
              </a:rPr>
              <a:t>Data spaces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71D2C2-96F1-A4E5-5697-DA9256441EAF}"/>
              </a:ext>
            </a:extLst>
          </p:cNvPr>
          <p:cNvSpPr txBox="1"/>
          <p:nvPr/>
        </p:nvSpPr>
        <p:spPr>
          <a:xfrm>
            <a:off x="2335858" y="1512190"/>
            <a:ext cx="3202449" cy="1633396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The European data strategy aims to make the EU a leader in a data-driven society. Creating a single market for data will allow it to flow freely within the EU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and 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across sectors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for the 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benefit of businesses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, 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researchers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Titillium" charset="0"/>
                <a:cs typeface="Titillium" charset="0"/>
              </a:rPr>
              <a:t>and public </a:t>
            </a:r>
            <a:r>
              <a:rPr lang="en-US" sz="1200">
                <a:solidFill>
                  <a:srgbClr val="011D30"/>
                </a:solidFill>
                <a:latin typeface="EC Square Sans Cond Pro"/>
                <a:ea typeface="Titillium" charset="0"/>
                <a:cs typeface="Titillium" charset="0"/>
              </a:rPr>
              <a:t>administrations.</a:t>
            </a:r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0985AE-5DED-3B2F-E7A1-864F34E9873E}"/>
              </a:ext>
            </a:extLst>
          </p:cNvPr>
          <p:cNvCxnSpPr/>
          <p:nvPr/>
        </p:nvCxnSpPr>
        <p:spPr>
          <a:xfrm>
            <a:off x="1079587" y="1181761"/>
            <a:ext cx="696911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82F27E-829D-3550-8968-22333DBD07F0}"/>
              </a:ext>
            </a:extLst>
          </p:cNvPr>
          <p:cNvSpPr txBox="1"/>
          <p:nvPr/>
        </p:nvSpPr>
        <p:spPr>
          <a:xfrm>
            <a:off x="2010612" y="5056340"/>
            <a:ext cx="2456673" cy="650050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</a:rPr>
              <a:t>Improved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public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service delivery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,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in  particular regarding  effective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EC Square Sans Cond Pro"/>
                <a:ea typeface="+mn-ea"/>
                <a:cs typeface="+mn-cs"/>
              </a:rPr>
              <a:t>and</a:t>
            </a:r>
            <a:r>
              <a:rPr lang="en-US" sz="1200">
                <a:solidFill>
                  <a:srgbClr val="011D30"/>
                </a:solidFill>
                <a:latin typeface="EC Square Sans Cond Pro"/>
              </a:rPr>
              <a:t> rapid  response to public  emergencies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81292179-1AF3-A89A-FCD3-AE8668760A9D}"/>
              </a:ext>
            </a:extLst>
          </p:cNvPr>
          <p:cNvSpPr>
            <a:spLocks/>
          </p:cNvSpPr>
          <p:nvPr/>
        </p:nvSpPr>
        <p:spPr bwMode="auto">
          <a:xfrm>
            <a:off x="4474496" y="3774584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AE972-8AE3-8C55-3B9A-B5F804F455F1}"/>
              </a:ext>
            </a:extLst>
          </p:cNvPr>
          <p:cNvSpPr txBox="1"/>
          <p:nvPr/>
        </p:nvSpPr>
        <p:spPr>
          <a:xfrm>
            <a:off x="4748504" y="4374688"/>
            <a:ext cx="1875029" cy="4469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80000"/>
              </a:lnSpc>
              <a:defRPr/>
            </a:pPr>
            <a:r>
              <a:rPr lang="en-US" sz="1200" b="1" spc="200">
                <a:solidFill>
                  <a:srgbClr val="011D30"/>
                </a:solidFill>
                <a:latin typeface="EC Square Sans Cond Pro"/>
              </a:rPr>
              <a:t>Open Data Directive – High Value Datasets</a:t>
            </a:r>
            <a:endParaRPr lang="en-US" sz="1200" b="1" i="0" u="none" strike="noStrike" kern="1200" cap="none" spc="20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EC Square Sans Cond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230FB-17D3-1133-B15D-AA76D5BFF54E}"/>
              </a:ext>
            </a:extLst>
          </p:cNvPr>
          <p:cNvSpPr txBox="1"/>
          <p:nvPr/>
        </p:nvSpPr>
        <p:spPr>
          <a:xfrm>
            <a:off x="4815589" y="4941316"/>
            <a:ext cx="1807945" cy="87164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sz="1200">
                <a:solidFill>
                  <a:srgbClr val="011D30"/>
                </a:solidFill>
                <a:latin typeface="EC Square Sans Cond Pro"/>
              </a:rPr>
              <a:t>Data produced by the public sector that is particularly interesting for value-added services .</a:t>
            </a:r>
          </a:p>
        </p:txBody>
      </p:sp>
      <p:sp>
        <p:nvSpPr>
          <p:cNvPr id="7" name="Shape 3602">
            <a:extLst>
              <a:ext uri="{FF2B5EF4-FFF2-40B4-BE49-F238E27FC236}">
                <a16:creationId xmlns:a16="http://schemas.microsoft.com/office/drawing/2014/main" id="{4E0161C3-663C-508A-D0B7-73B8D423AEF8}"/>
              </a:ext>
            </a:extLst>
          </p:cNvPr>
          <p:cNvSpPr/>
          <p:nvPr/>
        </p:nvSpPr>
        <p:spPr>
          <a:xfrm>
            <a:off x="5537829" y="3841039"/>
            <a:ext cx="298761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956523-CC4D-D937-B9B3-874E6648BA90}"/>
              </a:ext>
            </a:extLst>
          </p:cNvPr>
          <p:cNvGrpSpPr/>
          <p:nvPr/>
        </p:nvGrpSpPr>
        <p:grpSpPr>
          <a:xfrm>
            <a:off x="6096464" y="5647801"/>
            <a:ext cx="3907625" cy="371993"/>
            <a:chOff x="5442857" y="1252599"/>
            <a:chExt cx="3698544" cy="371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6F9C2-F278-90B1-BEDB-D45EADC03FBD}"/>
                </a:ext>
              </a:extLst>
            </p:cNvPr>
            <p:cNvSpPr txBox="1"/>
            <p:nvPr/>
          </p:nvSpPr>
          <p:spPr>
            <a:xfrm>
              <a:off x="6048494" y="1417612"/>
              <a:ext cx="3092907" cy="206980"/>
            </a:xfrm>
            <a:prstGeom prst="rect">
              <a:avLst/>
            </a:prstGeom>
            <a:noFill/>
          </p:spPr>
          <p:txBody>
            <a:bodyPr wrap="square" lIns="0" tIns="0" rIns="91440" bIns="0" rtlCol="0" anchor="t">
              <a:spAutoFit/>
            </a:bodyPr>
            <a:lstStyle/>
            <a:p>
              <a:pPr algn="r" defTabSz="457200">
                <a:lnSpc>
                  <a:spcPct val="150000"/>
                </a:lnSpc>
                <a:defRPr/>
              </a:pPr>
              <a:r>
                <a:rPr lang="en-US" sz="1000">
                  <a:solidFill>
                    <a:srgbClr val="011D30">
                      <a:alpha val="60000"/>
                    </a:srgbClr>
                  </a:solidFill>
                  <a:ea typeface="+mn-lt"/>
                  <a:cs typeface="+mn-lt"/>
                  <a:hlinkClick r:id="rId2"/>
                </a:rPr>
                <a:t>Data</a:t>
              </a:r>
              <a:r>
                <a:rPr lang="en-US" sz="1000">
                  <a:solidFill>
                    <a:srgbClr val="011D30">
                      <a:alpha val="60000"/>
                    </a:srgbClr>
                  </a:solidFill>
                  <a:ea typeface="+mn-lt"/>
                  <a:cs typeface="+mn-l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Spaces | Joinup (europa.eu)</a:t>
              </a:r>
              <a:endParaRPr lang="en-US">
                <a:ea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365665-F534-9960-EED4-DC83154E6744}"/>
                </a:ext>
              </a:extLst>
            </p:cNvPr>
            <p:cNvSpPr txBox="1"/>
            <p:nvPr/>
          </p:nvSpPr>
          <p:spPr>
            <a:xfrm>
              <a:off x="5442857" y="1252599"/>
              <a:ext cx="3602222" cy="1514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45720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en-US" sz="1200" b="1" spc="200">
                  <a:solidFill>
                    <a:srgbClr val="011D30"/>
                  </a:solidFill>
                  <a:latin typeface="EC Square Sans Cond Pro"/>
                </a:rPr>
                <a:t>Support</a:t>
              </a:r>
              <a:endParaRPr lang="en-US"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F3C3A-DABE-8D37-7253-21C71825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827" y="333889"/>
            <a:ext cx="3143508" cy="4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9E6A0F-C060-B2CB-3491-16C3C0F8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EDA25CC4-9890-59B6-D169-727AAC3689E1}"/>
              </a:ext>
            </a:extLst>
          </p:cNvPr>
          <p:cNvSpPr txBox="1">
            <a:spLocks/>
          </p:cNvSpPr>
          <p:nvPr/>
        </p:nvSpPr>
        <p:spPr>
          <a:xfrm>
            <a:off x="889635" y="420495"/>
            <a:ext cx="46164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rgbClr val="034EA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IE" sz="3600" b="1" kern="0" spc="10">
                <a:latin typeface="Arial"/>
                <a:cs typeface="Arial"/>
              </a:rPr>
              <a:t>Data</a:t>
            </a:r>
            <a:r>
              <a:rPr lang="en-IE" sz="3600" b="1" kern="0" spc="-120">
                <a:latin typeface="Arial"/>
                <a:cs typeface="Arial"/>
              </a:rPr>
              <a:t> </a:t>
            </a:r>
            <a:r>
              <a:rPr lang="en-IE" sz="3600" b="1" kern="0">
                <a:latin typeface="Arial"/>
                <a:cs typeface="Arial"/>
              </a:rPr>
              <a:t>Governance</a:t>
            </a:r>
            <a:r>
              <a:rPr lang="en-IE" sz="3600" b="1" kern="0" spc="-190">
                <a:latin typeface="Arial"/>
                <a:cs typeface="Arial"/>
              </a:rPr>
              <a:t> </a:t>
            </a:r>
            <a:r>
              <a:rPr lang="en-IE" sz="3600" b="1" kern="0" spc="-40">
                <a:latin typeface="Arial"/>
                <a:cs typeface="Arial"/>
              </a:rPr>
              <a:t>Act</a:t>
            </a:r>
            <a:endParaRPr lang="en-IE" sz="3600" kern="0">
              <a:latin typeface="Arial"/>
              <a:cs typeface="Arial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10CAC79B-9A7C-AED5-FF61-419EF9E9EB0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2350" y="1771650"/>
            <a:ext cx="2162175" cy="2162175"/>
          </a:xfrm>
          <a:prstGeom prst="rect">
            <a:avLst/>
          </a:prstGeom>
        </p:spPr>
      </p:pic>
      <p:pic>
        <p:nvPicPr>
          <p:cNvPr id="22" name="object 5">
            <a:extLst>
              <a:ext uri="{FF2B5EF4-FFF2-40B4-BE49-F238E27FC236}">
                <a16:creationId xmlns:a16="http://schemas.microsoft.com/office/drawing/2014/main" id="{CE65648D-4438-F939-A34F-7015082A76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771650"/>
            <a:ext cx="2162175" cy="2162175"/>
          </a:xfrm>
          <a:prstGeom prst="rect">
            <a:avLst/>
          </a:prstGeom>
        </p:spPr>
      </p:pic>
      <p:pic>
        <p:nvPicPr>
          <p:cNvPr id="23" name="object 6">
            <a:extLst>
              <a:ext uri="{FF2B5EF4-FFF2-40B4-BE49-F238E27FC236}">
                <a16:creationId xmlns:a16="http://schemas.microsoft.com/office/drawing/2014/main" id="{0B490E47-C89F-95F5-7DAD-F9A3E8F4E39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3575" y="1771650"/>
            <a:ext cx="2162175" cy="2162175"/>
          </a:xfrm>
          <a:prstGeom prst="rect">
            <a:avLst/>
          </a:prstGeom>
        </p:spPr>
      </p:pic>
      <p:pic>
        <p:nvPicPr>
          <p:cNvPr id="24" name="object 7">
            <a:extLst>
              <a:ext uri="{FF2B5EF4-FFF2-40B4-BE49-F238E27FC236}">
                <a16:creationId xmlns:a16="http://schemas.microsoft.com/office/drawing/2014/main" id="{CE1D42B8-18D7-B26B-82BB-DF77266732E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975" y="1771650"/>
            <a:ext cx="2162175" cy="2162175"/>
          </a:xfrm>
          <a:prstGeom prst="rect">
            <a:avLst/>
          </a:prstGeom>
        </p:spPr>
      </p:pic>
      <p:sp>
        <p:nvSpPr>
          <p:cNvPr id="25" name="object 8">
            <a:extLst>
              <a:ext uri="{FF2B5EF4-FFF2-40B4-BE49-F238E27FC236}">
                <a16:creationId xmlns:a16="http://schemas.microsoft.com/office/drawing/2014/main" id="{1CF4669C-4F21-F8A6-932B-BE853B011179}"/>
              </a:ext>
            </a:extLst>
          </p:cNvPr>
          <p:cNvSpPr txBox="1"/>
          <p:nvPr/>
        </p:nvSpPr>
        <p:spPr>
          <a:xfrm>
            <a:off x="643572" y="4087431"/>
            <a:ext cx="198310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Promote</a:t>
            </a:r>
            <a:r>
              <a:rPr spc="-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2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pc="-1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5">
                <a:solidFill>
                  <a:srgbClr val="4D4D4D"/>
                </a:solidFill>
                <a:latin typeface="Arial MT"/>
                <a:cs typeface="Arial MT"/>
              </a:rPr>
              <a:t>re-use </a:t>
            </a:r>
            <a:r>
              <a:rPr spc="-48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-15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pc="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b="1" spc="-10">
                <a:solidFill>
                  <a:srgbClr val="4D4D4D"/>
                </a:solidFill>
                <a:latin typeface="Arial"/>
                <a:cs typeface="Arial"/>
              </a:rPr>
              <a:t>sensitive</a:t>
            </a:r>
            <a:r>
              <a:rPr b="1" spc="-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b="1" spc="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pc="15">
                <a:solidFill>
                  <a:srgbClr val="4D4D4D"/>
                </a:solidFill>
                <a:latin typeface="Arial MT"/>
                <a:cs typeface="Arial MT"/>
              </a:rPr>
              <a:t>held </a:t>
            </a:r>
            <a:r>
              <a:rPr spc="20">
                <a:solidFill>
                  <a:srgbClr val="4D4D4D"/>
                </a:solidFill>
                <a:latin typeface="Arial MT"/>
                <a:cs typeface="Arial MT"/>
              </a:rPr>
              <a:t>by </a:t>
            </a:r>
            <a:r>
              <a:rPr b="1" spc="15">
                <a:solidFill>
                  <a:srgbClr val="4D4D4D"/>
                </a:solidFill>
                <a:latin typeface="Arial"/>
                <a:cs typeface="Arial"/>
              </a:rPr>
              <a:t>public </a:t>
            </a:r>
            <a:r>
              <a:rPr b="1" spc="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-15">
                <a:solidFill>
                  <a:srgbClr val="4D4D4D"/>
                </a:solidFill>
                <a:latin typeface="Arial"/>
                <a:cs typeface="Arial"/>
              </a:rPr>
              <a:t>sector</a:t>
            </a:r>
            <a:r>
              <a:rPr b="1" spc="6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5">
                <a:solidFill>
                  <a:srgbClr val="4D4D4D"/>
                </a:solidFill>
                <a:latin typeface="Arial"/>
                <a:cs typeface="Arial"/>
              </a:rPr>
              <a:t>bodies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87CE5AA-87D1-257A-BCFB-4F282CCECCE3}"/>
              </a:ext>
            </a:extLst>
          </p:cNvPr>
          <p:cNvSpPr txBox="1"/>
          <p:nvPr/>
        </p:nvSpPr>
        <p:spPr>
          <a:xfrm>
            <a:off x="3623945" y="4087431"/>
            <a:ext cx="2113280" cy="1112612"/>
          </a:xfrm>
          <a:prstGeom prst="rect">
            <a:avLst/>
          </a:prstGeom>
        </p:spPr>
        <p:txBody>
          <a:bodyPr vert="horz" wrap="square" lIns="0" tIns="10795" rIns="0" bIns="0" rtlCol="0" anchor="t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10">
                <a:solidFill>
                  <a:srgbClr val="4D4D4D"/>
                </a:solidFill>
                <a:latin typeface="Arial MT"/>
                <a:cs typeface="Arial MT"/>
              </a:rPr>
              <a:t>Framework</a:t>
            </a:r>
            <a:r>
              <a:rPr spc="7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pc="-6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5">
                <a:solidFill>
                  <a:srgbClr val="4D4D4D"/>
                </a:solidFill>
                <a:latin typeface="Arial MT"/>
                <a:cs typeface="Arial MT"/>
              </a:rPr>
              <a:t>new</a:t>
            </a:r>
            <a:r>
              <a:rPr lang="en-US" spc="5">
                <a:solidFill>
                  <a:srgbClr val="4D4D4D"/>
                </a:solidFill>
                <a:latin typeface="Arial MT"/>
                <a:cs typeface="Arial MT"/>
              </a:rPr>
              <a:t> </a:t>
            </a:r>
            <a:r>
              <a:rPr spc="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b="1" spc="-5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b="1" spc="-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4D4D4D"/>
                </a:solidFill>
                <a:latin typeface="Arial"/>
                <a:cs typeface="Arial"/>
              </a:rPr>
              <a:t>intermediaries</a:t>
            </a:r>
            <a:r>
              <a:rPr lang="en-US" b="1" spc="-10">
                <a:solidFill>
                  <a:srgbClr val="4D4D4D"/>
                </a:solidFill>
                <a:latin typeface="Arial"/>
                <a:cs typeface="Arial"/>
              </a:rPr>
              <a:t> </a:t>
            </a:r>
            <a:r>
              <a:rPr b="1" spc="-484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pc="-15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pc="-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20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pc="-9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15">
                <a:solidFill>
                  <a:srgbClr val="4D4D4D"/>
                </a:solidFill>
                <a:latin typeface="Arial MT"/>
                <a:cs typeface="Arial MT"/>
              </a:rPr>
              <a:t>Single</a:t>
            </a:r>
            <a:r>
              <a:rPr spc="-9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-20">
                <a:solidFill>
                  <a:srgbClr val="4D4D4D"/>
                </a:solidFill>
                <a:latin typeface="Arial MT"/>
                <a:cs typeface="Arial MT"/>
              </a:rPr>
              <a:t>Market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7875727-9A61-3333-06EA-8CB6A604F0BC}"/>
              </a:ext>
            </a:extLst>
          </p:cNvPr>
          <p:cNvSpPr txBox="1"/>
          <p:nvPr/>
        </p:nvSpPr>
        <p:spPr>
          <a:xfrm>
            <a:off x="6639306" y="4087431"/>
            <a:ext cx="2047239" cy="14071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Corporate </a:t>
            </a:r>
            <a:r>
              <a:rPr spc="5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pc="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Individual </a:t>
            </a:r>
            <a:r>
              <a:rPr b="1" spc="-5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-5">
                <a:solidFill>
                  <a:srgbClr val="4D4D4D"/>
                </a:solidFill>
                <a:latin typeface="Arial"/>
                <a:cs typeface="Arial"/>
              </a:rPr>
              <a:t>altruism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for 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45">
                <a:solidFill>
                  <a:srgbClr val="4D4D4D"/>
                </a:solidFill>
                <a:latin typeface="Arial MT"/>
                <a:cs typeface="Arial MT"/>
              </a:rPr>
              <a:t>pu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pc="45">
                <a:solidFill>
                  <a:srgbClr val="4D4D4D"/>
                </a:solidFill>
                <a:latin typeface="Arial MT"/>
                <a:cs typeface="Arial MT"/>
              </a:rPr>
              <a:t>p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pc="-1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pc="4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45">
                <a:solidFill>
                  <a:srgbClr val="4D4D4D"/>
                </a:solidFill>
                <a:latin typeface="Arial MT"/>
                <a:cs typeface="Arial MT"/>
              </a:rPr>
              <a:t>g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pc="45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l  </a:t>
            </a:r>
            <a:r>
              <a:rPr spc="-5">
                <a:solidFill>
                  <a:srgbClr val="4D4D4D"/>
                </a:solidFill>
                <a:latin typeface="Arial MT"/>
                <a:cs typeface="Arial MT"/>
              </a:rPr>
              <a:t>interest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E4963F33-5A41-3853-A195-EE217042EEAE}"/>
              </a:ext>
            </a:extLst>
          </p:cNvPr>
          <p:cNvSpPr txBox="1"/>
          <p:nvPr/>
        </p:nvSpPr>
        <p:spPr>
          <a:xfrm>
            <a:off x="9686925" y="4087431"/>
            <a:ext cx="189738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10">
                <a:solidFill>
                  <a:srgbClr val="4D4D4D"/>
                </a:solidFill>
                <a:latin typeface="Arial MT"/>
                <a:cs typeface="Arial MT"/>
              </a:rPr>
              <a:t>Co-ordination</a:t>
            </a:r>
            <a:r>
              <a:rPr spc="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pc="5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pc="-48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>
                <a:solidFill>
                  <a:srgbClr val="4D4D4D"/>
                </a:solidFill>
                <a:latin typeface="Arial MT"/>
                <a:cs typeface="Arial MT"/>
              </a:rPr>
              <a:t>interoperability: </a:t>
            </a:r>
            <a:r>
              <a:rPr spc="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b="1" spc="-5">
                <a:solidFill>
                  <a:srgbClr val="4D4D4D"/>
                </a:solidFill>
                <a:latin typeface="Arial"/>
                <a:cs typeface="Arial"/>
              </a:rPr>
              <a:t>European </a:t>
            </a:r>
            <a:r>
              <a:rPr b="1" spc="-15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b="1" spc="-1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20">
                <a:solidFill>
                  <a:srgbClr val="4D4D4D"/>
                </a:solidFill>
                <a:latin typeface="Arial"/>
                <a:cs typeface="Arial"/>
              </a:rPr>
              <a:t>Inno</a:t>
            </a:r>
            <a:r>
              <a:rPr b="1" spc="-30">
                <a:solidFill>
                  <a:srgbClr val="4D4D4D"/>
                </a:solidFill>
                <a:latin typeface="Arial"/>
                <a:cs typeface="Arial"/>
              </a:rPr>
              <a:t>va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t</a:t>
            </a:r>
            <a:r>
              <a:rPr b="1" spc="20">
                <a:solidFill>
                  <a:srgbClr val="4D4D4D"/>
                </a:solidFill>
                <a:latin typeface="Arial"/>
                <a:cs typeface="Arial"/>
              </a:rPr>
              <a:t>io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b="1" spc="-10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spc="-25">
                <a:solidFill>
                  <a:srgbClr val="4D4D4D"/>
                </a:solidFill>
                <a:latin typeface="Arial"/>
                <a:cs typeface="Arial"/>
              </a:rPr>
              <a:t>B</a:t>
            </a:r>
            <a:r>
              <a:rPr b="1" spc="2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b="1" spc="-30">
                <a:solidFill>
                  <a:srgbClr val="4D4D4D"/>
                </a:solidFill>
                <a:latin typeface="Arial"/>
                <a:cs typeface="Arial"/>
              </a:rPr>
              <a:t>ar</a:t>
            </a:r>
            <a:r>
              <a:rPr b="1">
                <a:solidFill>
                  <a:srgbClr val="4D4D4D"/>
                </a:solidFill>
                <a:latin typeface="Arial"/>
                <a:cs typeface="Arial"/>
              </a:rPr>
              <a:t>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9" name="object 12">
            <a:extLst>
              <a:ext uri="{FF2B5EF4-FFF2-40B4-BE49-F238E27FC236}">
                <a16:creationId xmlns:a16="http://schemas.microsoft.com/office/drawing/2014/main" id="{188F7855-3CE7-ACC8-C637-1ED9A8B872B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4387" y="6119812"/>
            <a:ext cx="8934450" cy="400050"/>
          </a:xfrm>
          <a:prstGeom prst="rect">
            <a:avLst/>
          </a:prstGeom>
        </p:spPr>
      </p:pic>
      <p:sp>
        <p:nvSpPr>
          <p:cNvPr id="30" name="object 13">
            <a:extLst>
              <a:ext uri="{FF2B5EF4-FFF2-40B4-BE49-F238E27FC236}">
                <a16:creationId xmlns:a16="http://schemas.microsoft.com/office/drawing/2014/main" id="{DC656692-D6A1-00CC-0B5C-09BC5BCB88DA}"/>
              </a:ext>
            </a:extLst>
          </p:cNvPr>
          <p:cNvSpPr txBox="1"/>
          <p:nvPr/>
        </p:nvSpPr>
        <p:spPr>
          <a:xfrm>
            <a:off x="814387" y="6119812"/>
            <a:ext cx="8934450" cy="40005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93090">
              <a:spcBef>
                <a:spcPts val="310"/>
              </a:spcBef>
            </a:pPr>
            <a:r>
              <a:rPr sz="2000" b="1" spc="20">
                <a:solidFill>
                  <a:srgbClr val="4D4D4D"/>
                </a:solidFill>
                <a:latin typeface="Arial"/>
                <a:cs typeface="Arial"/>
              </a:rPr>
              <a:t>Horizontal</a:t>
            </a:r>
            <a:r>
              <a:rPr sz="2000" b="1" spc="-2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15">
                <a:solidFill>
                  <a:srgbClr val="4D4D4D"/>
                </a:solidFill>
                <a:latin typeface="Arial"/>
                <a:cs typeface="Arial"/>
              </a:rPr>
              <a:t>framework</a:t>
            </a:r>
            <a:r>
              <a:rPr sz="2000" b="1" spc="-1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2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b="1" spc="-1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25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3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20">
                <a:solidFill>
                  <a:srgbClr val="4D4D4D"/>
                </a:solidFill>
                <a:latin typeface="Arial"/>
                <a:cs typeface="Arial"/>
              </a:rPr>
              <a:t>creation</a:t>
            </a:r>
            <a:r>
              <a:rPr sz="2000" b="1" spc="-2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3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10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15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b="1" spc="-3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30">
                <a:solidFill>
                  <a:srgbClr val="4D4D4D"/>
                </a:solidFill>
                <a:latin typeface="Arial"/>
                <a:cs typeface="Arial"/>
              </a:rPr>
              <a:t>single</a:t>
            </a:r>
            <a:r>
              <a:rPr sz="2000" b="1" spc="-1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30">
                <a:solidFill>
                  <a:srgbClr val="4D4D4D"/>
                </a:solidFill>
                <a:latin typeface="Arial"/>
                <a:cs typeface="Arial"/>
              </a:rPr>
              <a:t>market</a:t>
            </a:r>
            <a:r>
              <a:rPr sz="2000" b="1" spc="-1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2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b="1" spc="-1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15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8A85A6B-4F16-C4BD-D2B4-B8B4FCA6BD1F}"/>
              </a:ext>
            </a:extLst>
          </p:cNvPr>
          <p:cNvSpPr txBox="1"/>
          <p:nvPr/>
        </p:nvSpPr>
        <p:spPr>
          <a:xfrm>
            <a:off x="889635" y="995805"/>
            <a:ext cx="81870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spc="-30">
                <a:solidFill>
                  <a:srgbClr val="4D4D4D"/>
                </a:solidFill>
                <a:latin typeface="Arial MT"/>
                <a:cs typeface="Arial MT"/>
              </a:rPr>
              <a:t>Leveraging</a:t>
            </a:r>
            <a:r>
              <a:rPr sz="2400" spc="2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5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2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30">
                <a:solidFill>
                  <a:srgbClr val="4D4D4D"/>
                </a:solidFill>
                <a:latin typeface="Arial MT"/>
                <a:cs typeface="Arial MT"/>
              </a:rPr>
              <a:t>potential</a:t>
            </a:r>
            <a:r>
              <a:rPr sz="2400" spc="229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35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2400" spc="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30">
                <a:solidFill>
                  <a:srgbClr val="4D4D4D"/>
                </a:solidFill>
                <a:latin typeface="Arial MT"/>
                <a:cs typeface="Arial MT"/>
              </a:rPr>
              <a:t>data</a:t>
            </a:r>
            <a:r>
              <a:rPr sz="2400" spc="10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5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2400" spc="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5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2400" spc="-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5">
                <a:solidFill>
                  <a:srgbClr val="4D4D4D"/>
                </a:solidFill>
                <a:latin typeface="Arial MT"/>
                <a:cs typeface="Arial MT"/>
              </a:rPr>
              <a:t>economy</a:t>
            </a:r>
            <a:r>
              <a:rPr sz="2400" spc="16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2400" spc="2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spc="-20">
                <a:solidFill>
                  <a:srgbClr val="4D4D4D"/>
                </a:solidFill>
                <a:latin typeface="Arial MT"/>
                <a:cs typeface="Arial MT"/>
              </a:rPr>
              <a:t>society</a:t>
            </a:r>
            <a:endParaRPr sz="2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9A41B998-440D-791C-1315-4218DD8949D8}"/>
              </a:ext>
            </a:extLst>
          </p:cNvPr>
          <p:cNvSpPr/>
          <p:nvPr/>
        </p:nvSpPr>
        <p:spPr>
          <a:xfrm>
            <a:off x="3033776" y="4186301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19935"/>
                </a:lnTo>
              </a:path>
            </a:pathLst>
          </a:custGeom>
          <a:ln w="9525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F0BBD7DC-A7CE-B4EF-C99C-8224865D3804}"/>
              </a:ext>
            </a:extLst>
          </p:cNvPr>
          <p:cNvSpPr/>
          <p:nvPr/>
        </p:nvSpPr>
        <p:spPr>
          <a:xfrm>
            <a:off x="6062726" y="4186301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19935"/>
                </a:lnTo>
              </a:path>
            </a:pathLst>
          </a:custGeom>
          <a:ln w="9525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16AD8313-0875-F53C-5A10-34E5C1C1B71C}"/>
              </a:ext>
            </a:extLst>
          </p:cNvPr>
          <p:cNvSpPr/>
          <p:nvPr/>
        </p:nvSpPr>
        <p:spPr>
          <a:xfrm>
            <a:off x="9167748" y="4176776"/>
            <a:ext cx="635" cy="1620520"/>
          </a:xfrm>
          <a:custGeom>
            <a:avLst/>
            <a:gdLst/>
            <a:ahLst/>
            <a:cxnLst/>
            <a:rect l="l" t="t" r="r" b="b"/>
            <a:pathLst>
              <a:path w="634" h="1620520">
                <a:moveTo>
                  <a:pt x="126" y="0"/>
                </a:moveTo>
                <a:lnTo>
                  <a:pt x="0" y="1619935"/>
                </a:lnTo>
              </a:path>
            </a:pathLst>
          </a:custGeom>
          <a:ln w="9525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599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9E6A0F-C060-B2CB-3491-16C3C0F8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4">
            <a:extLst>
              <a:ext uri="{FF2B5EF4-FFF2-40B4-BE49-F238E27FC236}">
                <a16:creationId xmlns:a16="http://schemas.microsoft.com/office/drawing/2014/main" id="{43A9B4D4-201F-0E9E-7628-CBA9D4FF9F37}"/>
              </a:ext>
            </a:extLst>
          </p:cNvPr>
          <p:cNvSpPr txBox="1">
            <a:spLocks/>
          </p:cNvSpPr>
          <p:nvPr/>
        </p:nvSpPr>
        <p:spPr>
          <a:xfrm>
            <a:off x="917575" y="395986"/>
            <a:ext cx="70465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200" b="0" i="0">
                <a:solidFill>
                  <a:srgbClr val="034EA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4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What</a:t>
            </a:r>
            <a:r>
              <a:rPr kumimoji="0" lang="en-US" sz="3200" b="0" i="0" u="none" strike="noStrike" kern="0" cap="none" spc="-21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 </a:t>
            </a:r>
            <a:r>
              <a:rPr kumimoji="0" lang="en-US" sz="3200" b="0" i="0" u="none" strike="noStrike" kern="0" cap="none" spc="2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is</a:t>
            </a:r>
            <a:r>
              <a:rPr kumimoji="0" lang="en-US" sz="3200" b="0" i="0" u="none" strike="noStrike" kern="0" cap="none" spc="-3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 </a:t>
            </a:r>
            <a:r>
              <a:rPr kumimoji="0" lang="en-US" sz="3200" b="0" i="0" u="none" strike="noStrike" kern="0" cap="none" spc="1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the</a:t>
            </a:r>
            <a:r>
              <a:rPr kumimoji="0" lang="en-US" sz="3200" b="0" i="0" u="none" strike="noStrike" kern="0" cap="none" spc="-5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 </a:t>
            </a:r>
            <a:r>
              <a:rPr kumimoji="0" lang="en-US" sz="3200" b="1" i="0" u="none" strike="noStrike" kern="0" cap="none" spc="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Data</a:t>
            </a:r>
            <a:r>
              <a:rPr kumimoji="0" lang="en-US" sz="3200" b="1" i="0" u="none" strike="noStrike" kern="0" cap="none" spc="-14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200" b="1" i="0" u="none" strike="noStrike" kern="0" cap="none" spc="1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Act</a:t>
            </a:r>
            <a:r>
              <a:rPr kumimoji="0" lang="en-US" sz="3200" b="1" i="0" u="none" strike="noStrike" kern="0" cap="none" spc="-8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200" b="0" i="0" u="none" strike="noStrike" kern="0" cap="none" spc="1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going</a:t>
            </a:r>
            <a:r>
              <a:rPr kumimoji="0" lang="en-US" sz="3200" b="0" i="0" u="none" strike="noStrike" kern="0" cap="none" spc="-14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 </a:t>
            </a:r>
            <a:r>
              <a:rPr kumimoji="0" lang="en-US" sz="3200" b="0" i="0" u="none" strike="noStrike" kern="0" cap="none" spc="1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to</a:t>
            </a:r>
            <a:r>
              <a:rPr kumimoji="0" lang="en-US" sz="3200" b="0" i="0" u="none" strike="noStrike" kern="0" cap="none" spc="-60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 </a:t>
            </a:r>
            <a:r>
              <a:rPr kumimoji="0" lang="en-US" sz="3200" b="0" i="0" u="none" strike="noStrike" kern="0" cap="none" spc="15" normalizeH="0" baseline="0" noProof="0">
                <a:ln>
                  <a:noFill/>
                </a:ln>
                <a:solidFill>
                  <a:srgbClr val="034EA1"/>
                </a:solidFill>
                <a:effectLst/>
                <a:uLnTx/>
                <a:uFillTx/>
                <a:latin typeface="Arial MT"/>
                <a:ea typeface="+mj-ea"/>
              </a:rPr>
              <a:t>change?</a:t>
            </a:r>
          </a:p>
        </p:txBody>
      </p:sp>
      <p:sp>
        <p:nvSpPr>
          <p:cNvPr id="60" name="object 5">
            <a:extLst>
              <a:ext uri="{FF2B5EF4-FFF2-40B4-BE49-F238E27FC236}">
                <a16:creationId xmlns:a16="http://schemas.microsoft.com/office/drawing/2014/main" id="{D4F8B37F-15BC-CD47-122F-C20BA56308A1}"/>
              </a:ext>
            </a:extLst>
          </p:cNvPr>
          <p:cNvSpPr txBox="1"/>
          <p:nvPr/>
        </p:nvSpPr>
        <p:spPr>
          <a:xfrm>
            <a:off x="722947" y="5405437"/>
            <a:ext cx="209613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9525" algn="ctr">
              <a:lnSpc>
                <a:spcPct val="100600"/>
              </a:lnSpc>
              <a:spcBef>
                <a:spcPts val="114"/>
              </a:spcBef>
            </a:pP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New</a:t>
            </a:r>
            <a:r>
              <a:rPr sz="1400" spc="-9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data-based</a:t>
            </a:r>
            <a:r>
              <a:rPr sz="1400" spc="-8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business </a:t>
            </a:r>
            <a:r>
              <a:rPr sz="1400" spc="-37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oppo</a:t>
            </a:r>
            <a:r>
              <a:rPr sz="1400" spc="-2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un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-1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55"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19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d  </a:t>
            </a:r>
            <a:r>
              <a:rPr sz="1400" spc="-5">
                <a:solidFill>
                  <a:srgbClr val="4D4D4D"/>
                </a:solidFill>
                <a:latin typeface="Arial MT"/>
                <a:cs typeface="Arial MT"/>
              </a:rPr>
              <a:t>large</a:t>
            </a:r>
            <a:r>
              <a:rPr sz="1400" spc="-6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firms</a:t>
            </a:r>
            <a:r>
              <a:rPr sz="1400" spc="-6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alike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1" name="object 6">
            <a:extLst>
              <a:ext uri="{FF2B5EF4-FFF2-40B4-BE49-F238E27FC236}">
                <a16:creationId xmlns:a16="http://schemas.microsoft.com/office/drawing/2014/main" id="{6904CCFF-5913-76CA-CEE3-21D88A72FC61}"/>
              </a:ext>
            </a:extLst>
          </p:cNvPr>
          <p:cNvSpPr txBox="1"/>
          <p:nvPr/>
        </p:nvSpPr>
        <p:spPr>
          <a:xfrm>
            <a:off x="3604259" y="5353684"/>
            <a:ext cx="2260600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20955" algn="ctr">
              <a:lnSpc>
                <a:spcPct val="99800"/>
              </a:lnSpc>
              <a:spcBef>
                <a:spcPts val="125"/>
              </a:spcBef>
            </a:pPr>
            <a:r>
              <a:rPr sz="1400" spc="-5">
                <a:solidFill>
                  <a:srgbClr val="4D4D4D"/>
                </a:solidFill>
                <a:latin typeface="Arial MT"/>
                <a:cs typeface="Arial MT"/>
              </a:rPr>
              <a:t>More </a:t>
            </a:r>
            <a:r>
              <a:rPr sz="1400">
                <a:solidFill>
                  <a:srgbClr val="4D4D4D"/>
                </a:solidFill>
                <a:latin typeface="Arial MT"/>
                <a:cs typeface="Arial MT"/>
              </a:rPr>
              <a:t>transparency 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-10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v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1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d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4D4D4D"/>
                </a:solidFill>
                <a:latin typeface="Arial MT"/>
                <a:cs typeface="Arial MT"/>
              </a:rPr>
              <a:t>w</a:t>
            </a:r>
            <a:r>
              <a:rPr sz="1400" spc="-10">
                <a:solidFill>
                  <a:srgbClr val="4D4D4D"/>
                </a:solidFill>
                <a:latin typeface="Arial MT"/>
                <a:cs typeface="Arial MT"/>
              </a:rPr>
              <a:t>il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d</a:t>
            </a:r>
            <a:r>
              <a:rPr sz="1400" spc="-5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o 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b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19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d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be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tt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4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25">
                <a:solidFill>
                  <a:srgbClr val="4D4D4D"/>
                </a:solidFill>
                <a:latin typeface="Arial MT"/>
                <a:cs typeface="Arial MT"/>
              </a:rPr>
              <a:t>-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55"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2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d  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decisions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2" name="object 7">
            <a:extLst>
              <a:ext uri="{FF2B5EF4-FFF2-40B4-BE49-F238E27FC236}">
                <a16:creationId xmlns:a16="http://schemas.microsoft.com/office/drawing/2014/main" id="{2C738F6A-1D1A-4515-DA10-F8AF09669ECB}"/>
              </a:ext>
            </a:extLst>
          </p:cNvPr>
          <p:cNvSpPr txBox="1"/>
          <p:nvPr/>
        </p:nvSpPr>
        <p:spPr>
          <a:xfrm>
            <a:off x="6662801" y="5353684"/>
            <a:ext cx="1978660" cy="6718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100499"/>
              </a:lnSpc>
              <a:spcBef>
                <a:spcPts val="114"/>
              </a:spcBef>
            </a:pPr>
            <a:r>
              <a:rPr sz="1400" spc="35">
                <a:solidFill>
                  <a:srgbClr val="4D4D4D"/>
                </a:solidFill>
                <a:latin typeface="Arial MT"/>
                <a:cs typeface="Arial MT"/>
              </a:rPr>
              <a:t>B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tt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11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d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1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55">
                <a:solidFill>
                  <a:srgbClr val="4D4D4D"/>
                </a:solidFill>
                <a:latin typeface="Arial MT"/>
                <a:cs typeface="Arial MT"/>
              </a:rPr>
              <a:t>ff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t 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p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u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b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li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-5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v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-1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d  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policies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63" name="object 8">
            <a:extLst>
              <a:ext uri="{FF2B5EF4-FFF2-40B4-BE49-F238E27FC236}">
                <a16:creationId xmlns:a16="http://schemas.microsoft.com/office/drawing/2014/main" id="{FFAF3B12-9859-C2CE-0245-57CABA8786D9}"/>
              </a:ext>
            </a:extLst>
          </p:cNvPr>
          <p:cNvGrpSpPr/>
          <p:nvPr/>
        </p:nvGrpSpPr>
        <p:grpSpPr>
          <a:xfrm>
            <a:off x="3457575" y="1552575"/>
            <a:ext cx="2543175" cy="3295650"/>
            <a:chOff x="3457575" y="1552575"/>
            <a:chExt cx="2543175" cy="3295650"/>
          </a:xfrm>
        </p:grpSpPr>
        <p:pic>
          <p:nvPicPr>
            <p:cNvPr id="64" name="object 9">
              <a:extLst>
                <a:ext uri="{FF2B5EF4-FFF2-40B4-BE49-F238E27FC236}">
                  <a16:creationId xmlns:a16="http://schemas.microsoft.com/office/drawing/2014/main" id="{A06DACFA-A4D0-71F2-A91E-9F47FD357A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575" y="1552575"/>
              <a:ext cx="2543175" cy="1685925"/>
            </a:xfrm>
            <a:prstGeom prst="rect">
              <a:avLst/>
            </a:prstGeom>
          </p:spPr>
        </p:pic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0E619855-7CE2-8429-AA73-FBCFE219ADF7}"/>
                </a:ext>
              </a:extLst>
            </p:cNvPr>
            <p:cNvSpPr/>
            <p:nvPr/>
          </p:nvSpPr>
          <p:spPr>
            <a:xfrm>
              <a:off x="3543300" y="2952750"/>
              <a:ext cx="2381250" cy="1895475"/>
            </a:xfrm>
            <a:custGeom>
              <a:avLst/>
              <a:gdLst/>
              <a:ahLst/>
              <a:cxnLst/>
              <a:rect l="l" t="t" r="r" b="b"/>
              <a:pathLst>
                <a:path w="2381250" h="1895475">
                  <a:moveTo>
                    <a:pt x="2381250" y="0"/>
                  </a:moveTo>
                  <a:lnTo>
                    <a:pt x="0" y="0"/>
                  </a:lnTo>
                  <a:lnTo>
                    <a:pt x="0" y="1895475"/>
                  </a:lnTo>
                  <a:lnTo>
                    <a:pt x="2381250" y="1895475"/>
                  </a:lnTo>
                  <a:lnTo>
                    <a:pt x="2381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object 11">
            <a:extLst>
              <a:ext uri="{FF2B5EF4-FFF2-40B4-BE49-F238E27FC236}">
                <a16:creationId xmlns:a16="http://schemas.microsoft.com/office/drawing/2014/main" id="{993C2178-CC4C-9583-DACF-603E83ECBD23}"/>
              </a:ext>
            </a:extLst>
          </p:cNvPr>
          <p:cNvSpPr txBox="1"/>
          <p:nvPr/>
        </p:nvSpPr>
        <p:spPr>
          <a:xfrm>
            <a:off x="3643376" y="3031426"/>
            <a:ext cx="2182495" cy="172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70"/>
              </a:spcBef>
            </a:pPr>
            <a:r>
              <a:rPr sz="1550" b="1" spc="5">
                <a:solidFill>
                  <a:srgbClr val="FFC000"/>
                </a:solidFill>
                <a:latin typeface="Arial"/>
                <a:cs typeface="Arial"/>
              </a:rPr>
              <a:t>Empower</a:t>
            </a:r>
            <a:r>
              <a:rPr sz="1550" b="1" spc="1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>
                <a:solidFill>
                  <a:srgbClr val="FFC000"/>
                </a:solidFill>
                <a:latin typeface="Arial"/>
                <a:cs typeface="Arial"/>
              </a:rPr>
              <a:t>individuals </a:t>
            </a:r>
            <a:r>
              <a:rPr sz="1550" b="1" spc="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1550" b="1" spc="15">
                <a:solidFill>
                  <a:srgbClr val="FFC000"/>
                </a:solidFill>
                <a:latin typeface="Arial"/>
                <a:cs typeface="Arial"/>
              </a:rPr>
              <a:t> companies</a:t>
            </a:r>
            <a:r>
              <a:rPr sz="1550" b="1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using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connected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5">
                <a:solidFill>
                  <a:srgbClr val="4D4D4D"/>
                </a:solidFill>
                <a:latin typeface="Arial MT"/>
                <a:cs typeface="Arial MT"/>
              </a:rPr>
              <a:t>products</a:t>
            </a:r>
            <a:r>
              <a:rPr sz="1550" spc="17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and </a:t>
            </a:r>
            <a:r>
              <a:rPr sz="1550" spc="-4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related 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services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control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how</a:t>
            </a:r>
            <a:r>
              <a:rPr sz="1550" spc="6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5">
                <a:solidFill>
                  <a:srgbClr val="4D4D4D"/>
                </a:solidFill>
                <a:latin typeface="Arial MT"/>
                <a:cs typeface="Arial MT"/>
              </a:rPr>
              <a:t>the</a:t>
            </a:r>
            <a:r>
              <a:rPr sz="1550" spc="10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data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they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co-generate 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is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used</a:t>
            </a:r>
            <a:endParaRPr sz="15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67" name="object 12">
            <a:extLst>
              <a:ext uri="{FF2B5EF4-FFF2-40B4-BE49-F238E27FC236}">
                <a16:creationId xmlns:a16="http://schemas.microsoft.com/office/drawing/2014/main" id="{F91793DF-8425-836A-7AAA-0B6878821F79}"/>
              </a:ext>
            </a:extLst>
          </p:cNvPr>
          <p:cNvGrpSpPr/>
          <p:nvPr/>
        </p:nvGrpSpPr>
        <p:grpSpPr>
          <a:xfrm>
            <a:off x="514350" y="1552575"/>
            <a:ext cx="2543175" cy="3295650"/>
            <a:chOff x="514350" y="1552575"/>
            <a:chExt cx="2543175" cy="3295650"/>
          </a:xfrm>
        </p:grpSpPr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F4FA3EB1-4EAD-2F01-BE08-38F276A2652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" y="1552575"/>
              <a:ext cx="2543175" cy="1685925"/>
            </a:xfrm>
            <a:prstGeom prst="rect">
              <a:avLst/>
            </a:prstGeom>
          </p:spPr>
        </p:pic>
        <p:sp>
          <p:nvSpPr>
            <p:cNvPr id="69" name="object 14">
              <a:extLst>
                <a:ext uri="{FF2B5EF4-FFF2-40B4-BE49-F238E27FC236}">
                  <a16:creationId xmlns:a16="http://schemas.microsoft.com/office/drawing/2014/main" id="{2E73B53A-E533-E466-C0E2-A31D384C5F57}"/>
                </a:ext>
              </a:extLst>
            </p:cNvPr>
            <p:cNvSpPr/>
            <p:nvPr/>
          </p:nvSpPr>
          <p:spPr>
            <a:xfrm>
              <a:off x="638175" y="2952750"/>
              <a:ext cx="2228850" cy="1895475"/>
            </a:xfrm>
            <a:custGeom>
              <a:avLst/>
              <a:gdLst/>
              <a:ahLst/>
              <a:cxnLst/>
              <a:rect l="l" t="t" r="r" b="b"/>
              <a:pathLst>
                <a:path w="2228850" h="1895475">
                  <a:moveTo>
                    <a:pt x="2228850" y="0"/>
                  </a:moveTo>
                  <a:lnTo>
                    <a:pt x="0" y="0"/>
                  </a:lnTo>
                  <a:lnTo>
                    <a:pt x="0" y="1895475"/>
                  </a:lnTo>
                  <a:lnTo>
                    <a:pt x="2228850" y="1895475"/>
                  </a:lnTo>
                  <a:lnTo>
                    <a:pt x="2228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object 15">
            <a:extLst>
              <a:ext uri="{FF2B5EF4-FFF2-40B4-BE49-F238E27FC236}">
                <a16:creationId xmlns:a16="http://schemas.microsoft.com/office/drawing/2014/main" id="{DBB947E7-6AB2-14D5-FE65-53B6BC341296}"/>
              </a:ext>
            </a:extLst>
          </p:cNvPr>
          <p:cNvSpPr txBox="1"/>
          <p:nvPr/>
        </p:nvSpPr>
        <p:spPr>
          <a:xfrm>
            <a:off x="723265" y="3031426"/>
            <a:ext cx="2042160" cy="172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620" algn="ctr">
              <a:lnSpc>
                <a:spcPct val="103000"/>
              </a:lnSpc>
              <a:spcBef>
                <a:spcPts val="70"/>
              </a:spcBef>
            </a:pPr>
            <a:r>
              <a:rPr sz="1550" spc="-10">
                <a:solidFill>
                  <a:srgbClr val="4D4D4D"/>
                </a:solidFill>
                <a:latin typeface="Arial MT"/>
                <a:cs typeface="Arial MT"/>
              </a:rPr>
              <a:t>Harmonized</a:t>
            </a:r>
            <a:r>
              <a:rPr sz="1550" spc="3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10">
                <a:solidFill>
                  <a:srgbClr val="4D4D4D"/>
                </a:solidFill>
                <a:latin typeface="Arial MT"/>
                <a:cs typeface="Arial MT"/>
              </a:rPr>
              <a:t>rules</a:t>
            </a:r>
            <a:r>
              <a:rPr sz="1550" spc="11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25">
                <a:solidFill>
                  <a:srgbClr val="4D4D4D"/>
                </a:solidFill>
                <a:latin typeface="Arial MT"/>
                <a:cs typeface="Arial MT"/>
              </a:rPr>
              <a:t>on 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data </a:t>
            </a:r>
            <a:r>
              <a:rPr sz="1550" spc="35">
                <a:solidFill>
                  <a:srgbClr val="4D4D4D"/>
                </a:solidFill>
                <a:latin typeface="Arial MT"/>
                <a:cs typeface="Arial MT"/>
              </a:rPr>
              <a:t>access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to </a:t>
            </a:r>
            <a:r>
              <a:rPr sz="1550" b="1" spc="5">
                <a:solidFill>
                  <a:srgbClr val="FFC000"/>
                </a:solidFill>
                <a:latin typeface="Arial"/>
                <a:cs typeface="Arial"/>
              </a:rPr>
              <a:t>unlock </a:t>
            </a:r>
            <a:r>
              <a:rPr sz="1550" b="1" spc="-4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15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550" b="1" spc="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10">
                <a:solidFill>
                  <a:srgbClr val="FFC000"/>
                </a:solidFill>
                <a:latin typeface="Arial"/>
                <a:cs typeface="Arial"/>
              </a:rPr>
              <a:t>potential</a:t>
            </a:r>
            <a:r>
              <a:rPr sz="1550" b="1" spc="8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15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550" b="1" spc="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15">
                <a:solidFill>
                  <a:srgbClr val="FFC000"/>
                </a:solidFill>
                <a:latin typeface="Arial"/>
                <a:cs typeface="Arial"/>
              </a:rPr>
              <a:t>the</a:t>
            </a:r>
            <a:endParaRPr sz="1550">
              <a:solidFill>
                <a:prstClr val="black"/>
              </a:solidFill>
              <a:latin typeface="Arial"/>
              <a:cs typeface="Arial"/>
            </a:endParaRPr>
          </a:p>
          <a:p>
            <a:pPr marL="50800" marR="30480" algn="ctr">
              <a:lnSpc>
                <a:spcPct val="102299"/>
              </a:lnSpc>
              <a:spcBef>
                <a:spcPts val="55"/>
              </a:spcBef>
            </a:pPr>
            <a:r>
              <a:rPr sz="1550" b="1" spc="-25">
                <a:solidFill>
                  <a:srgbClr val="FFC000"/>
                </a:solidFill>
                <a:latin typeface="Arial"/>
                <a:cs typeface="Arial"/>
              </a:rPr>
              <a:t>EU’s</a:t>
            </a:r>
            <a:r>
              <a:rPr sz="1550" b="1" spc="1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>
                <a:solidFill>
                  <a:srgbClr val="FFC000"/>
                </a:solidFill>
                <a:latin typeface="Arial"/>
                <a:cs typeface="Arial"/>
              </a:rPr>
              <a:t>industrial</a:t>
            </a:r>
            <a:r>
              <a:rPr sz="1550" b="1" spc="1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25">
                <a:solidFill>
                  <a:srgbClr val="FFC000"/>
                </a:solidFill>
                <a:latin typeface="Arial"/>
                <a:cs typeface="Arial"/>
              </a:rPr>
              <a:t>data</a:t>
            </a:r>
            <a:r>
              <a:rPr sz="1550" spc="25">
                <a:solidFill>
                  <a:srgbClr val="4D4D4D"/>
                </a:solidFill>
                <a:latin typeface="Arial MT"/>
                <a:cs typeface="Arial MT"/>
              </a:rPr>
              <a:t>, </a:t>
            </a:r>
            <a:r>
              <a:rPr sz="1550" spc="-4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10">
                <a:solidFill>
                  <a:srgbClr val="4D4D4D"/>
                </a:solidFill>
                <a:latin typeface="Arial MT"/>
                <a:cs typeface="Arial MT"/>
              </a:rPr>
              <a:t>enabling</a:t>
            </a:r>
            <a:r>
              <a:rPr sz="1550" spc="-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innovative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competitive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10">
                <a:solidFill>
                  <a:srgbClr val="4D4D4D"/>
                </a:solidFill>
                <a:latin typeface="Arial MT"/>
                <a:cs typeface="Arial MT"/>
              </a:rPr>
              <a:t>market</a:t>
            </a:r>
            <a:r>
              <a:rPr sz="1550" spc="1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participation</a:t>
            </a:r>
            <a:endParaRPr sz="15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71" name="object 16">
            <a:extLst>
              <a:ext uri="{FF2B5EF4-FFF2-40B4-BE49-F238E27FC236}">
                <a16:creationId xmlns:a16="http://schemas.microsoft.com/office/drawing/2014/main" id="{DABD688B-D83D-1CEC-78C7-07FB2C8D6C6C}"/>
              </a:ext>
            </a:extLst>
          </p:cNvPr>
          <p:cNvGrpSpPr/>
          <p:nvPr/>
        </p:nvGrpSpPr>
        <p:grpSpPr>
          <a:xfrm>
            <a:off x="6381750" y="1552575"/>
            <a:ext cx="2533650" cy="3295650"/>
            <a:chOff x="6381750" y="1552575"/>
            <a:chExt cx="2533650" cy="3295650"/>
          </a:xfrm>
        </p:grpSpPr>
        <p:pic>
          <p:nvPicPr>
            <p:cNvPr id="72" name="object 17">
              <a:extLst>
                <a:ext uri="{FF2B5EF4-FFF2-40B4-BE49-F238E27FC236}">
                  <a16:creationId xmlns:a16="http://schemas.microsoft.com/office/drawing/2014/main" id="{46CAFE05-7DF3-C4A6-CB31-61A8EE42A6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1750" y="1552575"/>
              <a:ext cx="2533650" cy="1685925"/>
            </a:xfrm>
            <a:prstGeom prst="rect">
              <a:avLst/>
            </a:prstGeom>
          </p:spPr>
        </p:pic>
        <p:sp>
          <p:nvSpPr>
            <p:cNvPr id="73" name="object 18">
              <a:extLst>
                <a:ext uri="{FF2B5EF4-FFF2-40B4-BE49-F238E27FC236}">
                  <a16:creationId xmlns:a16="http://schemas.microsoft.com/office/drawing/2014/main" id="{67E64687-3511-BE6A-CE15-92C123F4A79E}"/>
                </a:ext>
              </a:extLst>
            </p:cNvPr>
            <p:cNvSpPr/>
            <p:nvPr/>
          </p:nvSpPr>
          <p:spPr>
            <a:xfrm>
              <a:off x="6457950" y="2952750"/>
              <a:ext cx="2371725" cy="1895475"/>
            </a:xfrm>
            <a:custGeom>
              <a:avLst/>
              <a:gdLst/>
              <a:ahLst/>
              <a:cxnLst/>
              <a:rect l="l" t="t" r="r" b="b"/>
              <a:pathLst>
                <a:path w="2371725" h="1895475">
                  <a:moveTo>
                    <a:pt x="2371725" y="0"/>
                  </a:moveTo>
                  <a:lnTo>
                    <a:pt x="0" y="0"/>
                  </a:lnTo>
                  <a:lnTo>
                    <a:pt x="0" y="1895475"/>
                  </a:lnTo>
                  <a:lnTo>
                    <a:pt x="2371725" y="1895475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4" name="object 19">
            <a:extLst>
              <a:ext uri="{FF2B5EF4-FFF2-40B4-BE49-F238E27FC236}">
                <a16:creationId xmlns:a16="http://schemas.microsoft.com/office/drawing/2014/main" id="{E097E43E-5A49-0CFB-6EA0-990FC5FF2E28}"/>
              </a:ext>
            </a:extLst>
          </p:cNvPr>
          <p:cNvSpPr txBox="1"/>
          <p:nvPr/>
        </p:nvSpPr>
        <p:spPr>
          <a:xfrm>
            <a:off x="6776084" y="3033712"/>
            <a:ext cx="1760220" cy="14871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14604" algn="ctr">
              <a:lnSpc>
                <a:spcPct val="103400"/>
              </a:lnSpc>
              <a:spcBef>
                <a:spcPts val="65"/>
              </a:spcBef>
            </a:pPr>
            <a:r>
              <a:rPr sz="1550" b="1" spc="20">
                <a:solidFill>
                  <a:srgbClr val="FFC000"/>
                </a:solidFill>
                <a:latin typeface="Arial"/>
                <a:cs typeface="Arial"/>
              </a:rPr>
              <a:t>Improved </a:t>
            </a:r>
            <a:r>
              <a:rPr sz="1550" b="1" spc="-10">
                <a:solidFill>
                  <a:srgbClr val="FFC000"/>
                </a:solidFill>
                <a:latin typeface="Arial"/>
                <a:cs typeface="Arial"/>
              </a:rPr>
              <a:t>public </a:t>
            </a:r>
            <a:r>
              <a:rPr sz="1550" b="1" spc="-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FFC000"/>
                </a:solidFill>
                <a:latin typeface="Arial"/>
                <a:cs typeface="Arial"/>
              </a:rPr>
              <a:t>service</a:t>
            </a:r>
            <a:r>
              <a:rPr sz="1550" b="1" spc="-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spc="-5">
                <a:solidFill>
                  <a:srgbClr val="4D4D4D"/>
                </a:solidFill>
                <a:latin typeface="Arial MT"/>
                <a:cs typeface="Arial MT"/>
              </a:rPr>
              <a:t>delivery,</a:t>
            </a:r>
            <a:r>
              <a:rPr sz="1550" spc="8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in </a:t>
            </a:r>
            <a:r>
              <a:rPr sz="1550" spc="-4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particular</a:t>
            </a:r>
            <a:r>
              <a:rPr sz="1550" spc="11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regarding </a:t>
            </a:r>
            <a:r>
              <a:rPr sz="1550" spc="-4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3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ff</a:t>
            </a:r>
            <a:r>
              <a:rPr sz="1550" spc="3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550" spc="40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550" spc="2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550" spc="40">
                <a:solidFill>
                  <a:srgbClr val="4D4D4D"/>
                </a:solidFill>
                <a:latin typeface="Arial MT"/>
                <a:cs typeface="Arial MT"/>
              </a:rPr>
              <a:t>v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550" spc="-1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35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550" spc="-4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d</a:t>
            </a:r>
            <a:r>
              <a:rPr sz="1550" spc="1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550" spc="35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550" spc="-40">
                <a:solidFill>
                  <a:srgbClr val="4D4D4D"/>
                </a:solidFill>
                <a:latin typeface="Arial MT"/>
                <a:cs typeface="Arial MT"/>
              </a:rPr>
              <a:t>p</a:t>
            </a:r>
            <a:r>
              <a:rPr sz="1550" spc="2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d  response</a:t>
            </a:r>
            <a:r>
              <a:rPr sz="1550" spc="9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to</a:t>
            </a:r>
            <a:r>
              <a:rPr sz="1550" spc="-4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25">
                <a:solidFill>
                  <a:srgbClr val="4D4D4D"/>
                </a:solidFill>
                <a:latin typeface="Arial MT"/>
                <a:cs typeface="Arial MT"/>
              </a:rPr>
              <a:t>public </a:t>
            </a:r>
            <a:r>
              <a:rPr sz="1550" spc="-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>
                <a:solidFill>
                  <a:srgbClr val="4D4D4D"/>
                </a:solidFill>
                <a:latin typeface="Arial MT"/>
                <a:cs typeface="Arial MT"/>
              </a:rPr>
              <a:t>emergencies</a:t>
            </a:r>
            <a:endParaRPr sz="15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5" name="object 20">
            <a:extLst>
              <a:ext uri="{FF2B5EF4-FFF2-40B4-BE49-F238E27FC236}">
                <a16:creationId xmlns:a16="http://schemas.microsoft.com/office/drawing/2014/main" id="{2B6589E2-4FD0-F0CD-67EE-1095AE9C5677}"/>
              </a:ext>
            </a:extLst>
          </p:cNvPr>
          <p:cNvSpPr txBox="1"/>
          <p:nvPr/>
        </p:nvSpPr>
        <p:spPr>
          <a:xfrm>
            <a:off x="9190990" y="5224526"/>
            <a:ext cx="260096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3675" marR="5080" indent="-180975">
              <a:lnSpc>
                <a:spcPct val="100600"/>
              </a:lnSpc>
              <a:spcBef>
                <a:spcPts val="114"/>
              </a:spcBef>
            </a:pPr>
            <a:r>
              <a:rPr sz="1400" spc="-45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ode</a:t>
            </a:r>
            <a:r>
              <a:rPr sz="1400" spc="-2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1400" spc="-11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se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ess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,</a:t>
            </a:r>
            <a:r>
              <a:rPr sz="1400" spc="-18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u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-25">
                <a:solidFill>
                  <a:srgbClr val="4D4D4D"/>
                </a:solidFill>
                <a:latin typeface="Arial MT"/>
                <a:cs typeface="Arial MT"/>
              </a:rPr>
              <a:t>-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v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do</a:t>
            </a:r>
            <a:r>
              <a:rPr sz="1400" spc="-95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,  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n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ope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b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1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an</a:t>
            </a:r>
            <a:r>
              <a:rPr sz="1400" spc="15">
                <a:solidFill>
                  <a:srgbClr val="4D4D4D"/>
                </a:solidFill>
                <a:latin typeface="Arial MT"/>
                <a:cs typeface="Arial MT"/>
              </a:rPr>
              <a:t>d </a:t>
            </a:r>
            <a:r>
              <a:rPr sz="1400" spc="55"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ede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d 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-10">
                <a:solidFill>
                  <a:srgbClr val="4D4D4D"/>
                </a:solidFill>
                <a:latin typeface="Arial MT"/>
                <a:cs typeface="Arial MT"/>
              </a:rPr>
              <a:t>l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o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u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d</a:t>
            </a:r>
            <a:r>
              <a:rPr sz="1400" spc="-15">
                <a:solidFill>
                  <a:srgbClr val="4D4D4D"/>
                </a:solidFill>
                <a:latin typeface="Arial MT"/>
                <a:cs typeface="Arial MT"/>
              </a:rPr>
              <a:t>/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edg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204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v</a:t>
            </a:r>
            <a:r>
              <a:rPr sz="1400" spc="-10">
                <a:solidFill>
                  <a:srgbClr val="4D4D4D"/>
                </a:solidFill>
                <a:latin typeface="Arial MT"/>
                <a:cs typeface="Arial MT"/>
              </a:rPr>
              <a:t>i</a:t>
            </a:r>
            <a:r>
              <a:rPr sz="1400" spc="45">
                <a:solidFill>
                  <a:srgbClr val="4D4D4D"/>
                </a:solidFill>
                <a:latin typeface="Arial MT"/>
                <a:cs typeface="Arial MT"/>
              </a:rPr>
              <a:t>c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10">
                <a:solidFill>
                  <a:srgbClr val="4D4D4D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30">
                <a:solidFill>
                  <a:srgbClr val="4D4D4D"/>
                </a:solidFill>
                <a:latin typeface="Arial MT"/>
                <a:cs typeface="Arial MT"/>
              </a:rPr>
              <a:t>m</a:t>
            </a:r>
            <a:r>
              <a:rPr sz="1400" spc="-35">
                <a:solidFill>
                  <a:srgbClr val="4D4D4D"/>
                </a:solidFill>
                <a:latin typeface="Arial MT"/>
                <a:cs typeface="Arial MT"/>
              </a:rPr>
              <a:t>a</a:t>
            </a:r>
            <a:r>
              <a:rPr sz="1400" spc="-20">
                <a:solidFill>
                  <a:srgbClr val="4D4D4D"/>
                </a:solidFill>
                <a:latin typeface="Arial MT"/>
                <a:cs typeface="Arial MT"/>
              </a:rPr>
              <a:t>r</a:t>
            </a:r>
            <a:r>
              <a:rPr sz="1400" spc="-30">
                <a:solidFill>
                  <a:srgbClr val="4D4D4D"/>
                </a:solidFill>
                <a:latin typeface="Arial MT"/>
                <a:cs typeface="Arial MT"/>
              </a:rPr>
              <a:t>k</a:t>
            </a:r>
            <a:r>
              <a:rPr sz="1400" spc="40">
                <a:solidFill>
                  <a:srgbClr val="4D4D4D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76" name="object 21">
            <a:extLst>
              <a:ext uri="{FF2B5EF4-FFF2-40B4-BE49-F238E27FC236}">
                <a16:creationId xmlns:a16="http://schemas.microsoft.com/office/drawing/2014/main" id="{B8C95C0B-1CE4-571B-CD95-F2833DFB07C3}"/>
              </a:ext>
            </a:extLst>
          </p:cNvPr>
          <p:cNvGrpSpPr/>
          <p:nvPr/>
        </p:nvGrpSpPr>
        <p:grpSpPr>
          <a:xfrm>
            <a:off x="9248775" y="1552575"/>
            <a:ext cx="2543175" cy="3295650"/>
            <a:chOff x="9248775" y="1552575"/>
            <a:chExt cx="2543175" cy="3295650"/>
          </a:xfrm>
        </p:grpSpPr>
        <p:pic>
          <p:nvPicPr>
            <p:cNvPr id="77" name="object 22">
              <a:extLst>
                <a:ext uri="{FF2B5EF4-FFF2-40B4-BE49-F238E27FC236}">
                  <a16:creationId xmlns:a16="http://schemas.microsoft.com/office/drawing/2014/main" id="{0223590D-DEF5-C40E-F998-6139978FFF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8775" y="1552575"/>
              <a:ext cx="2543175" cy="1685925"/>
            </a:xfrm>
            <a:prstGeom prst="rect">
              <a:avLst/>
            </a:prstGeom>
          </p:spPr>
        </p:pic>
        <p:sp>
          <p:nvSpPr>
            <p:cNvPr id="78" name="object 23">
              <a:extLst>
                <a:ext uri="{FF2B5EF4-FFF2-40B4-BE49-F238E27FC236}">
                  <a16:creationId xmlns:a16="http://schemas.microsoft.com/office/drawing/2014/main" id="{BA2E7875-DFD3-7C5F-07FA-830753FC4CAB}"/>
                </a:ext>
              </a:extLst>
            </p:cNvPr>
            <p:cNvSpPr/>
            <p:nvPr/>
          </p:nvSpPr>
          <p:spPr>
            <a:xfrm>
              <a:off x="9363075" y="2952750"/>
              <a:ext cx="2314575" cy="1895475"/>
            </a:xfrm>
            <a:custGeom>
              <a:avLst/>
              <a:gdLst/>
              <a:ahLst/>
              <a:cxnLst/>
              <a:rect l="l" t="t" r="r" b="b"/>
              <a:pathLst>
                <a:path w="2314575" h="1895475">
                  <a:moveTo>
                    <a:pt x="2314575" y="0"/>
                  </a:moveTo>
                  <a:lnTo>
                    <a:pt x="0" y="0"/>
                  </a:lnTo>
                  <a:lnTo>
                    <a:pt x="0" y="1895475"/>
                  </a:lnTo>
                  <a:lnTo>
                    <a:pt x="2314575" y="1895475"/>
                  </a:lnTo>
                  <a:lnTo>
                    <a:pt x="2314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988F2DD5-AA1E-D0D4-71D3-993238A76E03}"/>
              </a:ext>
            </a:extLst>
          </p:cNvPr>
          <p:cNvSpPr txBox="1"/>
          <p:nvPr/>
        </p:nvSpPr>
        <p:spPr>
          <a:xfrm>
            <a:off x="9499854" y="3031426"/>
            <a:ext cx="2044064" cy="12395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2540" algn="ctr">
              <a:lnSpc>
                <a:spcPct val="103000"/>
              </a:lnSpc>
              <a:spcBef>
                <a:spcPts val="70"/>
              </a:spcBef>
            </a:pPr>
            <a:r>
              <a:rPr sz="1550" b="1" spc="-5">
                <a:solidFill>
                  <a:srgbClr val="FFC000"/>
                </a:solidFill>
                <a:latin typeface="Arial"/>
                <a:cs typeface="Arial"/>
              </a:rPr>
              <a:t>Facilitate</a:t>
            </a:r>
            <a:r>
              <a:rPr sz="15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-10">
                <a:solidFill>
                  <a:srgbClr val="FFC000"/>
                </a:solidFill>
                <a:latin typeface="Arial"/>
                <a:cs typeface="Arial"/>
              </a:rPr>
              <a:t>switching </a:t>
            </a:r>
            <a:r>
              <a:rPr sz="1550" b="1" spc="-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10">
                <a:solidFill>
                  <a:srgbClr val="FFC000"/>
                </a:solidFill>
                <a:latin typeface="Arial"/>
                <a:cs typeface="Arial"/>
              </a:rPr>
              <a:t>for</a:t>
            </a:r>
            <a:r>
              <a:rPr sz="1550" b="1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5">
                <a:solidFill>
                  <a:srgbClr val="FFC000"/>
                </a:solidFill>
                <a:latin typeface="Arial"/>
                <a:cs typeface="Arial"/>
              </a:rPr>
              <a:t>cloud</a:t>
            </a:r>
            <a:r>
              <a:rPr sz="1550" b="1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b="1" spc="20">
                <a:solidFill>
                  <a:srgbClr val="FFC000"/>
                </a:solidFill>
                <a:latin typeface="Arial"/>
                <a:cs typeface="Arial"/>
              </a:rPr>
              <a:t>users</a:t>
            </a:r>
            <a:r>
              <a:rPr sz="1550" b="1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in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-5">
                <a:solidFill>
                  <a:srgbClr val="4D4D4D"/>
                </a:solidFill>
                <a:latin typeface="Arial MT"/>
                <a:cs typeface="Arial MT"/>
              </a:rPr>
              <a:t>the </a:t>
            </a:r>
            <a:r>
              <a:rPr sz="1550" spc="-41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EU</a:t>
            </a:r>
            <a:r>
              <a:rPr sz="1550" spc="-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between</a:t>
            </a:r>
            <a:r>
              <a:rPr sz="1550" spc="9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different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 providers</a:t>
            </a:r>
            <a:r>
              <a:rPr sz="1550" spc="12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2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550" spc="-5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5">
                <a:solidFill>
                  <a:srgbClr val="4D4D4D"/>
                </a:solidFill>
                <a:latin typeface="Arial MT"/>
                <a:cs typeface="Arial MT"/>
              </a:rPr>
              <a:t>data </a:t>
            </a:r>
            <a:r>
              <a:rPr sz="1550" spc="1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15">
                <a:solidFill>
                  <a:srgbClr val="4D4D4D"/>
                </a:solidFill>
                <a:latin typeface="Arial MT"/>
                <a:cs typeface="Arial MT"/>
              </a:rPr>
              <a:t>processing</a:t>
            </a:r>
            <a:r>
              <a:rPr sz="1550" spc="2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550" spc="30">
                <a:solidFill>
                  <a:srgbClr val="4D4D4D"/>
                </a:solidFill>
                <a:latin typeface="Arial MT"/>
                <a:cs typeface="Arial MT"/>
              </a:rPr>
              <a:t>services</a:t>
            </a:r>
            <a:endParaRPr sz="15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80" name="object 25">
            <a:extLst>
              <a:ext uri="{FF2B5EF4-FFF2-40B4-BE49-F238E27FC236}">
                <a16:creationId xmlns:a16="http://schemas.microsoft.com/office/drawing/2014/main" id="{B57DC853-6D2C-F6B5-18C5-6D4366176C54}"/>
              </a:ext>
            </a:extLst>
          </p:cNvPr>
          <p:cNvGrpSpPr/>
          <p:nvPr/>
        </p:nvGrpSpPr>
        <p:grpSpPr>
          <a:xfrm>
            <a:off x="7515288" y="4781613"/>
            <a:ext cx="266700" cy="476250"/>
            <a:chOff x="7515288" y="4781613"/>
            <a:chExt cx="266700" cy="476250"/>
          </a:xfrm>
        </p:grpSpPr>
        <p:pic>
          <p:nvPicPr>
            <p:cNvPr id="81" name="object 26">
              <a:extLst>
                <a:ext uri="{FF2B5EF4-FFF2-40B4-BE49-F238E27FC236}">
                  <a16:creationId xmlns:a16="http://schemas.microsoft.com/office/drawing/2014/main" id="{FA759635-0936-24AF-C94E-E932FD824B5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0051" y="4786376"/>
              <a:ext cx="257175" cy="466725"/>
            </a:xfrm>
            <a:prstGeom prst="rect">
              <a:avLst/>
            </a:prstGeom>
          </p:spPr>
        </p:pic>
        <p:sp>
          <p:nvSpPr>
            <p:cNvPr id="82" name="object 27">
              <a:extLst>
                <a:ext uri="{FF2B5EF4-FFF2-40B4-BE49-F238E27FC236}">
                  <a16:creationId xmlns:a16="http://schemas.microsoft.com/office/drawing/2014/main" id="{39090C0C-86EB-DA68-3133-A70678FA51BE}"/>
                </a:ext>
              </a:extLst>
            </p:cNvPr>
            <p:cNvSpPr/>
            <p:nvPr/>
          </p:nvSpPr>
          <p:spPr>
            <a:xfrm>
              <a:off x="7520051" y="4786376"/>
              <a:ext cx="257175" cy="466725"/>
            </a:xfrm>
            <a:custGeom>
              <a:avLst/>
              <a:gdLst/>
              <a:ahLst/>
              <a:cxnLst/>
              <a:rect l="l" t="t" r="r" b="b"/>
              <a:pathLst>
                <a:path w="257175" h="466725">
                  <a:moveTo>
                    <a:pt x="0" y="338074"/>
                  </a:moveTo>
                  <a:lnTo>
                    <a:pt x="64262" y="338074"/>
                  </a:lnTo>
                  <a:lnTo>
                    <a:pt x="64262" y="0"/>
                  </a:lnTo>
                  <a:lnTo>
                    <a:pt x="192785" y="0"/>
                  </a:lnTo>
                  <a:lnTo>
                    <a:pt x="192785" y="338074"/>
                  </a:lnTo>
                  <a:lnTo>
                    <a:pt x="257175" y="338074"/>
                  </a:lnTo>
                  <a:lnTo>
                    <a:pt x="128524" y="466725"/>
                  </a:lnTo>
                  <a:lnTo>
                    <a:pt x="0" y="338074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object 28">
            <a:extLst>
              <a:ext uri="{FF2B5EF4-FFF2-40B4-BE49-F238E27FC236}">
                <a16:creationId xmlns:a16="http://schemas.microsoft.com/office/drawing/2014/main" id="{43D90842-7248-B0A1-9475-8C780C6EDED5}"/>
              </a:ext>
            </a:extLst>
          </p:cNvPr>
          <p:cNvGrpSpPr/>
          <p:nvPr/>
        </p:nvGrpSpPr>
        <p:grpSpPr>
          <a:xfrm>
            <a:off x="1621759" y="5002877"/>
            <a:ext cx="257175" cy="400050"/>
            <a:chOff x="1652651" y="4910201"/>
            <a:chExt cx="257175" cy="400050"/>
          </a:xfrm>
        </p:grpSpPr>
        <p:pic>
          <p:nvPicPr>
            <p:cNvPr id="84" name="object 29">
              <a:extLst>
                <a:ext uri="{FF2B5EF4-FFF2-40B4-BE49-F238E27FC236}">
                  <a16:creationId xmlns:a16="http://schemas.microsoft.com/office/drawing/2014/main" id="{933EC857-C689-F4E6-6F80-C8931F1A54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651" y="4910201"/>
              <a:ext cx="257175" cy="400050"/>
            </a:xfrm>
            <a:prstGeom prst="rect">
              <a:avLst/>
            </a:prstGeom>
          </p:spPr>
        </p:pic>
        <p:sp>
          <p:nvSpPr>
            <p:cNvPr id="85" name="object 30">
              <a:extLst>
                <a:ext uri="{FF2B5EF4-FFF2-40B4-BE49-F238E27FC236}">
                  <a16:creationId xmlns:a16="http://schemas.microsoft.com/office/drawing/2014/main" id="{A5BCD74C-A723-16DC-CB20-2F99B9B34313}"/>
                </a:ext>
              </a:extLst>
            </p:cNvPr>
            <p:cNvSpPr/>
            <p:nvPr/>
          </p:nvSpPr>
          <p:spPr>
            <a:xfrm>
              <a:off x="1652651" y="4910201"/>
              <a:ext cx="257175" cy="400050"/>
            </a:xfrm>
            <a:custGeom>
              <a:avLst/>
              <a:gdLst/>
              <a:ahLst/>
              <a:cxnLst/>
              <a:rect l="l" t="t" r="r" b="b"/>
              <a:pathLst>
                <a:path w="257175" h="400050">
                  <a:moveTo>
                    <a:pt x="0" y="271399"/>
                  </a:moveTo>
                  <a:lnTo>
                    <a:pt x="64262" y="271399"/>
                  </a:lnTo>
                  <a:lnTo>
                    <a:pt x="64262" y="0"/>
                  </a:lnTo>
                  <a:lnTo>
                    <a:pt x="192786" y="0"/>
                  </a:lnTo>
                  <a:lnTo>
                    <a:pt x="192786" y="271399"/>
                  </a:lnTo>
                  <a:lnTo>
                    <a:pt x="257175" y="271399"/>
                  </a:lnTo>
                  <a:lnTo>
                    <a:pt x="128524" y="400050"/>
                  </a:lnTo>
                  <a:lnTo>
                    <a:pt x="0" y="271399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object 31">
            <a:extLst>
              <a:ext uri="{FF2B5EF4-FFF2-40B4-BE49-F238E27FC236}">
                <a16:creationId xmlns:a16="http://schemas.microsoft.com/office/drawing/2014/main" id="{A97DB38F-5EE8-16A1-291D-DD97E1F759E1}"/>
              </a:ext>
            </a:extLst>
          </p:cNvPr>
          <p:cNvGrpSpPr/>
          <p:nvPr/>
        </p:nvGrpSpPr>
        <p:grpSpPr>
          <a:xfrm>
            <a:off x="10391838" y="4514913"/>
            <a:ext cx="266700" cy="552450"/>
            <a:chOff x="10391838" y="4514913"/>
            <a:chExt cx="266700" cy="552450"/>
          </a:xfrm>
        </p:grpSpPr>
        <p:pic>
          <p:nvPicPr>
            <p:cNvPr id="87" name="object 32">
              <a:extLst>
                <a:ext uri="{FF2B5EF4-FFF2-40B4-BE49-F238E27FC236}">
                  <a16:creationId xmlns:a16="http://schemas.microsoft.com/office/drawing/2014/main" id="{8A190146-4481-6B72-4267-7559F71BD17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6601" y="4519676"/>
              <a:ext cx="257175" cy="542925"/>
            </a:xfrm>
            <a:prstGeom prst="rect">
              <a:avLst/>
            </a:prstGeom>
          </p:spPr>
        </p:pic>
        <p:sp>
          <p:nvSpPr>
            <p:cNvPr id="88" name="object 33">
              <a:extLst>
                <a:ext uri="{FF2B5EF4-FFF2-40B4-BE49-F238E27FC236}">
                  <a16:creationId xmlns:a16="http://schemas.microsoft.com/office/drawing/2014/main" id="{A7CE7137-CAA4-9E26-FFFC-0DE6EC9CBC3B}"/>
                </a:ext>
              </a:extLst>
            </p:cNvPr>
            <p:cNvSpPr/>
            <p:nvPr/>
          </p:nvSpPr>
          <p:spPr>
            <a:xfrm>
              <a:off x="10396601" y="4519676"/>
              <a:ext cx="257175" cy="542925"/>
            </a:xfrm>
            <a:custGeom>
              <a:avLst/>
              <a:gdLst/>
              <a:ahLst/>
              <a:cxnLst/>
              <a:rect l="l" t="t" r="r" b="b"/>
              <a:pathLst>
                <a:path w="257175" h="542925">
                  <a:moveTo>
                    <a:pt x="0" y="414274"/>
                  </a:moveTo>
                  <a:lnTo>
                    <a:pt x="64262" y="414274"/>
                  </a:lnTo>
                  <a:lnTo>
                    <a:pt x="64262" y="0"/>
                  </a:lnTo>
                  <a:lnTo>
                    <a:pt x="192785" y="0"/>
                  </a:lnTo>
                  <a:lnTo>
                    <a:pt x="192785" y="414274"/>
                  </a:lnTo>
                  <a:lnTo>
                    <a:pt x="257175" y="414274"/>
                  </a:lnTo>
                  <a:lnTo>
                    <a:pt x="128524" y="542925"/>
                  </a:lnTo>
                  <a:lnTo>
                    <a:pt x="0" y="414274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object 34">
            <a:extLst>
              <a:ext uri="{FF2B5EF4-FFF2-40B4-BE49-F238E27FC236}">
                <a16:creationId xmlns:a16="http://schemas.microsoft.com/office/drawing/2014/main" id="{7B5508C1-D11D-3426-77A7-24E65E89FD02}"/>
              </a:ext>
            </a:extLst>
          </p:cNvPr>
          <p:cNvGrpSpPr/>
          <p:nvPr/>
        </p:nvGrpSpPr>
        <p:grpSpPr>
          <a:xfrm>
            <a:off x="4610163" y="4895913"/>
            <a:ext cx="266700" cy="333375"/>
            <a:chOff x="4610163" y="4895913"/>
            <a:chExt cx="266700" cy="333375"/>
          </a:xfrm>
        </p:grpSpPr>
        <p:pic>
          <p:nvPicPr>
            <p:cNvPr id="90" name="object 35">
              <a:extLst>
                <a:ext uri="{FF2B5EF4-FFF2-40B4-BE49-F238E27FC236}">
                  <a16:creationId xmlns:a16="http://schemas.microsoft.com/office/drawing/2014/main" id="{6EA2D8F8-5DC9-93CB-0C21-AF0C6ADE37B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4926" y="4900676"/>
              <a:ext cx="257175" cy="323850"/>
            </a:xfrm>
            <a:prstGeom prst="rect">
              <a:avLst/>
            </a:prstGeom>
          </p:spPr>
        </p:pic>
        <p:sp>
          <p:nvSpPr>
            <p:cNvPr id="91" name="object 36">
              <a:extLst>
                <a:ext uri="{FF2B5EF4-FFF2-40B4-BE49-F238E27FC236}">
                  <a16:creationId xmlns:a16="http://schemas.microsoft.com/office/drawing/2014/main" id="{EE1046DA-91E9-2DCA-2EFB-1748D051461F}"/>
                </a:ext>
              </a:extLst>
            </p:cNvPr>
            <p:cNvSpPr/>
            <p:nvPr/>
          </p:nvSpPr>
          <p:spPr>
            <a:xfrm>
              <a:off x="4614926" y="4900676"/>
              <a:ext cx="257175" cy="323850"/>
            </a:xfrm>
            <a:custGeom>
              <a:avLst/>
              <a:gdLst/>
              <a:ahLst/>
              <a:cxnLst/>
              <a:rect l="l" t="t" r="r" b="b"/>
              <a:pathLst>
                <a:path w="257175" h="323850">
                  <a:moveTo>
                    <a:pt x="0" y="195199"/>
                  </a:moveTo>
                  <a:lnTo>
                    <a:pt x="64262" y="195199"/>
                  </a:lnTo>
                  <a:lnTo>
                    <a:pt x="64262" y="0"/>
                  </a:lnTo>
                  <a:lnTo>
                    <a:pt x="192786" y="0"/>
                  </a:lnTo>
                  <a:lnTo>
                    <a:pt x="192786" y="195199"/>
                  </a:lnTo>
                  <a:lnTo>
                    <a:pt x="257175" y="195199"/>
                  </a:lnTo>
                  <a:lnTo>
                    <a:pt x="128524" y="323850"/>
                  </a:lnTo>
                  <a:lnTo>
                    <a:pt x="0" y="195199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5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01AB695-3D1D-CA53-4175-6F475B04BCC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4612" t="26125" r="22617" b="10125"/>
          <a:stretch/>
        </p:blipFill>
        <p:spPr>
          <a:xfrm>
            <a:off x="1091514" y="942203"/>
            <a:ext cx="10181082" cy="5257936"/>
          </a:xfrm>
        </p:spPr>
      </p:pic>
    </p:spTree>
    <p:extLst>
      <p:ext uri="{BB962C8B-B14F-4D97-AF65-F5344CB8AC3E}">
        <p14:creationId xmlns:p14="http://schemas.microsoft.com/office/powerpoint/2010/main" val="423585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E4C9B7-9096-3952-E4B9-24B7B2CB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56" y="1588787"/>
            <a:ext cx="10905699" cy="3881904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4DA6314-E0AC-E90C-AD0F-1E048131650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20451" t="26525" r="16643" b="7162"/>
          <a:stretch/>
        </p:blipFill>
        <p:spPr>
          <a:xfrm>
            <a:off x="1002956" y="698034"/>
            <a:ext cx="10115898" cy="56634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55075F-8E0E-308D-3A8B-F1A90EF97212}"/>
              </a:ext>
            </a:extLst>
          </p:cNvPr>
          <p:cNvSpPr/>
          <p:nvPr/>
        </p:nvSpPr>
        <p:spPr>
          <a:xfrm>
            <a:off x="8989541" y="5601729"/>
            <a:ext cx="2100648" cy="74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2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11D30"/>
      </a:dk1>
      <a:lt1>
        <a:srgbClr val="FFFFFF"/>
      </a:lt1>
      <a:dk2>
        <a:srgbClr val="011D30"/>
      </a:dk2>
      <a:lt2>
        <a:srgbClr val="FFFFFF"/>
      </a:lt2>
      <a:accent1>
        <a:srgbClr val="1758A9"/>
      </a:accent1>
      <a:accent2>
        <a:srgbClr val="288EBE"/>
      </a:accent2>
      <a:accent3>
        <a:srgbClr val="43BFBA"/>
      </a:accent3>
      <a:accent4>
        <a:srgbClr val="C2DA63"/>
      </a:accent4>
      <a:accent5>
        <a:srgbClr val="F39222"/>
      </a:accent5>
      <a:accent6>
        <a:srgbClr val="011D30"/>
      </a:accent6>
      <a:hlink>
        <a:srgbClr val="0563C1"/>
      </a:hlink>
      <a:folHlink>
        <a:srgbClr val="F39222"/>
      </a:folHlink>
    </a:clrScheme>
    <a:fontScheme name="Custom 1">
      <a:majorFont>
        <a:latin typeface="EC Square Sans Con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11D30"/>
      </a:dk1>
      <a:lt1>
        <a:srgbClr val="FFFFFF"/>
      </a:lt1>
      <a:dk2>
        <a:srgbClr val="011D30"/>
      </a:dk2>
      <a:lt2>
        <a:srgbClr val="FFFFFF"/>
      </a:lt2>
      <a:accent1>
        <a:srgbClr val="1758A9"/>
      </a:accent1>
      <a:accent2>
        <a:srgbClr val="288EBE"/>
      </a:accent2>
      <a:accent3>
        <a:srgbClr val="43BFBA"/>
      </a:accent3>
      <a:accent4>
        <a:srgbClr val="C2DA63"/>
      </a:accent4>
      <a:accent5>
        <a:srgbClr val="F39222"/>
      </a:accent5>
      <a:accent6>
        <a:srgbClr val="011D30"/>
      </a:accent6>
      <a:hlink>
        <a:srgbClr val="0563C1"/>
      </a:hlink>
      <a:folHlink>
        <a:srgbClr val="F39222"/>
      </a:folHlink>
    </a:clrScheme>
    <a:fontScheme name="Custom 1">
      <a:majorFont>
        <a:latin typeface="EC Square Sans Con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6.xml><?xml version="1.0" encoding="utf-8"?>
<a:theme xmlns:a="http://schemas.openxmlformats.org/drawingml/2006/main" name="6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7.xml><?xml version="1.0" encoding="utf-8"?>
<a:theme xmlns:a="http://schemas.openxmlformats.org/drawingml/2006/main" name="7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8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  <SharedWithUsers xmlns="5142aa42-1af1-41a6-85f2-be9d08ee8af9">
      <UserInfo>
        <DisplayName>ULBRICH Martin (CNECT)</DisplayName>
        <AccountId>531</AccountId>
        <AccountType/>
      </UserInfo>
      <UserInfo>
        <DisplayName>MILANI Federico (CNECT)</DisplayName>
        <AccountId>532</AccountId>
        <AccountType/>
      </UserInfo>
      <UserInfo>
        <DisplayName>JUAN VERDEJO Adrian (REFORM)</DisplayName>
        <AccountId>533</AccountId>
        <AccountType/>
      </UserInfo>
      <UserInfo>
        <DisplayName>GIACOLETTO Thomas (REFORM)</DisplayName>
        <AccountId>534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8F54B-8CED-4EFB-9F40-C7886E8FBC8C}">
  <ds:schemaRefs>
    <ds:schemaRef ds:uri="641315ca-0572-423e-bd92-cff020455c2a"/>
    <ds:schemaRef ds:uri="c104a7e3-e0a9-46cf-92ee-9b62dc9a36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d8d8558-386b-4b7a-9934-ee7da0a43094"/>
    <ds:schemaRef ds:uri="5142aa42-1af1-41a6-85f2-be9d08ee8af9"/>
  </ds:schemaRefs>
</ds:datastoreItem>
</file>

<file path=customXml/itemProps2.xml><?xml version="1.0" encoding="utf-8"?>
<ds:datastoreItem xmlns:ds="http://schemas.openxmlformats.org/officeDocument/2006/customXml" ds:itemID="{ED795AE2-0D18-49C6-85DB-0F68E2F2F9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4985C-A443-46B2-A23C-3BAAD62EB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d8558-386b-4b7a-9934-ee7da0a43094"/>
    <ds:schemaRef ds:uri="5142aa42-1af1-41a6-85f2-be9d08ee8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9</Notes>
  <HiddenSlides>10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1_Office Theme</vt:lpstr>
      <vt:lpstr>Office Theme</vt:lpstr>
      <vt:lpstr>2_Office Theme</vt:lpstr>
      <vt:lpstr>4_Office Theme</vt:lpstr>
      <vt:lpstr>5_Office Theme</vt:lpstr>
      <vt:lpstr>6_Office Theme</vt:lpstr>
      <vt:lpstr>7_Office Theme</vt:lpstr>
      <vt:lpstr>3_Office Theme</vt:lpstr>
      <vt:lpstr>PowerPoint Presentation</vt:lpstr>
      <vt:lpstr>Digital decade policy, a driver for Pillar II</vt:lpstr>
      <vt:lpstr>Implementing ComPAct: 5 digital actions under Pillar II</vt:lpstr>
      <vt:lpstr>PowerPoint Presentation</vt:lpstr>
      <vt:lpstr>EU data strategy</vt:lpstr>
      <vt:lpstr>PowerPoint Presentation</vt:lpstr>
      <vt:lpstr>PowerPoint Presentation</vt:lpstr>
      <vt:lpstr>PowerPoint Presentation</vt:lpstr>
      <vt:lpstr>PowerPoint Presentation</vt:lpstr>
      <vt:lpstr>AI Act: Risk-based approach</vt:lpstr>
      <vt:lpstr>PowerPoint Presentation</vt:lpstr>
      <vt:lpstr> High-risk use cases as defined in Annex III –   political agreement</vt:lpstr>
      <vt:lpstr>Enforcement of the AI Act – political agreement</vt:lpstr>
      <vt:lpstr>Fundamental rights impact assessment - political agreement</vt:lpstr>
      <vt:lpstr>PowerPoint Presentation</vt:lpstr>
      <vt:lpstr>Emerging technologies</vt:lpstr>
      <vt:lpstr>PowerPoint Presentation</vt:lpstr>
      <vt:lpstr>The Single Digital Gateway Regulation</vt:lpstr>
      <vt:lpstr>The Single Digital Gateway is currently in full deployment</vt:lpstr>
      <vt:lpstr>Automated evidence exchange  via the Once-Only Technical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sector interoperability</vt:lpstr>
      <vt:lpstr>PowerPoint Presentation</vt:lpstr>
      <vt:lpstr>SIMPLE – In short</vt:lpstr>
      <vt:lpstr>Interoperability at the core of the architecture</vt:lpstr>
      <vt:lpstr>Simpl conceptual architecture (1/5)</vt:lpstr>
      <vt:lpstr>SIMPL</vt:lpstr>
      <vt:lpstr>PowerPoint Presentation</vt:lpstr>
      <vt:lpstr>Guidance: Forthcoming Commission Recommendation</vt:lpstr>
      <vt:lpstr>Discussion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Pillar 2 actions: Interoperability</dc:title>
  <dc:creator>BREBENEL Alina Maria (DIGIT)</dc:creator>
  <cp:revision>14</cp:revision>
  <dcterms:created xsi:type="dcterms:W3CDTF">2024-01-10T11:58:15Z</dcterms:created>
  <dcterms:modified xsi:type="dcterms:W3CDTF">2024-01-19T08:22:13Z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2024-01-10T11:58:15Z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79582d95-32f6-4f19-be1f-1f6e20fdab33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0x010100A03A3E93BFF5E64B81FD2752BF1BECD6</vt:lpwstr>
  </property>
  <property fmtid="{D5CDD505-2E9C-101B-9397-08002B2CF9AE}" pid="10" name="MediaServiceImageTags">
    <vt:lpwstr/>
  </property>
</Properties>
</file>