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4"/>
  </p:notesMasterIdLst>
  <p:sldIdLst>
    <p:sldId id="256" r:id="rId6"/>
    <p:sldId id="1011" r:id="rId7"/>
    <p:sldId id="814" r:id="rId8"/>
    <p:sldId id="262" r:id="rId9"/>
    <p:sldId id="789" r:id="rId10"/>
    <p:sldId id="469" r:id="rId11"/>
    <p:sldId id="820" r:id="rId12"/>
    <p:sldId id="830" r:id="rId13"/>
    <p:sldId id="828" r:id="rId14"/>
    <p:sldId id="1012" r:id="rId15"/>
    <p:sldId id="1001" r:id="rId16"/>
    <p:sldId id="815" r:id="rId17"/>
    <p:sldId id="831" r:id="rId18"/>
    <p:sldId id="816" r:id="rId19"/>
    <p:sldId id="832" r:id="rId20"/>
    <p:sldId id="833" r:id="rId21"/>
    <p:sldId id="834" r:id="rId22"/>
    <p:sldId id="1000" r:id="rId23"/>
    <p:sldId id="1002" r:id="rId24"/>
    <p:sldId id="1003" r:id="rId25"/>
    <p:sldId id="1004" r:id="rId26"/>
    <p:sldId id="1005" r:id="rId27"/>
    <p:sldId id="1006" r:id="rId28"/>
    <p:sldId id="1007" r:id="rId29"/>
    <p:sldId id="1008" r:id="rId30"/>
    <p:sldId id="1013" r:id="rId31"/>
    <p:sldId id="1009" r:id="rId32"/>
    <p:sldId id="101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KOVIC Snjezana (REFORM)" userId="S::snjezana.ivankovic@ec.europa.eu::12b8578b-6f1f-4321-8484-242677856ac8" providerId="AD" clId="Web-{66C98082-7372-F7EF-1BF0-4799B6D39FED}"/>
    <pc:docChg chg="mod">
      <pc:chgData name="IVANKOVIC Snjezana (REFORM)" userId="S::snjezana.ivankovic@ec.europa.eu::12b8578b-6f1f-4321-8484-242677856ac8" providerId="AD" clId="Web-{66C98082-7372-F7EF-1BF0-4799B6D39FED}" dt="2024-05-14T12:04:12.763" v="0" actId="33475"/>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575FC-D028-4AA9-8DD9-787FC7C5DF4E}" type="datetimeFigureOut">
              <a:rPr lang="en-GB" smtClean="0"/>
              <a:t>14/05/2024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1735C6-D809-4B91-9D14-95712782DA32}" type="slidenum">
              <a:rPr lang="en-GB" smtClean="0"/>
              <a:t>‹#›</a:t>
            </a:fld>
            <a:endParaRPr lang="en-GB"/>
          </a:p>
        </p:txBody>
      </p:sp>
    </p:spTree>
    <p:extLst>
      <p:ext uri="{BB962C8B-B14F-4D97-AF65-F5344CB8AC3E}">
        <p14:creationId xmlns:p14="http://schemas.microsoft.com/office/powerpoint/2010/main" val="221729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jdelijke aanduiding voor dia-afbeelding 1"/>
          <p:cNvSpPr>
            <a:spLocks noGrp="1" noRot="1" noChangeAspect="1" noTextEdit="1"/>
          </p:cNvSpPr>
          <p:nvPr>
            <p:ph type="sldImg"/>
          </p:nvPr>
        </p:nvSpPr>
        <p:spPr>
          <a:ln/>
        </p:spPr>
      </p:sp>
      <p:sp>
        <p:nvSpPr>
          <p:cNvPr id="6146"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a:ea typeface="ＭＳ Ｐゴシック" charset="0"/>
              <a:cs typeface="ＭＳ Ｐゴシック" charset="0"/>
            </a:endParaRPr>
          </a:p>
        </p:txBody>
      </p:sp>
      <p:sp>
        <p:nvSpPr>
          <p:cNvPr id="6147"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charset="0"/>
                <a:ea typeface="ＭＳ Ｐゴシック" charset="0"/>
                <a:cs typeface="ＭＳ Ｐゴシック" charset="0"/>
              </a:defRPr>
            </a:lvl1pPr>
            <a:lvl2pPr marL="746516" indent="-287122" eaLnBrk="0" hangingPunct="0">
              <a:defRPr sz="2400" i="1">
                <a:solidFill>
                  <a:schemeClr val="tx1"/>
                </a:solidFill>
                <a:latin typeface="Arial" charset="0"/>
                <a:ea typeface="ＭＳ Ｐゴシック" charset="0"/>
              </a:defRPr>
            </a:lvl2pPr>
            <a:lvl3pPr marL="1148486" indent="-229697" eaLnBrk="0" hangingPunct="0">
              <a:defRPr sz="2400" i="1">
                <a:solidFill>
                  <a:schemeClr val="tx1"/>
                </a:solidFill>
                <a:latin typeface="Arial" charset="0"/>
                <a:ea typeface="ＭＳ Ｐゴシック" charset="0"/>
              </a:defRPr>
            </a:lvl3pPr>
            <a:lvl4pPr marL="1607881" indent="-229697" eaLnBrk="0" hangingPunct="0">
              <a:defRPr sz="2400" i="1">
                <a:solidFill>
                  <a:schemeClr val="tx1"/>
                </a:solidFill>
                <a:latin typeface="Arial" charset="0"/>
                <a:ea typeface="ＭＳ Ｐゴシック" charset="0"/>
              </a:defRPr>
            </a:lvl4pPr>
            <a:lvl5pPr marL="2067276" indent="-229697" eaLnBrk="0" hangingPunct="0">
              <a:defRPr sz="2400" i="1">
                <a:solidFill>
                  <a:schemeClr val="tx1"/>
                </a:solidFill>
                <a:latin typeface="Arial" charset="0"/>
                <a:ea typeface="ＭＳ Ｐゴシック" charset="0"/>
              </a:defRPr>
            </a:lvl5pPr>
            <a:lvl6pPr marL="2526670" indent="-229697" eaLnBrk="0" fontAlgn="base" hangingPunct="0">
              <a:lnSpc>
                <a:spcPct val="130000"/>
              </a:lnSpc>
              <a:spcBef>
                <a:spcPct val="50000"/>
              </a:spcBef>
              <a:spcAft>
                <a:spcPct val="0"/>
              </a:spcAft>
              <a:buChar char="•"/>
              <a:defRPr sz="2400" i="1">
                <a:solidFill>
                  <a:schemeClr val="tx1"/>
                </a:solidFill>
                <a:latin typeface="Arial" charset="0"/>
                <a:ea typeface="ＭＳ Ｐゴシック" charset="0"/>
              </a:defRPr>
            </a:lvl6pPr>
            <a:lvl7pPr marL="2986065" indent="-229697" eaLnBrk="0" fontAlgn="base" hangingPunct="0">
              <a:lnSpc>
                <a:spcPct val="130000"/>
              </a:lnSpc>
              <a:spcBef>
                <a:spcPct val="50000"/>
              </a:spcBef>
              <a:spcAft>
                <a:spcPct val="0"/>
              </a:spcAft>
              <a:buChar char="•"/>
              <a:defRPr sz="2400" i="1">
                <a:solidFill>
                  <a:schemeClr val="tx1"/>
                </a:solidFill>
                <a:latin typeface="Arial" charset="0"/>
                <a:ea typeface="ＭＳ Ｐゴシック" charset="0"/>
              </a:defRPr>
            </a:lvl7pPr>
            <a:lvl8pPr marL="3445459" indent="-229697" eaLnBrk="0" fontAlgn="base" hangingPunct="0">
              <a:lnSpc>
                <a:spcPct val="130000"/>
              </a:lnSpc>
              <a:spcBef>
                <a:spcPct val="50000"/>
              </a:spcBef>
              <a:spcAft>
                <a:spcPct val="0"/>
              </a:spcAft>
              <a:buChar char="•"/>
              <a:defRPr sz="2400" i="1">
                <a:solidFill>
                  <a:schemeClr val="tx1"/>
                </a:solidFill>
                <a:latin typeface="Arial" charset="0"/>
                <a:ea typeface="ＭＳ Ｐゴシック" charset="0"/>
              </a:defRPr>
            </a:lvl8pPr>
            <a:lvl9pPr marL="3904854" indent="-229697" eaLnBrk="0" fontAlgn="base" hangingPunct="0">
              <a:lnSpc>
                <a:spcPct val="130000"/>
              </a:lnSpc>
              <a:spcBef>
                <a:spcPct val="50000"/>
              </a:spcBef>
              <a:spcAft>
                <a:spcPct val="0"/>
              </a:spcAft>
              <a:buChar char="•"/>
              <a:defRPr sz="2400" i="1">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F671727-1663-0E45-A741-23CDF5B6F42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65936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9BFC-356B-4B29-9998-3371174F1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3CA83C4-0FD6-48E7-B4F1-099F6DD9E0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4157B5-C08D-4225-9063-EBE1A25CF4C8}"/>
              </a:ext>
            </a:extLst>
          </p:cNvPr>
          <p:cNvSpPr>
            <a:spLocks noGrp="1"/>
          </p:cNvSpPr>
          <p:nvPr>
            <p:ph type="dt" sz="half" idx="10"/>
          </p:nvPr>
        </p:nvSpPr>
        <p:spPr/>
        <p:txBody>
          <a:bodyPr/>
          <a:lstStyle/>
          <a:p>
            <a:fld id="{C042EC4E-9A45-4571-958B-3E9474E92B6E}" type="datetimeFigureOut">
              <a:rPr lang="en-GB" smtClean="0"/>
              <a:t>14/05/2024</a:t>
            </a:fld>
            <a:endParaRPr lang="en-GB"/>
          </a:p>
        </p:txBody>
      </p:sp>
      <p:sp>
        <p:nvSpPr>
          <p:cNvPr id="5" name="Footer Placeholder 4">
            <a:extLst>
              <a:ext uri="{FF2B5EF4-FFF2-40B4-BE49-F238E27FC236}">
                <a16:creationId xmlns:a16="http://schemas.microsoft.com/office/drawing/2014/main" id="{84C8F165-A5A8-48D9-AAA1-FFC27E1F66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30784-6F27-48CC-AA8A-3D1D5F3F398E}"/>
              </a:ext>
            </a:extLst>
          </p:cNvPr>
          <p:cNvSpPr>
            <a:spLocks noGrp="1"/>
          </p:cNvSpPr>
          <p:nvPr>
            <p:ph type="sldNum" sz="quarter" idx="12"/>
          </p:nvPr>
        </p:nvSpPr>
        <p:spPr/>
        <p:txBody>
          <a:bodyPr/>
          <a:lstStyle/>
          <a:p>
            <a:fld id="{A41F2EEF-4DD8-4EC7-8F14-3DF434F62DD0}" type="slidenum">
              <a:rPr lang="en-GB" smtClean="0"/>
              <a:t>‹#›</a:t>
            </a:fld>
            <a:endParaRPr lang="en-GB"/>
          </a:p>
        </p:txBody>
      </p:sp>
    </p:spTree>
    <p:extLst>
      <p:ext uri="{BB962C8B-B14F-4D97-AF65-F5344CB8AC3E}">
        <p14:creationId xmlns:p14="http://schemas.microsoft.com/office/powerpoint/2010/main" val="61172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A044-C22E-45D1-B862-7BC25F0FA4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44D510-EAEC-48D6-BCCA-E48FC6B0AB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AF6C79-47ED-464E-AF0F-C1CF4D175D71}"/>
              </a:ext>
            </a:extLst>
          </p:cNvPr>
          <p:cNvSpPr>
            <a:spLocks noGrp="1"/>
          </p:cNvSpPr>
          <p:nvPr>
            <p:ph type="dt" sz="half" idx="10"/>
          </p:nvPr>
        </p:nvSpPr>
        <p:spPr/>
        <p:txBody>
          <a:bodyPr/>
          <a:lstStyle/>
          <a:p>
            <a:fld id="{C042EC4E-9A45-4571-958B-3E9474E92B6E}" type="datetimeFigureOut">
              <a:rPr lang="en-GB" smtClean="0"/>
              <a:t>14/05/2024</a:t>
            </a:fld>
            <a:endParaRPr lang="en-GB"/>
          </a:p>
        </p:txBody>
      </p:sp>
      <p:sp>
        <p:nvSpPr>
          <p:cNvPr id="5" name="Footer Placeholder 4">
            <a:extLst>
              <a:ext uri="{FF2B5EF4-FFF2-40B4-BE49-F238E27FC236}">
                <a16:creationId xmlns:a16="http://schemas.microsoft.com/office/drawing/2014/main" id="{495894E4-FFE9-4FBC-8DBE-987A49990C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99AA03-3024-4DC9-AFCA-B7073871DC7D}"/>
              </a:ext>
            </a:extLst>
          </p:cNvPr>
          <p:cNvSpPr>
            <a:spLocks noGrp="1"/>
          </p:cNvSpPr>
          <p:nvPr>
            <p:ph type="sldNum" sz="quarter" idx="12"/>
          </p:nvPr>
        </p:nvSpPr>
        <p:spPr/>
        <p:txBody>
          <a:bodyPr/>
          <a:lstStyle/>
          <a:p>
            <a:fld id="{A41F2EEF-4DD8-4EC7-8F14-3DF434F62DD0}" type="slidenum">
              <a:rPr lang="en-GB" smtClean="0"/>
              <a:t>‹#›</a:t>
            </a:fld>
            <a:endParaRPr lang="en-GB"/>
          </a:p>
        </p:txBody>
      </p:sp>
    </p:spTree>
    <p:extLst>
      <p:ext uri="{BB962C8B-B14F-4D97-AF65-F5344CB8AC3E}">
        <p14:creationId xmlns:p14="http://schemas.microsoft.com/office/powerpoint/2010/main" val="409220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6273AF-E092-4A1F-B3FB-F555B4BA4F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EBFD4D-FBFB-4D81-A52C-1BF3915F33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B86E6F-7117-41FD-A72E-74AA56DB514C}"/>
              </a:ext>
            </a:extLst>
          </p:cNvPr>
          <p:cNvSpPr>
            <a:spLocks noGrp="1"/>
          </p:cNvSpPr>
          <p:nvPr>
            <p:ph type="dt" sz="half" idx="10"/>
          </p:nvPr>
        </p:nvSpPr>
        <p:spPr/>
        <p:txBody>
          <a:bodyPr/>
          <a:lstStyle/>
          <a:p>
            <a:fld id="{C042EC4E-9A45-4571-958B-3E9474E92B6E}" type="datetimeFigureOut">
              <a:rPr lang="en-GB" smtClean="0"/>
              <a:t>14/05/2024</a:t>
            </a:fld>
            <a:endParaRPr lang="en-GB"/>
          </a:p>
        </p:txBody>
      </p:sp>
      <p:sp>
        <p:nvSpPr>
          <p:cNvPr id="5" name="Footer Placeholder 4">
            <a:extLst>
              <a:ext uri="{FF2B5EF4-FFF2-40B4-BE49-F238E27FC236}">
                <a16:creationId xmlns:a16="http://schemas.microsoft.com/office/drawing/2014/main" id="{9F30E400-759E-4DB2-AEBF-6222CEC97C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84E633-7F51-4A8E-B71D-2AB378C2A3F1}"/>
              </a:ext>
            </a:extLst>
          </p:cNvPr>
          <p:cNvSpPr>
            <a:spLocks noGrp="1"/>
          </p:cNvSpPr>
          <p:nvPr>
            <p:ph type="sldNum" sz="quarter" idx="12"/>
          </p:nvPr>
        </p:nvSpPr>
        <p:spPr/>
        <p:txBody>
          <a:bodyPr/>
          <a:lstStyle/>
          <a:p>
            <a:fld id="{A41F2EEF-4DD8-4EC7-8F14-3DF434F62DD0}" type="slidenum">
              <a:rPr lang="en-GB" smtClean="0"/>
              <a:t>‹#›</a:t>
            </a:fld>
            <a:endParaRPr lang="en-GB"/>
          </a:p>
        </p:txBody>
      </p:sp>
    </p:spTree>
    <p:extLst>
      <p:ext uri="{BB962C8B-B14F-4D97-AF65-F5344CB8AC3E}">
        <p14:creationId xmlns:p14="http://schemas.microsoft.com/office/powerpoint/2010/main" val="2234360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F2DC1E-56BD-4D1F-A2B1-0530CAA6E1EF}"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B391B-B5F0-4527-B03E-0DCE4836A096}" type="slidenum">
              <a:rPr lang="en-US" smtClean="0"/>
              <a:pPr/>
              <a:t>‹#›</a:t>
            </a:fld>
            <a:endParaRPr lang="en-US"/>
          </a:p>
        </p:txBody>
      </p:sp>
    </p:spTree>
    <p:extLst>
      <p:ext uri="{BB962C8B-B14F-4D97-AF65-F5344CB8AC3E}">
        <p14:creationId xmlns:p14="http://schemas.microsoft.com/office/powerpoint/2010/main" val="6524340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F2DC1E-56BD-4D1F-A2B1-0530CAA6E1EF}"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B391B-B5F0-4527-B03E-0DCE4836A096}" type="slidenum">
              <a:rPr lang="en-US" smtClean="0"/>
              <a:pPr/>
              <a:t>‹#›</a:t>
            </a:fld>
            <a:endParaRPr lang="en-US"/>
          </a:p>
        </p:txBody>
      </p:sp>
    </p:spTree>
    <p:extLst>
      <p:ext uri="{BB962C8B-B14F-4D97-AF65-F5344CB8AC3E}">
        <p14:creationId xmlns:p14="http://schemas.microsoft.com/office/powerpoint/2010/main" val="40649392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F2DC1E-56BD-4D1F-A2B1-0530CAA6E1EF}"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B391B-B5F0-4527-B03E-0DCE4836A096}" type="slidenum">
              <a:rPr lang="en-US" smtClean="0"/>
              <a:pPr/>
              <a:t>‹#›</a:t>
            </a:fld>
            <a:endParaRPr lang="en-US"/>
          </a:p>
        </p:txBody>
      </p:sp>
    </p:spTree>
    <p:extLst>
      <p:ext uri="{BB962C8B-B14F-4D97-AF65-F5344CB8AC3E}">
        <p14:creationId xmlns:p14="http://schemas.microsoft.com/office/powerpoint/2010/main" val="35889796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F2DC1E-56BD-4D1F-A2B1-0530CAA6E1EF}"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B391B-B5F0-4527-B03E-0DCE4836A096}" type="slidenum">
              <a:rPr lang="en-US" smtClean="0"/>
              <a:pPr/>
              <a:t>‹#›</a:t>
            </a:fld>
            <a:endParaRPr lang="en-US"/>
          </a:p>
        </p:txBody>
      </p:sp>
    </p:spTree>
    <p:extLst>
      <p:ext uri="{BB962C8B-B14F-4D97-AF65-F5344CB8AC3E}">
        <p14:creationId xmlns:p14="http://schemas.microsoft.com/office/powerpoint/2010/main" val="39921683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F2DC1E-56BD-4D1F-A2B1-0530CAA6E1EF}" type="datetimeFigureOut">
              <a:rPr lang="en-US" smtClean="0"/>
              <a:pPr/>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B391B-B5F0-4527-B03E-0DCE4836A096}" type="slidenum">
              <a:rPr lang="en-US" smtClean="0"/>
              <a:pPr/>
              <a:t>‹#›</a:t>
            </a:fld>
            <a:endParaRPr lang="en-US"/>
          </a:p>
        </p:txBody>
      </p:sp>
    </p:spTree>
    <p:extLst>
      <p:ext uri="{BB962C8B-B14F-4D97-AF65-F5344CB8AC3E}">
        <p14:creationId xmlns:p14="http://schemas.microsoft.com/office/powerpoint/2010/main" val="33712953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F2DC1E-56BD-4D1F-A2B1-0530CAA6E1EF}" type="datetimeFigureOut">
              <a:rPr lang="en-US" smtClean="0"/>
              <a:pPr/>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B391B-B5F0-4527-B03E-0DCE4836A096}" type="slidenum">
              <a:rPr lang="en-US" smtClean="0"/>
              <a:pPr/>
              <a:t>‹#›</a:t>
            </a:fld>
            <a:endParaRPr lang="en-US"/>
          </a:p>
        </p:txBody>
      </p:sp>
    </p:spTree>
    <p:extLst>
      <p:ext uri="{BB962C8B-B14F-4D97-AF65-F5344CB8AC3E}">
        <p14:creationId xmlns:p14="http://schemas.microsoft.com/office/powerpoint/2010/main" val="9359249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2DC1E-56BD-4D1F-A2B1-0530CAA6E1EF}" type="datetimeFigureOut">
              <a:rPr lang="en-US" smtClean="0"/>
              <a:pPr/>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B391B-B5F0-4527-B03E-0DCE4836A096}" type="slidenum">
              <a:rPr lang="en-US" smtClean="0"/>
              <a:pPr/>
              <a:t>‹#›</a:t>
            </a:fld>
            <a:endParaRPr lang="en-US"/>
          </a:p>
        </p:txBody>
      </p:sp>
    </p:spTree>
    <p:extLst>
      <p:ext uri="{BB962C8B-B14F-4D97-AF65-F5344CB8AC3E}">
        <p14:creationId xmlns:p14="http://schemas.microsoft.com/office/powerpoint/2010/main" val="39633433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F2DC1E-56BD-4D1F-A2B1-0530CAA6E1EF}"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B391B-B5F0-4527-B03E-0DCE4836A096}" type="slidenum">
              <a:rPr lang="en-US" smtClean="0"/>
              <a:pPr/>
              <a:t>‹#›</a:t>
            </a:fld>
            <a:endParaRPr lang="en-US"/>
          </a:p>
        </p:txBody>
      </p:sp>
    </p:spTree>
    <p:extLst>
      <p:ext uri="{BB962C8B-B14F-4D97-AF65-F5344CB8AC3E}">
        <p14:creationId xmlns:p14="http://schemas.microsoft.com/office/powerpoint/2010/main" val="4989768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29A7-C383-413D-A20C-F65A0B1860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B6654E-7A55-4501-B845-E753738AB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463FDF-3954-4347-BABD-301B9F4BCAB4}"/>
              </a:ext>
            </a:extLst>
          </p:cNvPr>
          <p:cNvSpPr>
            <a:spLocks noGrp="1"/>
          </p:cNvSpPr>
          <p:nvPr>
            <p:ph type="dt" sz="half" idx="10"/>
          </p:nvPr>
        </p:nvSpPr>
        <p:spPr/>
        <p:txBody>
          <a:bodyPr/>
          <a:lstStyle/>
          <a:p>
            <a:fld id="{C042EC4E-9A45-4571-958B-3E9474E92B6E}" type="datetimeFigureOut">
              <a:rPr lang="en-GB" smtClean="0"/>
              <a:t>14/05/2024</a:t>
            </a:fld>
            <a:endParaRPr lang="en-GB"/>
          </a:p>
        </p:txBody>
      </p:sp>
      <p:sp>
        <p:nvSpPr>
          <p:cNvPr id="5" name="Footer Placeholder 4">
            <a:extLst>
              <a:ext uri="{FF2B5EF4-FFF2-40B4-BE49-F238E27FC236}">
                <a16:creationId xmlns:a16="http://schemas.microsoft.com/office/drawing/2014/main" id="{970F5FDF-D7BE-4428-A71B-1FA0F7763B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B443D6-17EC-4BB7-AD2C-7F84824788FD}"/>
              </a:ext>
            </a:extLst>
          </p:cNvPr>
          <p:cNvSpPr>
            <a:spLocks noGrp="1"/>
          </p:cNvSpPr>
          <p:nvPr>
            <p:ph type="sldNum" sz="quarter" idx="12"/>
          </p:nvPr>
        </p:nvSpPr>
        <p:spPr/>
        <p:txBody>
          <a:bodyPr/>
          <a:lstStyle/>
          <a:p>
            <a:fld id="{A41F2EEF-4DD8-4EC7-8F14-3DF434F62DD0}" type="slidenum">
              <a:rPr lang="en-GB" smtClean="0"/>
              <a:t>‹#›</a:t>
            </a:fld>
            <a:endParaRPr lang="en-GB"/>
          </a:p>
        </p:txBody>
      </p:sp>
    </p:spTree>
    <p:extLst>
      <p:ext uri="{BB962C8B-B14F-4D97-AF65-F5344CB8AC3E}">
        <p14:creationId xmlns:p14="http://schemas.microsoft.com/office/powerpoint/2010/main" val="229132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F2DC1E-56BD-4D1F-A2B1-0530CAA6E1EF}"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B391B-B5F0-4527-B03E-0DCE4836A096}" type="slidenum">
              <a:rPr lang="en-US" smtClean="0"/>
              <a:pPr/>
              <a:t>‹#›</a:t>
            </a:fld>
            <a:endParaRPr lang="en-US"/>
          </a:p>
        </p:txBody>
      </p:sp>
    </p:spTree>
    <p:extLst>
      <p:ext uri="{BB962C8B-B14F-4D97-AF65-F5344CB8AC3E}">
        <p14:creationId xmlns:p14="http://schemas.microsoft.com/office/powerpoint/2010/main" val="1815496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F2DC1E-56BD-4D1F-A2B1-0530CAA6E1EF}"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B391B-B5F0-4527-B03E-0DCE4836A096}" type="slidenum">
              <a:rPr lang="en-US" smtClean="0"/>
              <a:pPr/>
              <a:t>‹#›</a:t>
            </a:fld>
            <a:endParaRPr lang="en-US"/>
          </a:p>
        </p:txBody>
      </p:sp>
    </p:spTree>
    <p:extLst>
      <p:ext uri="{BB962C8B-B14F-4D97-AF65-F5344CB8AC3E}">
        <p14:creationId xmlns:p14="http://schemas.microsoft.com/office/powerpoint/2010/main" val="30878554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F2DC1E-56BD-4D1F-A2B1-0530CAA6E1EF}"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B391B-B5F0-4527-B03E-0DCE4836A096}" type="slidenum">
              <a:rPr lang="en-US" smtClean="0"/>
              <a:pPr/>
              <a:t>‹#›</a:t>
            </a:fld>
            <a:endParaRPr lang="en-US"/>
          </a:p>
        </p:txBody>
      </p:sp>
    </p:spTree>
    <p:extLst>
      <p:ext uri="{BB962C8B-B14F-4D97-AF65-F5344CB8AC3E}">
        <p14:creationId xmlns:p14="http://schemas.microsoft.com/office/powerpoint/2010/main" val="38979033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C9E59-31E8-46E0-AF7B-22E5FC1CD6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1D4AFB-132A-4998-8EEF-3D60E27DE1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297EB3C-3EFD-4E2C-82E7-A416EE3DBFCC}"/>
              </a:ext>
            </a:extLst>
          </p:cNvPr>
          <p:cNvSpPr>
            <a:spLocks noGrp="1"/>
          </p:cNvSpPr>
          <p:nvPr>
            <p:ph type="dt" sz="half" idx="10"/>
          </p:nvPr>
        </p:nvSpPr>
        <p:spPr/>
        <p:txBody>
          <a:bodyPr/>
          <a:lstStyle/>
          <a:p>
            <a:fld id="{C042EC4E-9A45-4571-958B-3E9474E92B6E}" type="datetimeFigureOut">
              <a:rPr lang="en-GB" smtClean="0"/>
              <a:t>14/05/2024</a:t>
            </a:fld>
            <a:endParaRPr lang="en-GB"/>
          </a:p>
        </p:txBody>
      </p:sp>
      <p:sp>
        <p:nvSpPr>
          <p:cNvPr id="5" name="Footer Placeholder 4">
            <a:extLst>
              <a:ext uri="{FF2B5EF4-FFF2-40B4-BE49-F238E27FC236}">
                <a16:creationId xmlns:a16="http://schemas.microsoft.com/office/drawing/2014/main" id="{B55270B8-2487-4F11-A8DF-0C63EDEA46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E96BAF-09FB-4FE1-B8C2-90AF58C96555}"/>
              </a:ext>
            </a:extLst>
          </p:cNvPr>
          <p:cNvSpPr>
            <a:spLocks noGrp="1"/>
          </p:cNvSpPr>
          <p:nvPr>
            <p:ph type="sldNum" sz="quarter" idx="12"/>
          </p:nvPr>
        </p:nvSpPr>
        <p:spPr/>
        <p:txBody>
          <a:bodyPr/>
          <a:lstStyle/>
          <a:p>
            <a:fld id="{A41F2EEF-4DD8-4EC7-8F14-3DF434F62DD0}" type="slidenum">
              <a:rPr lang="en-GB" smtClean="0"/>
              <a:t>‹#›</a:t>
            </a:fld>
            <a:endParaRPr lang="en-GB"/>
          </a:p>
        </p:txBody>
      </p:sp>
    </p:spTree>
    <p:extLst>
      <p:ext uri="{BB962C8B-B14F-4D97-AF65-F5344CB8AC3E}">
        <p14:creationId xmlns:p14="http://schemas.microsoft.com/office/powerpoint/2010/main" val="329993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D35FF-A936-4A7F-A4D6-CF7B05A3BC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DA88AE-DAAB-4710-8986-3DCB039ED9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794C6D-2C01-40BB-B6B0-FB51AB3E3E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892E89-3032-4466-922B-1D8BEE3CCC3F}"/>
              </a:ext>
            </a:extLst>
          </p:cNvPr>
          <p:cNvSpPr>
            <a:spLocks noGrp="1"/>
          </p:cNvSpPr>
          <p:nvPr>
            <p:ph type="dt" sz="half" idx="10"/>
          </p:nvPr>
        </p:nvSpPr>
        <p:spPr/>
        <p:txBody>
          <a:bodyPr/>
          <a:lstStyle/>
          <a:p>
            <a:fld id="{C042EC4E-9A45-4571-958B-3E9474E92B6E}" type="datetimeFigureOut">
              <a:rPr lang="en-GB" smtClean="0"/>
              <a:t>14/05/2024</a:t>
            </a:fld>
            <a:endParaRPr lang="en-GB"/>
          </a:p>
        </p:txBody>
      </p:sp>
      <p:sp>
        <p:nvSpPr>
          <p:cNvPr id="6" name="Footer Placeholder 5">
            <a:extLst>
              <a:ext uri="{FF2B5EF4-FFF2-40B4-BE49-F238E27FC236}">
                <a16:creationId xmlns:a16="http://schemas.microsoft.com/office/drawing/2014/main" id="{B6A834B6-6520-4F3F-A8E3-05C4290483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0279A9-33E2-4545-B62A-82B9CF3D291E}"/>
              </a:ext>
            </a:extLst>
          </p:cNvPr>
          <p:cNvSpPr>
            <a:spLocks noGrp="1"/>
          </p:cNvSpPr>
          <p:nvPr>
            <p:ph type="sldNum" sz="quarter" idx="12"/>
          </p:nvPr>
        </p:nvSpPr>
        <p:spPr/>
        <p:txBody>
          <a:bodyPr/>
          <a:lstStyle/>
          <a:p>
            <a:fld id="{A41F2EEF-4DD8-4EC7-8F14-3DF434F62DD0}" type="slidenum">
              <a:rPr lang="en-GB" smtClean="0"/>
              <a:t>‹#›</a:t>
            </a:fld>
            <a:endParaRPr lang="en-GB"/>
          </a:p>
        </p:txBody>
      </p:sp>
    </p:spTree>
    <p:extLst>
      <p:ext uri="{BB962C8B-B14F-4D97-AF65-F5344CB8AC3E}">
        <p14:creationId xmlns:p14="http://schemas.microsoft.com/office/powerpoint/2010/main" val="206136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C294D-BFC7-4E8A-910E-C83DAD6051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9DDE99-667F-490E-B4AB-F6001C0E6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21A45B-E762-403D-9864-C7C6199264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A19A43-9B1E-400B-84D3-4FAB4D3C40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467CB6-3811-4951-875D-C1A3D090F7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7F6D01-E7AD-45AA-85AC-CB9F637CD76A}"/>
              </a:ext>
            </a:extLst>
          </p:cNvPr>
          <p:cNvSpPr>
            <a:spLocks noGrp="1"/>
          </p:cNvSpPr>
          <p:nvPr>
            <p:ph type="dt" sz="half" idx="10"/>
          </p:nvPr>
        </p:nvSpPr>
        <p:spPr/>
        <p:txBody>
          <a:bodyPr/>
          <a:lstStyle/>
          <a:p>
            <a:fld id="{C042EC4E-9A45-4571-958B-3E9474E92B6E}" type="datetimeFigureOut">
              <a:rPr lang="en-GB" smtClean="0"/>
              <a:t>14/05/2024</a:t>
            </a:fld>
            <a:endParaRPr lang="en-GB"/>
          </a:p>
        </p:txBody>
      </p:sp>
      <p:sp>
        <p:nvSpPr>
          <p:cNvPr id="8" name="Footer Placeholder 7">
            <a:extLst>
              <a:ext uri="{FF2B5EF4-FFF2-40B4-BE49-F238E27FC236}">
                <a16:creationId xmlns:a16="http://schemas.microsoft.com/office/drawing/2014/main" id="{247D239F-2760-47B6-99D7-01236E2DEC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1616AC-CB83-4105-8911-A7BD38AC7A54}"/>
              </a:ext>
            </a:extLst>
          </p:cNvPr>
          <p:cNvSpPr>
            <a:spLocks noGrp="1"/>
          </p:cNvSpPr>
          <p:nvPr>
            <p:ph type="sldNum" sz="quarter" idx="12"/>
          </p:nvPr>
        </p:nvSpPr>
        <p:spPr/>
        <p:txBody>
          <a:bodyPr/>
          <a:lstStyle/>
          <a:p>
            <a:fld id="{A41F2EEF-4DD8-4EC7-8F14-3DF434F62DD0}" type="slidenum">
              <a:rPr lang="en-GB" smtClean="0"/>
              <a:t>‹#›</a:t>
            </a:fld>
            <a:endParaRPr lang="en-GB"/>
          </a:p>
        </p:txBody>
      </p:sp>
    </p:spTree>
    <p:extLst>
      <p:ext uri="{BB962C8B-B14F-4D97-AF65-F5344CB8AC3E}">
        <p14:creationId xmlns:p14="http://schemas.microsoft.com/office/powerpoint/2010/main" val="24957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68A3-FF46-41AB-99AB-1E291ED2B0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544BAA-0D86-4491-87F0-667DB5F38663}"/>
              </a:ext>
            </a:extLst>
          </p:cNvPr>
          <p:cNvSpPr>
            <a:spLocks noGrp="1"/>
          </p:cNvSpPr>
          <p:nvPr>
            <p:ph type="dt" sz="half" idx="10"/>
          </p:nvPr>
        </p:nvSpPr>
        <p:spPr/>
        <p:txBody>
          <a:bodyPr/>
          <a:lstStyle/>
          <a:p>
            <a:fld id="{C042EC4E-9A45-4571-958B-3E9474E92B6E}" type="datetimeFigureOut">
              <a:rPr lang="en-GB" smtClean="0"/>
              <a:t>14/05/2024</a:t>
            </a:fld>
            <a:endParaRPr lang="en-GB"/>
          </a:p>
        </p:txBody>
      </p:sp>
      <p:sp>
        <p:nvSpPr>
          <p:cNvPr id="4" name="Footer Placeholder 3">
            <a:extLst>
              <a:ext uri="{FF2B5EF4-FFF2-40B4-BE49-F238E27FC236}">
                <a16:creationId xmlns:a16="http://schemas.microsoft.com/office/drawing/2014/main" id="{A47224D0-9B04-463B-B1A7-DF6D142AEA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D03D7C-0375-45F7-B0A1-AC29F8397B7A}"/>
              </a:ext>
            </a:extLst>
          </p:cNvPr>
          <p:cNvSpPr>
            <a:spLocks noGrp="1"/>
          </p:cNvSpPr>
          <p:nvPr>
            <p:ph type="sldNum" sz="quarter" idx="12"/>
          </p:nvPr>
        </p:nvSpPr>
        <p:spPr/>
        <p:txBody>
          <a:bodyPr/>
          <a:lstStyle/>
          <a:p>
            <a:fld id="{A41F2EEF-4DD8-4EC7-8F14-3DF434F62DD0}" type="slidenum">
              <a:rPr lang="en-GB" smtClean="0"/>
              <a:t>‹#›</a:t>
            </a:fld>
            <a:endParaRPr lang="en-GB"/>
          </a:p>
        </p:txBody>
      </p:sp>
    </p:spTree>
    <p:extLst>
      <p:ext uri="{BB962C8B-B14F-4D97-AF65-F5344CB8AC3E}">
        <p14:creationId xmlns:p14="http://schemas.microsoft.com/office/powerpoint/2010/main" val="2072907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B4C87-D905-4008-AC62-84B1A9D052A2}"/>
              </a:ext>
            </a:extLst>
          </p:cNvPr>
          <p:cNvSpPr>
            <a:spLocks noGrp="1"/>
          </p:cNvSpPr>
          <p:nvPr>
            <p:ph type="dt" sz="half" idx="10"/>
          </p:nvPr>
        </p:nvSpPr>
        <p:spPr/>
        <p:txBody>
          <a:bodyPr/>
          <a:lstStyle/>
          <a:p>
            <a:fld id="{C042EC4E-9A45-4571-958B-3E9474E92B6E}" type="datetimeFigureOut">
              <a:rPr lang="en-GB" smtClean="0"/>
              <a:t>14/05/2024</a:t>
            </a:fld>
            <a:endParaRPr lang="en-GB"/>
          </a:p>
        </p:txBody>
      </p:sp>
      <p:sp>
        <p:nvSpPr>
          <p:cNvPr id="3" name="Footer Placeholder 2">
            <a:extLst>
              <a:ext uri="{FF2B5EF4-FFF2-40B4-BE49-F238E27FC236}">
                <a16:creationId xmlns:a16="http://schemas.microsoft.com/office/drawing/2014/main" id="{0C2F2038-8FFA-439F-B029-0EB0F1CD29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72DF58-A4F0-4CEE-9EA4-9AD97AA6E32C}"/>
              </a:ext>
            </a:extLst>
          </p:cNvPr>
          <p:cNvSpPr>
            <a:spLocks noGrp="1"/>
          </p:cNvSpPr>
          <p:nvPr>
            <p:ph type="sldNum" sz="quarter" idx="12"/>
          </p:nvPr>
        </p:nvSpPr>
        <p:spPr/>
        <p:txBody>
          <a:bodyPr/>
          <a:lstStyle/>
          <a:p>
            <a:fld id="{A41F2EEF-4DD8-4EC7-8F14-3DF434F62DD0}" type="slidenum">
              <a:rPr lang="en-GB" smtClean="0"/>
              <a:t>‹#›</a:t>
            </a:fld>
            <a:endParaRPr lang="en-GB"/>
          </a:p>
        </p:txBody>
      </p:sp>
    </p:spTree>
    <p:extLst>
      <p:ext uri="{BB962C8B-B14F-4D97-AF65-F5344CB8AC3E}">
        <p14:creationId xmlns:p14="http://schemas.microsoft.com/office/powerpoint/2010/main" val="117738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C4A7-6C9C-4F6D-900D-F94A7E7E6F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E9ED3E-6B19-44A3-B9DA-95AD0D5124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91A067-A6FF-428A-9A7A-597DCD3E8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D16A34-D03F-400E-A72E-260F7F71A70B}"/>
              </a:ext>
            </a:extLst>
          </p:cNvPr>
          <p:cNvSpPr>
            <a:spLocks noGrp="1"/>
          </p:cNvSpPr>
          <p:nvPr>
            <p:ph type="dt" sz="half" idx="10"/>
          </p:nvPr>
        </p:nvSpPr>
        <p:spPr/>
        <p:txBody>
          <a:bodyPr/>
          <a:lstStyle/>
          <a:p>
            <a:fld id="{C042EC4E-9A45-4571-958B-3E9474E92B6E}" type="datetimeFigureOut">
              <a:rPr lang="en-GB" smtClean="0"/>
              <a:t>14/05/2024</a:t>
            </a:fld>
            <a:endParaRPr lang="en-GB"/>
          </a:p>
        </p:txBody>
      </p:sp>
      <p:sp>
        <p:nvSpPr>
          <p:cNvPr id="6" name="Footer Placeholder 5">
            <a:extLst>
              <a:ext uri="{FF2B5EF4-FFF2-40B4-BE49-F238E27FC236}">
                <a16:creationId xmlns:a16="http://schemas.microsoft.com/office/drawing/2014/main" id="{E47772A0-162E-4DCB-A3E2-2AE608665B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86DB93-AA97-49D7-B41E-906C69F6FBAD}"/>
              </a:ext>
            </a:extLst>
          </p:cNvPr>
          <p:cNvSpPr>
            <a:spLocks noGrp="1"/>
          </p:cNvSpPr>
          <p:nvPr>
            <p:ph type="sldNum" sz="quarter" idx="12"/>
          </p:nvPr>
        </p:nvSpPr>
        <p:spPr/>
        <p:txBody>
          <a:bodyPr/>
          <a:lstStyle/>
          <a:p>
            <a:fld id="{A41F2EEF-4DD8-4EC7-8F14-3DF434F62DD0}" type="slidenum">
              <a:rPr lang="en-GB" smtClean="0"/>
              <a:t>‹#›</a:t>
            </a:fld>
            <a:endParaRPr lang="en-GB"/>
          </a:p>
        </p:txBody>
      </p:sp>
    </p:spTree>
    <p:extLst>
      <p:ext uri="{BB962C8B-B14F-4D97-AF65-F5344CB8AC3E}">
        <p14:creationId xmlns:p14="http://schemas.microsoft.com/office/powerpoint/2010/main" val="3094254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D4D6-A484-4DB1-9079-2ED0D8CCA8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0E1470-9F58-43AC-AC15-886206FD79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A311903-3BD1-41EA-AD88-642A54F96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AF3327-8B4E-494C-92C5-CD2AE1AF7B0B}"/>
              </a:ext>
            </a:extLst>
          </p:cNvPr>
          <p:cNvSpPr>
            <a:spLocks noGrp="1"/>
          </p:cNvSpPr>
          <p:nvPr>
            <p:ph type="dt" sz="half" idx="10"/>
          </p:nvPr>
        </p:nvSpPr>
        <p:spPr/>
        <p:txBody>
          <a:bodyPr/>
          <a:lstStyle/>
          <a:p>
            <a:fld id="{C042EC4E-9A45-4571-958B-3E9474E92B6E}" type="datetimeFigureOut">
              <a:rPr lang="en-GB" smtClean="0"/>
              <a:t>14/05/2024</a:t>
            </a:fld>
            <a:endParaRPr lang="en-GB"/>
          </a:p>
        </p:txBody>
      </p:sp>
      <p:sp>
        <p:nvSpPr>
          <p:cNvPr id="6" name="Footer Placeholder 5">
            <a:extLst>
              <a:ext uri="{FF2B5EF4-FFF2-40B4-BE49-F238E27FC236}">
                <a16:creationId xmlns:a16="http://schemas.microsoft.com/office/drawing/2014/main" id="{64C50E80-1D51-47AD-8129-B004F6961D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DC781B-A3DA-425B-8A6F-F8120BF40B48}"/>
              </a:ext>
            </a:extLst>
          </p:cNvPr>
          <p:cNvSpPr>
            <a:spLocks noGrp="1"/>
          </p:cNvSpPr>
          <p:nvPr>
            <p:ph type="sldNum" sz="quarter" idx="12"/>
          </p:nvPr>
        </p:nvSpPr>
        <p:spPr/>
        <p:txBody>
          <a:bodyPr/>
          <a:lstStyle/>
          <a:p>
            <a:fld id="{A41F2EEF-4DD8-4EC7-8F14-3DF434F62DD0}" type="slidenum">
              <a:rPr lang="en-GB" smtClean="0"/>
              <a:t>‹#›</a:t>
            </a:fld>
            <a:endParaRPr lang="en-GB"/>
          </a:p>
        </p:txBody>
      </p:sp>
    </p:spTree>
    <p:extLst>
      <p:ext uri="{BB962C8B-B14F-4D97-AF65-F5344CB8AC3E}">
        <p14:creationId xmlns:p14="http://schemas.microsoft.com/office/powerpoint/2010/main" val="142733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A8DD3F-4DBB-4395-9A55-AA50007D1F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17E8FD-58AB-49FE-A771-2775E4F574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FACC7E-928D-4693-BC24-5EAE78BA3E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2EC4E-9A45-4571-958B-3E9474E92B6E}" type="datetimeFigureOut">
              <a:rPr lang="en-GB" smtClean="0"/>
              <a:t>14/05/2024</a:t>
            </a:fld>
            <a:endParaRPr lang="en-GB"/>
          </a:p>
        </p:txBody>
      </p:sp>
      <p:sp>
        <p:nvSpPr>
          <p:cNvPr id="5" name="Footer Placeholder 4">
            <a:extLst>
              <a:ext uri="{FF2B5EF4-FFF2-40B4-BE49-F238E27FC236}">
                <a16:creationId xmlns:a16="http://schemas.microsoft.com/office/drawing/2014/main" id="{26BA2E83-B1EC-4894-9E99-8105C48EFF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82774B-5299-4CAF-ADA1-5A60DAA31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F2EEF-4DD8-4EC7-8F14-3DF434F62DD0}" type="slidenum">
              <a:rPr lang="en-GB" smtClean="0"/>
              <a:t>‹#›</a:t>
            </a:fld>
            <a:endParaRPr lang="en-GB"/>
          </a:p>
        </p:txBody>
      </p:sp>
    </p:spTree>
    <p:extLst>
      <p:ext uri="{BB962C8B-B14F-4D97-AF65-F5344CB8AC3E}">
        <p14:creationId xmlns:p14="http://schemas.microsoft.com/office/powerpoint/2010/main" val="243861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2DC1E-56BD-4D1F-A2B1-0530CAA6E1EF}" type="datetimeFigureOut">
              <a:rPr lang="en-US" smtClean="0"/>
              <a:pPr/>
              <a:t>5/14/2024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B391B-B5F0-4527-B03E-0DCE4836A096}" type="slidenum">
              <a:rPr lang="en-US" smtClean="0"/>
              <a:pPr/>
              <a:t>‹#›</a:t>
            </a:fld>
            <a:endParaRPr lang="en-US"/>
          </a:p>
        </p:txBody>
      </p:sp>
    </p:spTree>
    <p:extLst>
      <p:ext uri="{BB962C8B-B14F-4D97-AF65-F5344CB8AC3E}">
        <p14:creationId xmlns:p14="http://schemas.microsoft.com/office/powerpoint/2010/main" val="120016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8F41-D1F0-4A6F-8145-15A61ED78A8D}"/>
              </a:ext>
            </a:extLst>
          </p:cNvPr>
          <p:cNvSpPr>
            <a:spLocks noGrp="1"/>
          </p:cNvSpPr>
          <p:nvPr>
            <p:ph type="ctrTitle"/>
          </p:nvPr>
        </p:nvSpPr>
        <p:spPr/>
        <p:txBody>
          <a:bodyPr/>
          <a:lstStyle/>
          <a:p>
            <a:r>
              <a:rPr lang="en-US" dirty="0"/>
              <a:t>Evidence-based practice in Policy</a:t>
            </a:r>
            <a:endParaRPr lang="en-GB" dirty="0"/>
          </a:p>
        </p:txBody>
      </p:sp>
      <p:sp>
        <p:nvSpPr>
          <p:cNvPr id="3" name="Subtitle 2">
            <a:extLst>
              <a:ext uri="{FF2B5EF4-FFF2-40B4-BE49-F238E27FC236}">
                <a16:creationId xmlns:a16="http://schemas.microsoft.com/office/drawing/2014/main" id="{7406CFA7-7477-419B-8D80-285970E98BDB}"/>
              </a:ext>
            </a:extLst>
          </p:cNvPr>
          <p:cNvSpPr>
            <a:spLocks noGrp="1"/>
          </p:cNvSpPr>
          <p:nvPr>
            <p:ph type="subTitle" idx="1"/>
          </p:nvPr>
        </p:nvSpPr>
        <p:spPr/>
        <p:txBody>
          <a:bodyPr>
            <a:normAutofit fontScale="77500" lnSpcReduction="20000"/>
          </a:bodyPr>
          <a:lstStyle/>
          <a:p>
            <a:r>
              <a:rPr lang="en-US" dirty="0"/>
              <a:t>Prof Vincent Cassar</a:t>
            </a:r>
          </a:p>
          <a:p>
            <a:r>
              <a:rPr lang="en-US" dirty="0"/>
              <a:t>Prof Frank </a:t>
            </a:r>
            <a:r>
              <a:rPr lang="en-US" dirty="0" err="1"/>
              <a:t>Bezzina</a:t>
            </a:r>
            <a:endParaRPr lang="en-US" dirty="0"/>
          </a:p>
          <a:p>
            <a:endParaRPr lang="en-US" dirty="0"/>
          </a:p>
          <a:p>
            <a:endParaRPr lang="en-US" dirty="0"/>
          </a:p>
          <a:p>
            <a:r>
              <a:rPr lang="en-US" dirty="0"/>
              <a:t>15</a:t>
            </a:r>
            <a:r>
              <a:rPr lang="en-US" baseline="30000" dirty="0"/>
              <a:t>th</a:t>
            </a:r>
            <a:r>
              <a:rPr lang="en-US" dirty="0"/>
              <a:t> May 2024</a:t>
            </a:r>
            <a:endParaRPr lang="en-GB" dirty="0"/>
          </a:p>
        </p:txBody>
      </p:sp>
    </p:spTree>
    <p:extLst>
      <p:ext uri="{BB962C8B-B14F-4D97-AF65-F5344CB8AC3E}">
        <p14:creationId xmlns:p14="http://schemas.microsoft.com/office/powerpoint/2010/main" val="1824862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CBAF-B0AB-4C9F-A61C-3A99807BB81E}"/>
              </a:ext>
            </a:extLst>
          </p:cNvPr>
          <p:cNvSpPr>
            <a:spLocks noGrp="1"/>
          </p:cNvSpPr>
          <p:nvPr>
            <p:ph type="title"/>
          </p:nvPr>
        </p:nvSpPr>
        <p:spPr/>
        <p:txBody>
          <a:bodyPr>
            <a:normAutofit fontScale="90000"/>
          </a:bodyPr>
          <a:lstStyle/>
          <a:p>
            <a:r>
              <a:rPr lang="en-GB" dirty="0"/>
              <a:t>A simple example of the trustworthiness of the evidence</a:t>
            </a:r>
          </a:p>
        </p:txBody>
      </p:sp>
      <p:sp>
        <p:nvSpPr>
          <p:cNvPr id="3" name="TextBox 2">
            <a:extLst>
              <a:ext uri="{FF2B5EF4-FFF2-40B4-BE49-F238E27FC236}">
                <a16:creationId xmlns:a16="http://schemas.microsoft.com/office/drawing/2014/main" id="{7FDF5366-0B80-4095-83A4-FF074C3B88AE}"/>
              </a:ext>
            </a:extLst>
          </p:cNvPr>
          <p:cNvSpPr txBox="1"/>
          <p:nvPr/>
        </p:nvSpPr>
        <p:spPr>
          <a:xfrm>
            <a:off x="755374" y="1415334"/>
            <a:ext cx="10901238" cy="5693866"/>
          </a:xfrm>
          <a:prstGeom prst="rect">
            <a:avLst/>
          </a:prstGeom>
          <a:noFill/>
        </p:spPr>
        <p:txBody>
          <a:bodyPr wrap="square" rtlCol="0">
            <a:spAutoFit/>
          </a:bodyPr>
          <a:lstStyle/>
          <a:p>
            <a:r>
              <a:rPr lang="en-GB" sz="1600" dirty="0"/>
              <a:t>Julia will cheat in the exam: TRUE vs FALSE (Prior Probability)</a:t>
            </a:r>
          </a:p>
          <a:p>
            <a:endParaRPr lang="en-GB" sz="1600" dirty="0"/>
          </a:p>
          <a:p>
            <a:r>
              <a:rPr lang="en-GB" sz="1600" dirty="0"/>
              <a:t>The initial probability that she will cheat = 10% = 0.1 P(H)</a:t>
            </a:r>
          </a:p>
          <a:p>
            <a:r>
              <a:rPr lang="en-GB" sz="1600" dirty="0"/>
              <a:t>The initial probability that she will NOT cheat = 90% = 1 – 0.1 = 0.9 [P(not H)]</a:t>
            </a:r>
          </a:p>
          <a:p>
            <a:endParaRPr lang="en-GB" sz="1600" dirty="0"/>
          </a:p>
          <a:p>
            <a:r>
              <a:rPr lang="en-GB" sz="1600" dirty="0"/>
              <a:t>(A) What is the </a:t>
            </a:r>
            <a:r>
              <a:rPr lang="en-GB" sz="1600" i="1" dirty="0"/>
              <a:t>revised / posterior</a:t>
            </a:r>
            <a:r>
              <a:rPr lang="en-GB" sz="1600" dirty="0"/>
              <a:t> probability that Julia </a:t>
            </a:r>
            <a:r>
              <a:rPr lang="en-GB" sz="1600" b="1" dirty="0"/>
              <a:t>will actually cheat</a:t>
            </a:r>
            <a:r>
              <a:rPr lang="en-GB" sz="1600" dirty="0"/>
              <a:t>, </a:t>
            </a:r>
            <a:r>
              <a:rPr lang="en-GB" sz="1600" i="1" dirty="0"/>
              <a:t>given the evidence</a:t>
            </a:r>
            <a:r>
              <a:rPr lang="en-GB" sz="1600" dirty="0"/>
              <a:t>?</a:t>
            </a:r>
          </a:p>
          <a:p>
            <a:endParaRPr lang="en-GB" sz="1600" dirty="0"/>
          </a:p>
          <a:p>
            <a:r>
              <a:rPr lang="en-GB" sz="1600" dirty="0"/>
              <a:t>Therefore, </a:t>
            </a:r>
            <a:r>
              <a:rPr lang="en-GB" sz="1600" dirty="0">
                <a:highlight>
                  <a:srgbClr val="00FFFF"/>
                </a:highlight>
              </a:rPr>
              <a:t>P(H/E)</a:t>
            </a:r>
            <a:r>
              <a:rPr lang="en-GB" sz="1600" dirty="0"/>
              <a:t> = the probability that she </a:t>
            </a:r>
            <a:r>
              <a:rPr lang="en-GB" sz="1600" i="1" dirty="0"/>
              <a:t>will</a:t>
            </a:r>
            <a:r>
              <a:rPr lang="en-GB" sz="1600" dirty="0"/>
              <a:t> cheat, given the evidence we have now!</a:t>
            </a:r>
          </a:p>
          <a:p>
            <a:endParaRPr lang="en-GB" sz="1600" dirty="0"/>
          </a:p>
          <a:p>
            <a:r>
              <a:rPr lang="en-GB" sz="1600" dirty="0"/>
              <a:t>(B) What is the trustworthiness of the evidence, given that Julia </a:t>
            </a:r>
            <a:r>
              <a:rPr lang="en-GB" sz="1600" i="1" dirty="0"/>
              <a:t>will</a:t>
            </a:r>
            <a:r>
              <a:rPr lang="en-GB" sz="1600" dirty="0"/>
              <a:t> cheat?</a:t>
            </a:r>
          </a:p>
          <a:p>
            <a:endParaRPr lang="en-GB" sz="1600" dirty="0"/>
          </a:p>
          <a:p>
            <a:r>
              <a:rPr lang="en-GB" sz="1600" dirty="0"/>
              <a:t>P(E/H</a:t>
            </a:r>
            <a:r>
              <a:rPr lang="en-GB" sz="1600" baseline="-25000" dirty="0"/>
              <a:t>T</a:t>
            </a:r>
            <a:r>
              <a:rPr lang="en-GB" sz="1600" dirty="0"/>
              <a:t>) = 0.3 </a:t>
            </a:r>
            <a:r>
              <a:rPr lang="en-GB" sz="1200" dirty="0"/>
              <a:t>(the likelihood of finding written notes in Julia’s handbag on entering the exam hall if </a:t>
            </a:r>
            <a:r>
              <a:rPr lang="en-GB" sz="1200" b="1" u="sng" dirty="0"/>
              <a:t>she is willing </a:t>
            </a:r>
            <a:r>
              <a:rPr lang="en-GB" sz="1200" dirty="0"/>
              <a:t>to cheat)</a:t>
            </a:r>
          </a:p>
          <a:p>
            <a:r>
              <a:rPr lang="en-GB" sz="1600" dirty="0"/>
              <a:t>P(E/H</a:t>
            </a:r>
            <a:r>
              <a:rPr lang="en-GB" sz="1600" baseline="-25000" dirty="0"/>
              <a:t>F</a:t>
            </a:r>
            <a:r>
              <a:rPr lang="en-GB" sz="1600" dirty="0"/>
              <a:t>) = 0.2 </a:t>
            </a:r>
            <a:r>
              <a:rPr lang="en-GB" sz="1200" dirty="0"/>
              <a:t>(the likelihood of finding written notes in Julia’s handbag on entering the exam hall if </a:t>
            </a:r>
            <a:r>
              <a:rPr lang="en-GB" sz="1200" b="1" u="sng" dirty="0"/>
              <a:t>she is not willing </a:t>
            </a:r>
            <a:r>
              <a:rPr lang="en-GB" sz="1200" dirty="0"/>
              <a:t>to cheat)</a:t>
            </a:r>
          </a:p>
          <a:p>
            <a:endParaRPr lang="en-GB" sz="1200" dirty="0"/>
          </a:p>
          <a:p>
            <a:r>
              <a:rPr lang="en-GB" sz="1600" dirty="0">
                <a:highlight>
                  <a:srgbClr val="00FFFF"/>
                </a:highlight>
              </a:rPr>
              <a:t>P(H/E)</a:t>
            </a:r>
            <a:r>
              <a:rPr lang="en-GB" sz="1600" dirty="0"/>
              <a:t> = </a:t>
            </a:r>
            <a:r>
              <a:rPr lang="en-GB" sz="1600" dirty="0">
                <a:highlight>
                  <a:srgbClr val="FFFF00"/>
                </a:highlight>
              </a:rPr>
              <a:t>P(H</a:t>
            </a:r>
            <a:r>
              <a:rPr lang="en-GB" sz="1600" baseline="-25000" dirty="0">
                <a:highlight>
                  <a:srgbClr val="FFFF00"/>
                </a:highlight>
              </a:rPr>
              <a:t>T</a:t>
            </a:r>
            <a:r>
              <a:rPr lang="en-GB" sz="1600" dirty="0">
                <a:highlight>
                  <a:srgbClr val="FFFF00"/>
                </a:highlight>
              </a:rPr>
              <a:t>) x P(E/H</a:t>
            </a:r>
            <a:r>
              <a:rPr lang="en-GB" sz="1600" baseline="-25000" dirty="0">
                <a:highlight>
                  <a:srgbClr val="FFFF00"/>
                </a:highlight>
              </a:rPr>
              <a:t>T</a:t>
            </a:r>
            <a:r>
              <a:rPr lang="en-GB" sz="1600" dirty="0">
                <a:highlight>
                  <a:srgbClr val="FFFF00"/>
                </a:highlight>
              </a:rPr>
              <a:t>) </a:t>
            </a:r>
            <a:r>
              <a:rPr lang="en-GB" sz="1600" dirty="0"/>
              <a:t>/ </a:t>
            </a:r>
            <a:r>
              <a:rPr lang="en-GB" sz="1600" dirty="0">
                <a:highlight>
                  <a:srgbClr val="00FF00"/>
                </a:highlight>
              </a:rPr>
              <a:t>P (E)</a:t>
            </a:r>
          </a:p>
          <a:p>
            <a:endParaRPr lang="en-GB" sz="1600" dirty="0"/>
          </a:p>
          <a:p>
            <a:r>
              <a:rPr lang="en-GB" sz="1600" dirty="0">
                <a:highlight>
                  <a:srgbClr val="FFFF00"/>
                </a:highlight>
              </a:rPr>
              <a:t>P(H</a:t>
            </a:r>
            <a:r>
              <a:rPr lang="en-GB" sz="1600" baseline="-25000" dirty="0">
                <a:highlight>
                  <a:srgbClr val="FFFF00"/>
                </a:highlight>
              </a:rPr>
              <a:t>T</a:t>
            </a:r>
            <a:r>
              <a:rPr lang="en-GB" sz="1600" dirty="0">
                <a:highlight>
                  <a:srgbClr val="FFFF00"/>
                </a:highlight>
              </a:rPr>
              <a:t>) x P (E/H</a:t>
            </a:r>
            <a:r>
              <a:rPr lang="en-GB" sz="1600" baseline="-25000" dirty="0">
                <a:highlight>
                  <a:srgbClr val="FFFF00"/>
                </a:highlight>
              </a:rPr>
              <a:t>T</a:t>
            </a:r>
            <a:r>
              <a:rPr lang="en-GB" sz="1600" dirty="0">
                <a:highlight>
                  <a:srgbClr val="FFFF00"/>
                </a:highlight>
              </a:rPr>
              <a:t>) </a:t>
            </a:r>
            <a:r>
              <a:rPr lang="en-GB" sz="1600" dirty="0"/>
              <a:t>= 0.1 x 0.3 = 0.03</a:t>
            </a:r>
          </a:p>
          <a:p>
            <a:endParaRPr lang="en-GB" sz="1600" dirty="0"/>
          </a:p>
          <a:p>
            <a:r>
              <a:rPr lang="en-GB" sz="1600" dirty="0">
                <a:highlight>
                  <a:srgbClr val="00FF00"/>
                </a:highlight>
              </a:rPr>
              <a:t>P(E)</a:t>
            </a:r>
            <a:r>
              <a:rPr lang="en-GB" sz="1600" dirty="0"/>
              <a:t> = </a:t>
            </a:r>
            <a:r>
              <a:rPr lang="en-GB" sz="1600" dirty="0">
                <a:highlight>
                  <a:srgbClr val="FFFF00"/>
                </a:highlight>
              </a:rPr>
              <a:t>[P(H</a:t>
            </a:r>
            <a:r>
              <a:rPr lang="en-GB" sz="1600" baseline="-25000" dirty="0">
                <a:highlight>
                  <a:srgbClr val="FFFF00"/>
                </a:highlight>
              </a:rPr>
              <a:t>T</a:t>
            </a:r>
            <a:r>
              <a:rPr lang="en-GB" sz="1600" dirty="0">
                <a:highlight>
                  <a:srgbClr val="FFFF00"/>
                </a:highlight>
              </a:rPr>
              <a:t>) x P (E/H</a:t>
            </a:r>
            <a:r>
              <a:rPr lang="en-GB" sz="1600" baseline="-25000" dirty="0">
                <a:highlight>
                  <a:srgbClr val="FFFF00"/>
                </a:highlight>
              </a:rPr>
              <a:t>T</a:t>
            </a:r>
            <a:r>
              <a:rPr lang="en-GB" sz="1600" dirty="0">
                <a:highlight>
                  <a:srgbClr val="FFFF00"/>
                </a:highlight>
              </a:rPr>
              <a:t>)] </a:t>
            </a:r>
            <a:r>
              <a:rPr lang="en-GB" sz="1600" dirty="0"/>
              <a:t>+ </a:t>
            </a:r>
            <a:r>
              <a:rPr lang="en-GB" sz="1600" dirty="0">
                <a:highlight>
                  <a:srgbClr val="FF00FF"/>
                </a:highlight>
              </a:rPr>
              <a:t>[P(H</a:t>
            </a:r>
            <a:r>
              <a:rPr lang="en-GB" sz="1600" baseline="-25000" dirty="0">
                <a:highlight>
                  <a:srgbClr val="FF00FF"/>
                </a:highlight>
              </a:rPr>
              <a:t>F</a:t>
            </a:r>
            <a:r>
              <a:rPr lang="en-GB" sz="1600" dirty="0">
                <a:highlight>
                  <a:srgbClr val="FF00FF"/>
                </a:highlight>
              </a:rPr>
              <a:t>) x P(E/H</a:t>
            </a:r>
            <a:r>
              <a:rPr lang="en-GB" sz="1600" baseline="-25000" dirty="0">
                <a:highlight>
                  <a:srgbClr val="FF00FF"/>
                </a:highlight>
              </a:rPr>
              <a:t>F</a:t>
            </a:r>
            <a:r>
              <a:rPr lang="en-GB" sz="1600" dirty="0">
                <a:highlight>
                  <a:srgbClr val="FF00FF"/>
                </a:highlight>
              </a:rPr>
              <a:t>)] </a:t>
            </a:r>
            <a:r>
              <a:rPr lang="en-GB" sz="1600" dirty="0"/>
              <a:t>= (0.3x0.1) + (0.2x0.9) = 0.21</a:t>
            </a:r>
          </a:p>
          <a:p>
            <a:endParaRPr lang="en-GB" sz="1600" dirty="0"/>
          </a:p>
          <a:p>
            <a:r>
              <a:rPr lang="en-GB" sz="1600" dirty="0"/>
              <a:t>Therefore </a:t>
            </a:r>
            <a:r>
              <a:rPr lang="en-GB" sz="1600" dirty="0">
                <a:highlight>
                  <a:srgbClr val="00FFFF"/>
                </a:highlight>
              </a:rPr>
              <a:t>P(H/E)</a:t>
            </a:r>
            <a:r>
              <a:rPr lang="en-GB" sz="1600" dirty="0"/>
              <a:t> = </a:t>
            </a:r>
            <a:r>
              <a:rPr lang="en-GB" sz="1600" dirty="0">
                <a:highlight>
                  <a:srgbClr val="FFFF00"/>
                </a:highlight>
              </a:rPr>
              <a:t>0.03</a:t>
            </a:r>
            <a:r>
              <a:rPr lang="en-GB" sz="1600" dirty="0"/>
              <a:t> / </a:t>
            </a:r>
            <a:r>
              <a:rPr lang="en-GB" sz="1600" dirty="0">
                <a:highlight>
                  <a:srgbClr val="00FF00"/>
                </a:highlight>
              </a:rPr>
              <a:t>0.21</a:t>
            </a:r>
            <a:r>
              <a:rPr lang="en-GB" sz="1600" dirty="0"/>
              <a:t> = 14% is the posterior probability that Julia </a:t>
            </a:r>
            <a:r>
              <a:rPr lang="en-GB" sz="1600" b="1" i="1" dirty="0"/>
              <a:t>will</a:t>
            </a:r>
            <a:r>
              <a:rPr lang="en-GB" sz="1600" dirty="0"/>
              <a:t> cheat</a:t>
            </a:r>
          </a:p>
          <a:p>
            <a:endParaRPr lang="en-GB" sz="1600" dirty="0"/>
          </a:p>
          <a:p>
            <a:endParaRPr lang="en-GB" sz="1600" dirty="0"/>
          </a:p>
        </p:txBody>
      </p:sp>
      <p:sp>
        <p:nvSpPr>
          <p:cNvPr id="4" name="Arrow: Curved Right 3">
            <a:extLst>
              <a:ext uri="{FF2B5EF4-FFF2-40B4-BE49-F238E27FC236}">
                <a16:creationId xmlns:a16="http://schemas.microsoft.com/office/drawing/2014/main" id="{356281CB-238E-4486-899F-BB84B6FBC1AB}"/>
              </a:ext>
            </a:extLst>
          </p:cNvPr>
          <p:cNvSpPr/>
          <p:nvPr/>
        </p:nvSpPr>
        <p:spPr>
          <a:xfrm>
            <a:off x="318052" y="4953663"/>
            <a:ext cx="365760" cy="15027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46962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81C36-2F95-4741-8976-C39A6FB6789C}"/>
              </a:ext>
            </a:extLst>
          </p:cNvPr>
          <p:cNvSpPr>
            <a:spLocks noGrp="1"/>
          </p:cNvSpPr>
          <p:nvPr>
            <p:ph type="title"/>
          </p:nvPr>
        </p:nvSpPr>
        <p:spPr>
          <a:xfrm>
            <a:off x="609600" y="2866763"/>
            <a:ext cx="10972800" cy="1143000"/>
          </a:xfrm>
        </p:spPr>
        <p:txBody>
          <a:bodyPr/>
          <a:lstStyle/>
          <a:p>
            <a:r>
              <a:rPr lang="en-GB" dirty="0"/>
              <a:t>Utilization of a minimum of 2 sources</a:t>
            </a:r>
          </a:p>
        </p:txBody>
      </p:sp>
    </p:spTree>
    <p:extLst>
      <p:ext uri="{BB962C8B-B14F-4D97-AF65-F5344CB8AC3E}">
        <p14:creationId xmlns:p14="http://schemas.microsoft.com/office/powerpoint/2010/main" val="4002028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D7F3-7411-4C47-8A76-CBE39920D16C}"/>
              </a:ext>
            </a:extLst>
          </p:cNvPr>
          <p:cNvSpPr>
            <a:spLocks noGrp="1"/>
          </p:cNvSpPr>
          <p:nvPr>
            <p:ph type="title"/>
          </p:nvPr>
        </p:nvSpPr>
        <p:spPr>
          <a:xfrm>
            <a:off x="609600" y="1316259"/>
            <a:ext cx="10972800" cy="1143000"/>
          </a:xfrm>
        </p:spPr>
        <p:txBody>
          <a:bodyPr>
            <a:normAutofit fontScale="90000"/>
          </a:bodyPr>
          <a:lstStyle/>
          <a:p>
            <a:r>
              <a:rPr lang="en-US" dirty="0"/>
              <a:t>Local example (1): </a:t>
            </a:r>
            <a:br>
              <a:rPr lang="en-US" dirty="0"/>
            </a:br>
            <a:br>
              <a:rPr lang="en-US" dirty="0"/>
            </a:br>
            <a:r>
              <a:rPr lang="en-US" dirty="0"/>
              <a:t>The National Employment Policy</a:t>
            </a:r>
            <a:br>
              <a:rPr lang="en-US" dirty="0"/>
            </a:br>
            <a:r>
              <a:rPr lang="en-US" dirty="0"/>
              <a:t>2021-2030</a:t>
            </a:r>
            <a:endParaRPr lang="en-GB" dirty="0"/>
          </a:p>
        </p:txBody>
      </p:sp>
      <p:pic>
        <p:nvPicPr>
          <p:cNvPr id="3" name="Picture 2">
            <a:extLst>
              <a:ext uri="{FF2B5EF4-FFF2-40B4-BE49-F238E27FC236}">
                <a16:creationId xmlns:a16="http://schemas.microsoft.com/office/drawing/2014/main" id="{B362B1AB-88EB-4EAC-8B06-FEDF0B756DFD}"/>
              </a:ext>
            </a:extLst>
          </p:cNvPr>
          <p:cNvPicPr>
            <a:picLocks noChangeAspect="1"/>
          </p:cNvPicPr>
          <p:nvPr/>
        </p:nvPicPr>
        <p:blipFill rotWithShape="1">
          <a:blip r:embed="rId2"/>
          <a:srcRect l="39261" t="8115" r="24348" b="4000"/>
          <a:stretch/>
        </p:blipFill>
        <p:spPr>
          <a:xfrm rot="785865">
            <a:off x="8177764" y="2859019"/>
            <a:ext cx="2542420" cy="3453682"/>
          </a:xfrm>
          <a:prstGeom prst="rect">
            <a:avLst/>
          </a:prstGeom>
        </p:spPr>
      </p:pic>
    </p:spTree>
    <p:extLst>
      <p:ext uri="{BB962C8B-B14F-4D97-AF65-F5344CB8AC3E}">
        <p14:creationId xmlns:p14="http://schemas.microsoft.com/office/powerpoint/2010/main" val="1216340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E41D-BC0C-44E8-A2FF-90CC46C5D32F}"/>
              </a:ext>
            </a:extLst>
          </p:cNvPr>
          <p:cNvSpPr>
            <a:spLocks noGrp="1"/>
          </p:cNvSpPr>
          <p:nvPr>
            <p:ph type="title"/>
          </p:nvPr>
        </p:nvSpPr>
        <p:spPr/>
        <p:txBody>
          <a:bodyPr/>
          <a:lstStyle/>
          <a:p>
            <a:r>
              <a:rPr lang="en-US" dirty="0"/>
              <a:t>Source 1: The practitioners</a:t>
            </a:r>
            <a:endParaRPr lang="en-GB" dirty="0"/>
          </a:p>
        </p:txBody>
      </p:sp>
      <p:sp>
        <p:nvSpPr>
          <p:cNvPr id="3" name="Content Placeholder 2">
            <a:extLst>
              <a:ext uri="{FF2B5EF4-FFF2-40B4-BE49-F238E27FC236}">
                <a16:creationId xmlns:a16="http://schemas.microsoft.com/office/drawing/2014/main" id="{4BE3E78E-C0ED-4487-8265-1B65E6DE707F}"/>
              </a:ext>
            </a:extLst>
          </p:cNvPr>
          <p:cNvSpPr>
            <a:spLocks noGrp="1"/>
          </p:cNvSpPr>
          <p:nvPr>
            <p:ph idx="1"/>
          </p:nvPr>
        </p:nvSpPr>
        <p:spPr/>
        <p:txBody>
          <a:bodyPr>
            <a:normAutofit lnSpcReduction="10000"/>
          </a:bodyPr>
          <a:lstStyle/>
          <a:p>
            <a:r>
              <a:rPr lang="en-US" dirty="0"/>
              <a:t>Economists with specialization in </a:t>
            </a:r>
            <a:r>
              <a:rPr lang="en-US" dirty="0" err="1"/>
              <a:t>labour</a:t>
            </a:r>
            <a:r>
              <a:rPr lang="en-US" dirty="0"/>
              <a:t> economics</a:t>
            </a:r>
          </a:p>
          <a:p>
            <a:r>
              <a:rPr lang="en-US" dirty="0"/>
              <a:t>Data analysts from the National Statistics Office</a:t>
            </a:r>
          </a:p>
          <a:p>
            <a:r>
              <a:rPr lang="en-US" dirty="0" err="1"/>
              <a:t>Behavioural</a:t>
            </a:r>
            <a:r>
              <a:rPr lang="en-US" dirty="0"/>
              <a:t> scientists</a:t>
            </a:r>
          </a:p>
          <a:p>
            <a:r>
              <a:rPr lang="en-US" dirty="0"/>
              <a:t>Public officers</a:t>
            </a:r>
          </a:p>
          <a:p>
            <a:r>
              <a:rPr lang="en-US" dirty="0"/>
              <a:t>Officials from the national employment agency (Jobs plus)</a:t>
            </a:r>
          </a:p>
          <a:p>
            <a:r>
              <a:rPr lang="en-US" dirty="0"/>
              <a:t>Research support officers</a:t>
            </a:r>
          </a:p>
          <a:p>
            <a:r>
              <a:rPr lang="en-US" dirty="0"/>
              <a:t>‘Challenge meetings’ to overcome conformity and confirmation biases</a:t>
            </a:r>
          </a:p>
        </p:txBody>
      </p:sp>
    </p:spTree>
    <p:extLst>
      <p:ext uri="{BB962C8B-B14F-4D97-AF65-F5344CB8AC3E}">
        <p14:creationId xmlns:p14="http://schemas.microsoft.com/office/powerpoint/2010/main" val="2502708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E41D-BC0C-44E8-A2FF-90CC46C5D32F}"/>
              </a:ext>
            </a:extLst>
          </p:cNvPr>
          <p:cNvSpPr>
            <a:spLocks noGrp="1"/>
          </p:cNvSpPr>
          <p:nvPr>
            <p:ph type="title"/>
          </p:nvPr>
        </p:nvSpPr>
        <p:spPr/>
        <p:txBody>
          <a:bodyPr/>
          <a:lstStyle/>
          <a:p>
            <a:r>
              <a:rPr lang="en-US" dirty="0"/>
              <a:t>Source 2: The literature</a:t>
            </a:r>
            <a:endParaRPr lang="en-GB" dirty="0"/>
          </a:p>
        </p:txBody>
      </p:sp>
      <p:sp>
        <p:nvSpPr>
          <p:cNvPr id="3" name="Content Placeholder 2">
            <a:extLst>
              <a:ext uri="{FF2B5EF4-FFF2-40B4-BE49-F238E27FC236}">
                <a16:creationId xmlns:a16="http://schemas.microsoft.com/office/drawing/2014/main" id="{4BE3E78E-C0ED-4487-8265-1B65E6DE707F}"/>
              </a:ext>
            </a:extLst>
          </p:cNvPr>
          <p:cNvSpPr>
            <a:spLocks noGrp="1"/>
          </p:cNvSpPr>
          <p:nvPr>
            <p:ph idx="1"/>
          </p:nvPr>
        </p:nvSpPr>
        <p:spPr/>
        <p:txBody>
          <a:bodyPr>
            <a:normAutofit fontScale="85000" lnSpcReduction="10000"/>
          </a:bodyPr>
          <a:lstStyle/>
          <a:p>
            <a:r>
              <a:rPr lang="en-US" dirty="0"/>
              <a:t>Extensive desktop research on employment scenarios of all EU countries</a:t>
            </a:r>
          </a:p>
          <a:p>
            <a:r>
              <a:rPr lang="en-US" dirty="0"/>
              <a:t>Evaluation of documents from CEDEFOP, ILO, EU Commission, OECD</a:t>
            </a:r>
          </a:p>
          <a:p>
            <a:r>
              <a:rPr lang="en-US" dirty="0"/>
              <a:t>Comparative analysis with Malta</a:t>
            </a:r>
          </a:p>
          <a:p>
            <a:r>
              <a:rPr lang="en-US" dirty="0"/>
              <a:t>This generated a deep understanding of the main drivers of change:  </a:t>
            </a:r>
          </a:p>
          <a:p>
            <a:pPr lvl="1"/>
            <a:r>
              <a:rPr lang="en-US" dirty="0"/>
              <a:t>Digitalization and automation</a:t>
            </a:r>
          </a:p>
          <a:p>
            <a:pPr lvl="1"/>
            <a:r>
              <a:rPr lang="en-US" dirty="0"/>
              <a:t>Global competition for talent</a:t>
            </a:r>
          </a:p>
          <a:p>
            <a:pPr lvl="1"/>
            <a:r>
              <a:rPr lang="en-US" dirty="0"/>
              <a:t>Enhanced quality of jobs</a:t>
            </a:r>
          </a:p>
          <a:p>
            <a:pPr lvl="1"/>
            <a:r>
              <a:rPr lang="en-US" dirty="0"/>
              <a:t>Sustainability and greening the economy</a:t>
            </a:r>
          </a:p>
          <a:p>
            <a:pPr lvl="1"/>
            <a:r>
              <a:rPr lang="en-US" dirty="0"/>
              <a:t>The rise of the platform economy</a:t>
            </a:r>
          </a:p>
          <a:p>
            <a:pPr lvl="1"/>
            <a:r>
              <a:rPr lang="en-US" dirty="0"/>
              <a:t>The future of work</a:t>
            </a:r>
            <a:endParaRPr lang="en-GB" dirty="0"/>
          </a:p>
        </p:txBody>
      </p:sp>
    </p:spTree>
    <p:extLst>
      <p:ext uri="{BB962C8B-B14F-4D97-AF65-F5344CB8AC3E}">
        <p14:creationId xmlns:p14="http://schemas.microsoft.com/office/powerpoint/2010/main" val="1454436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E41D-BC0C-44E8-A2FF-90CC46C5D32F}"/>
              </a:ext>
            </a:extLst>
          </p:cNvPr>
          <p:cNvSpPr>
            <a:spLocks noGrp="1"/>
          </p:cNvSpPr>
          <p:nvPr>
            <p:ph type="title"/>
          </p:nvPr>
        </p:nvSpPr>
        <p:spPr/>
        <p:txBody>
          <a:bodyPr/>
          <a:lstStyle/>
          <a:p>
            <a:r>
              <a:rPr lang="en-US" dirty="0"/>
              <a:t>Source 3: The organizational data</a:t>
            </a:r>
            <a:endParaRPr lang="en-GB" dirty="0"/>
          </a:p>
        </p:txBody>
      </p:sp>
      <p:pic>
        <p:nvPicPr>
          <p:cNvPr id="4" name="Content Placeholder 3">
            <a:extLst>
              <a:ext uri="{FF2B5EF4-FFF2-40B4-BE49-F238E27FC236}">
                <a16:creationId xmlns:a16="http://schemas.microsoft.com/office/drawing/2014/main" id="{824B45D2-FF71-4134-8DEC-A25187264759}"/>
              </a:ext>
            </a:extLst>
          </p:cNvPr>
          <p:cNvPicPr>
            <a:picLocks noGrp="1" noChangeAspect="1"/>
          </p:cNvPicPr>
          <p:nvPr>
            <p:ph idx="1"/>
          </p:nvPr>
        </p:nvPicPr>
        <p:blipFill rotWithShape="1">
          <a:blip r:embed="rId2"/>
          <a:srcRect l="43313" t="41237" r="28523" b="32990"/>
          <a:stretch/>
        </p:blipFill>
        <p:spPr>
          <a:xfrm>
            <a:off x="609600" y="1417638"/>
            <a:ext cx="2266121" cy="1143001"/>
          </a:xfrm>
          <a:prstGeom prst="rect">
            <a:avLst/>
          </a:prstGeom>
        </p:spPr>
      </p:pic>
      <p:pic>
        <p:nvPicPr>
          <p:cNvPr id="6" name="Picture 5">
            <a:extLst>
              <a:ext uri="{FF2B5EF4-FFF2-40B4-BE49-F238E27FC236}">
                <a16:creationId xmlns:a16="http://schemas.microsoft.com/office/drawing/2014/main" id="{A00CEF52-59A4-44FC-BE8E-E83FBC6BB2B9}"/>
              </a:ext>
            </a:extLst>
          </p:cNvPr>
          <p:cNvPicPr>
            <a:picLocks noChangeAspect="1"/>
          </p:cNvPicPr>
          <p:nvPr/>
        </p:nvPicPr>
        <p:blipFill rotWithShape="1">
          <a:blip r:embed="rId3"/>
          <a:srcRect l="42196" t="18203" r="27674" b="34145"/>
          <a:stretch/>
        </p:blipFill>
        <p:spPr>
          <a:xfrm>
            <a:off x="3427013" y="1427577"/>
            <a:ext cx="1844703" cy="1641067"/>
          </a:xfrm>
          <a:prstGeom prst="rect">
            <a:avLst/>
          </a:prstGeom>
        </p:spPr>
      </p:pic>
      <p:pic>
        <p:nvPicPr>
          <p:cNvPr id="7" name="Picture 6">
            <a:extLst>
              <a:ext uri="{FF2B5EF4-FFF2-40B4-BE49-F238E27FC236}">
                <a16:creationId xmlns:a16="http://schemas.microsoft.com/office/drawing/2014/main" id="{1DCA1EA5-10D7-4EBC-BB8F-96814584EC29}"/>
              </a:ext>
            </a:extLst>
          </p:cNvPr>
          <p:cNvPicPr>
            <a:picLocks noChangeAspect="1"/>
          </p:cNvPicPr>
          <p:nvPr/>
        </p:nvPicPr>
        <p:blipFill rotWithShape="1">
          <a:blip r:embed="rId4"/>
          <a:srcRect l="43239" t="18783" r="28652" b="50000"/>
          <a:stretch/>
        </p:blipFill>
        <p:spPr>
          <a:xfrm>
            <a:off x="6096000" y="1471308"/>
            <a:ext cx="2383314" cy="1488881"/>
          </a:xfrm>
          <a:prstGeom prst="rect">
            <a:avLst/>
          </a:prstGeom>
        </p:spPr>
      </p:pic>
      <p:pic>
        <p:nvPicPr>
          <p:cNvPr id="8" name="Picture 7">
            <a:extLst>
              <a:ext uri="{FF2B5EF4-FFF2-40B4-BE49-F238E27FC236}">
                <a16:creationId xmlns:a16="http://schemas.microsoft.com/office/drawing/2014/main" id="{3F4882D5-30A1-4689-BB7A-39BECEAFEA11}"/>
              </a:ext>
            </a:extLst>
          </p:cNvPr>
          <p:cNvPicPr>
            <a:picLocks noChangeAspect="1"/>
          </p:cNvPicPr>
          <p:nvPr/>
        </p:nvPicPr>
        <p:blipFill rotWithShape="1">
          <a:blip r:embed="rId5"/>
          <a:srcRect l="42195" t="18782" r="28196" b="40986"/>
          <a:stretch/>
        </p:blipFill>
        <p:spPr>
          <a:xfrm>
            <a:off x="8686342" y="1274512"/>
            <a:ext cx="2205467" cy="1685677"/>
          </a:xfrm>
          <a:prstGeom prst="rect">
            <a:avLst/>
          </a:prstGeom>
        </p:spPr>
      </p:pic>
      <p:pic>
        <p:nvPicPr>
          <p:cNvPr id="9" name="Picture 8">
            <a:extLst>
              <a:ext uri="{FF2B5EF4-FFF2-40B4-BE49-F238E27FC236}">
                <a16:creationId xmlns:a16="http://schemas.microsoft.com/office/drawing/2014/main" id="{2D1EDE3A-B865-491C-9A28-D6601D079E1D}"/>
              </a:ext>
            </a:extLst>
          </p:cNvPr>
          <p:cNvPicPr>
            <a:picLocks noChangeAspect="1"/>
          </p:cNvPicPr>
          <p:nvPr/>
        </p:nvPicPr>
        <p:blipFill rotWithShape="1">
          <a:blip r:embed="rId6"/>
          <a:srcRect l="43239" t="25971" r="28754" b="36000"/>
          <a:stretch/>
        </p:blipFill>
        <p:spPr>
          <a:xfrm>
            <a:off x="843770" y="3078583"/>
            <a:ext cx="2583243" cy="1973033"/>
          </a:xfrm>
          <a:prstGeom prst="rect">
            <a:avLst/>
          </a:prstGeom>
        </p:spPr>
      </p:pic>
      <p:pic>
        <p:nvPicPr>
          <p:cNvPr id="10" name="Picture 9">
            <a:extLst>
              <a:ext uri="{FF2B5EF4-FFF2-40B4-BE49-F238E27FC236}">
                <a16:creationId xmlns:a16="http://schemas.microsoft.com/office/drawing/2014/main" id="{2B58CB23-CE9F-4FF0-B0C4-0A6EF23B1C10}"/>
              </a:ext>
            </a:extLst>
          </p:cNvPr>
          <p:cNvPicPr>
            <a:picLocks noChangeAspect="1"/>
          </p:cNvPicPr>
          <p:nvPr/>
        </p:nvPicPr>
        <p:blipFill rotWithShape="1">
          <a:blip r:embed="rId7"/>
          <a:srcRect l="42717" t="18573" r="28754" b="50029"/>
          <a:stretch/>
        </p:blipFill>
        <p:spPr>
          <a:xfrm>
            <a:off x="3658537" y="3451505"/>
            <a:ext cx="2583243" cy="1600111"/>
          </a:xfrm>
          <a:prstGeom prst="rect">
            <a:avLst/>
          </a:prstGeom>
        </p:spPr>
      </p:pic>
      <p:pic>
        <p:nvPicPr>
          <p:cNvPr id="11" name="Picture 10">
            <a:extLst>
              <a:ext uri="{FF2B5EF4-FFF2-40B4-BE49-F238E27FC236}">
                <a16:creationId xmlns:a16="http://schemas.microsoft.com/office/drawing/2014/main" id="{C6FB3B4D-A279-4144-AB80-70371ED824C2}"/>
              </a:ext>
            </a:extLst>
          </p:cNvPr>
          <p:cNvPicPr>
            <a:picLocks noChangeAspect="1"/>
          </p:cNvPicPr>
          <p:nvPr/>
        </p:nvPicPr>
        <p:blipFill rotWithShape="1">
          <a:blip r:embed="rId8"/>
          <a:srcRect l="43239" t="19595" r="28754" b="14782"/>
          <a:stretch/>
        </p:blipFill>
        <p:spPr>
          <a:xfrm>
            <a:off x="8221650" y="3138712"/>
            <a:ext cx="2456952" cy="3238235"/>
          </a:xfrm>
          <a:prstGeom prst="rect">
            <a:avLst/>
          </a:prstGeom>
        </p:spPr>
      </p:pic>
      <p:pic>
        <p:nvPicPr>
          <p:cNvPr id="12" name="Picture 11">
            <a:extLst>
              <a:ext uri="{FF2B5EF4-FFF2-40B4-BE49-F238E27FC236}">
                <a16:creationId xmlns:a16="http://schemas.microsoft.com/office/drawing/2014/main" id="{807D0A13-D6F5-40C0-A5DD-360F4934179C}"/>
              </a:ext>
            </a:extLst>
          </p:cNvPr>
          <p:cNvPicPr>
            <a:picLocks noChangeAspect="1"/>
          </p:cNvPicPr>
          <p:nvPr/>
        </p:nvPicPr>
        <p:blipFill rotWithShape="1">
          <a:blip r:embed="rId9"/>
          <a:srcRect l="43239" t="18584" r="28754" b="41217"/>
          <a:stretch/>
        </p:blipFill>
        <p:spPr>
          <a:xfrm>
            <a:off x="5605671" y="4089531"/>
            <a:ext cx="2383314" cy="1924169"/>
          </a:xfrm>
          <a:prstGeom prst="rect">
            <a:avLst/>
          </a:prstGeom>
        </p:spPr>
      </p:pic>
      <p:pic>
        <p:nvPicPr>
          <p:cNvPr id="13" name="Picture 12">
            <a:extLst>
              <a:ext uri="{FF2B5EF4-FFF2-40B4-BE49-F238E27FC236}">
                <a16:creationId xmlns:a16="http://schemas.microsoft.com/office/drawing/2014/main" id="{8FD4F057-E648-4D19-8015-912ABCB569F0}"/>
              </a:ext>
            </a:extLst>
          </p:cNvPr>
          <p:cNvPicPr>
            <a:picLocks noChangeAspect="1"/>
          </p:cNvPicPr>
          <p:nvPr/>
        </p:nvPicPr>
        <p:blipFill rotWithShape="1">
          <a:blip r:embed="rId10"/>
          <a:srcRect l="43761" t="18584" r="28754" b="40369"/>
          <a:stretch/>
        </p:blipFill>
        <p:spPr>
          <a:xfrm>
            <a:off x="1581175" y="4295865"/>
            <a:ext cx="2290543" cy="1924169"/>
          </a:xfrm>
          <a:prstGeom prst="rect">
            <a:avLst/>
          </a:prstGeom>
        </p:spPr>
      </p:pic>
      <p:pic>
        <p:nvPicPr>
          <p:cNvPr id="14" name="Picture 13">
            <a:extLst>
              <a:ext uri="{FF2B5EF4-FFF2-40B4-BE49-F238E27FC236}">
                <a16:creationId xmlns:a16="http://schemas.microsoft.com/office/drawing/2014/main" id="{0A9AE587-7639-4712-B340-41727D7401D3}"/>
              </a:ext>
            </a:extLst>
          </p:cNvPr>
          <p:cNvPicPr>
            <a:picLocks noChangeAspect="1"/>
          </p:cNvPicPr>
          <p:nvPr/>
        </p:nvPicPr>
        <p:blipFill rotWithShape="1">
          <a:blip r:embed="rId11"/>
          <a:srcRect l="43239" t="18584" r="28754" b="50328"/>
          <a:stretch/>
        </p:blipFill>
        <p:spPr>
          <a:xfrm>
            <a:off x="9096001" y="4239633"/>
            <a:ext cx="2783248" cy="1737771"/>
          </a:xfrm>
          <a:prstGeom prst="rect">
            <a:avLst/>
          </a:prstGeom>
        </p:spPr>
      </p:pic>
      <p:pic>
        <p:nvPicPr>
          <p:cNvPr id="15" name="Picture 14">
            <a:extLst>
              <a:ext uri="{FF2B5EF4-FFF2-40B4-BE49-F238E27FC236}">
                <a16:creationId xmlns:a16="http://schemas.microsoft.com/office/drawing/2014/main" id="{CCB06802-B4FD-47DB-9DE7-9D42722BD176}"/>
              </a:ext>
            </a:extLst>
          </p:cNvPr>
          <p:cNvPicPr>
            <a:picLocks noChangeAspect="1"/>
          </p:cNvPicPr>
          <p:nvPr/>
        </p:nvPicPr>
        <p:blipFill rotWithShape="1">
          <a:blip r:embed="rId12"/>
          <a:srcRect l="43827" t="19595" r="29304" b="44005"/>
          <a:stretch/>
        </p:blipFill>
        <p:spPr>
          <a:xfrm>
            <a:off x="62286" y="5301358"/>
            <a:ext cx="1869621" cy="1424683"/>
          </a:xfrm>
          <a:prstGeom prst="rect">
            <a:avLst/>
          </a:prstGeom>
        </p:spPr>
      </p:pic>
      <p:pic>
        <p:nvPicPr>
          <p:cNvPr id="16" name="Picture 15">
            <a:extLst>
              <a:ext uri="{FF2B5EF4-FFF2-40B4-BE49-F238E27FC236}">
                <a16:creationId xmlns:a16="http://schemas.microsoft.com/office/drawing/2014/main" id="{5B10773F-5AAA-4F02-A0EB-7A97487DB825}"/>
              </a:ext>
            </a:extLst>
          </p:cNvPr>
          <p:cNvPicPr>
            <a:picLocks noChangeAspect="1"/>
          </p:cNvPicPr>
          <p:nvPr/>
        </p:nvPicPr>
        <p:blipFill rotWithShape="1">
          <a:blip r:embed="rId13"/>
          <a:srcRect l="43239" t="18584" r="28754" b="47747"/>
          <a:stretch/>
        </p:blipFill>
        <p:spPr>
          <a:xfrm>
            <a:off x="9621648" y="1965603"/>
            <a:ext cx="2321780" cy="1570016"/>
          </a:xfrm>
          <a:prstGeom prst="rect">
            <a:avLst/>
          </a:prstGeom>
        </p:spPr>
      </p:pic>
      <p:pic>
        <p:nvPicPr>
          <p:cNvPr id="17" name="Picture 16">
            <a:extLst>
              <a:ext uri="{FF2B5EF4-FFF2-40B4-BE49-F238E27FC236}">
                <a16:creationId xmlns:a16="http://schemas.microsoft.com/office/drawing/2014/main" id="{D3AA98ED-B8AA-4BDD-9CDC-0C47C5BCB53B}"/>
              </a:ext>
            </a:extLst>
          </p:cNvPr>
          <p:cNvPicPr>
            <a:picLocks noChangeAspect="1"/>
          </p:cNvPicPr>
          <p:nvPr/>
        </p:nvPicPr>
        <p:blipFill rotWithShape="1">
          <a:blip r:embed="rId14"/>
          <a:srcRect l="44348" t="18584" r="28754" b="50328"/>
          <a:stretch/>
        </p:blipFill>
        <p:spPr>
          <a:xfrm>
            <a:off x="5022576" y="2709525"/>
            <a:ext cx="2011684" cy="1307800"/>
          </a:xfrm>
          <a:prstGeom prst="rect">
            <a:avLst/>
          </a:prstGeom>
        </p:spPr>
      </p:pic>
    </p:spTree>
    <p:extLst>
      <p:ext uri="{BB962C8B-B14F-4D97-AF65-F5344CB8AC3E}">
        <p14:creationId xmlns:p14="http://schemas.microsoft.com/office/powerpoint/2010/main" val="697344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E41D-BC0C-44E8-A2FF-90CC46C5D32F}"/>
              </a:ext>
            </a:extLst>
          </p:cNvPr>
          <p:cNvSpPr>
            <a:spLocks noGrp="1"/>
          </p:cNvSpPr>
          <p:nvPr>
            <p:ph type="title"/>
          </p:nvPr>
        </p:nvSpPr>
        <p:spPr/>
        <p:txBody>
          <a:bodyPr/>
          <a:lstStyle/>
          <a:p>
            <a:r>
              <a:rPr lang="en-US" dirty="0"/>
              <a:t>Source 4: The stakeholders</a:t>
            </a:r>
            <a:endParaRPr lang="en-GB" dirty="0"/>
          </a:p>
        </p:txBody>
      </p:sp>
      <p:sp>
        <p:nvSpPr>
          <p:cNvPr id="3" name="Content Placeholder 2">
            <a:extLst>
              <a:ext uri="{FF2B5EF4-FFF2-40B4-BE49-F238E27FC236}">
                <a16:creationId xmlns:a16="http://schemas.microsoft.com/office/drawing/2014/main" id="{4BE3E78E-C0ED-4487-8265-1B65E6DE707F}"/>
              </a:ext>
            </a:extLst>
          </p:cNvPr>
          <p:cNvSpPr>
            <a:spLocks noGrp="1"/>
          </p:cNvSpPr>
          <p:nvPr>
            <p:ph idx="1"/>
          </p:nvPr>
        </p:nvSpPr>
        <p:spPr/>
        <p:txBody>
          <a:bodyPr>
            <a:normAutofit fontScale="85000" lnSpcReduction="20000"/>
          </a:bodyPr>
          <a:lstStyle/>
          <a:p>
            <a:r>
              <a:rPr lang="en-US" dirty="0"/>
              <a:t>Focus groups with representatives of all the economic sectors (268 participants)</a:t>
            </a:r>
          </a:p>
          <a:p>
            <a:r>
              <a:rPr lang="en-US" dirty="0"/>
              <a:t>Questionnaires with industry leaders used later to conduct the econometric simulations (conducted by the Economic Policy Department)</a:t>
            </a:r>
          </a:p>
          <a:p>
            <a:r>
              <a:rPr lang="en-US" dirty="0"/>
              <a:t>Interviews with members of the Unions and Employers’ associations</a:t>
            </a:r>
          </a:p>
          <a:p>
            <a:r>
              <a:rPr lang="en-US" dirty="0"/>
              <a:t>Meetings with representatives of the MCESD</a:t>
            </a:r>
          </a:p>
          <a:p>
            <a:r>
              <a:rPr lang="en-US" dirty="0"/>
              <a:t>NSO survey of 4000 employees (sub-groups were constructed relative to sex, age group (16-34, 35-54, 55+) and economic activity based on NACE Rev. 2) (conducted by surveyors and data analysts at the NSO)</a:t>
            </a:r>
          </a:p>
          <a:p>
            <a:r>
              <a:rPr lang="en-US" dirty="0"/>
              <a:t>Focus group with representatives of the non-Maltese employee community in Malta</a:t>
            </a:r>
          </a:p>
        </p:txBody>
      </p:sp>
    </p:spTree>
    <p:extLst>
      <p:ext uri="{BB962C8B-B14F-4D97-AF65-F5344CB8AC3E}">
        <p14:creationId xmlns:p14="http://schemas.microsoft.com/office/powerpoint/2010/main" val="1067207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55D12-4B6A-4192-B4E4-9DC741D5995B}"/>
              </a:ext>
            </a:extLst>
          </p:cNvPr>
          <p:cNvPicPr>
            <a:picLocks noChangeAspect="1"/>
          </p:cNvPicPr>
          <p:nvPr/>
        </p:nvPicPr>
        <p:blipFill rotWithShape="1">
          <a:blip r:embed="rId2"/>
          <a:srcRect l="43174" t="18898" r="30870" b="40870"/>
          <a:stretch/>
        </p:blipFill>
        <p:spPr>
          <a:xfrm rot="798321">
            <a:off x="6925197" y="1025717"/>
            <a:ext cx="4071457" cy="3549737"/>
          </a:xfrm>
          <a:prstGeom prst="rect">
            <a:avLst/>
          </a:prstGeom>
        </p:spPr>
      </p:pic>
      <p:pic>
        <p:nvPicPr>
          <p:cNvPr id="4" name="Picture 3">
            <a:extLst>
              <a:ext uri="{FF2B5EF4-FFF2-40B4-BE49-F238E27FC236}">
                <a16:creationId xmlns:a16="http://schemas.microsoft.com/office/drawing/2014/main" id="{E7AD5D74-C666-4008-A6B0-B5C9188D493F}"/>
              </a:ext>
            </a:extLst>
          </p:cNvPr>
          <p:cNvPicPr>
            <a:picLocks noChangeAspect="1"/>
          </p:cNvPicPr>
          <p:nvPr/>
        </p:nvPicPr>
        <p:blipFill rotWithShape="1">
          <a:blip r:embed="rId3"/>
          <a:srcRect l="39195" t="7304" r="23936" b="5333"/>
          <a:stretch/>
        </p:blipFill>
        <p:spPr>
          <a:xfrm rot="20369882">
            <a:off x="946205" y="786917"/>
            <a:ext cx="3021615" cy="4027336"/>
          </a:xfrm>
          <a:prstGeom prst="rect">
            <a:avLst/>
          </a:prstGeom>
        </p:spPr>
      </p:pic>
      <p:pic>
        <p:nvPicPr>
          <p:cNvPr id="5" name="Picture 4">
            <a:extLst>
              <a:ext uri="{FF2B5EF4-FFF2-40B4-BE49-F238E27FC236}">
                <a16:creationId xmlns:a16="http://schemas.microsoft.com/office/drawing/2014/main" id="{6470C831-EB22-4A0C-8F41-B7A2AB5E2ED6}"/>
              </a:ext>
            </a:extLst>
          </p:cNvPr>
          <p:cNvPicPr>
            <a:picLocks noChangeAspect="1"/>
          </p:cNvPicPr>
          <p:nvPr/>
        </p:nvPicPr>
        <p:blipFill rotWithShape="1">
          <a:blip r:embed="rId4"/>
          <a:srcRect l="43174" t="18087" r="26305" b="11477"/>
          <a:stretch/>
        </p:blipFill>
        <p:spPr>
          <a:xfrm>
            <a:off x="4191550" y="1152938"/>
            <a:ext cx="3036186" cy="3941299"/>
          </a:xfrm>
          <a:prstGeom prst="rect">
            <a:avLst/>
          </a:prstGeom>
        </p:spPr>
      </p:pic>
    </p:spTree>
    <p:extLst>
      <p:ext uri="{BB962C8B-B14F-4D97-AF65-F5344CB8AC3E}">
        <p14:creationId xmlns:p14="http://schemas.microsoft.com/office/powerpoint/2010/main" val="1925508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D7F3-7411-4C47-8A76-CBE39920D16C}"/>
              </a:ext>
            </a:extLst>
          </p:cNvPr>
          <p:cNvSpPr>
            <a:spLocks noGrp="1"/>
          </p:cNvSpPr>
          <p:nvPr>
            <p:ph type="title"/>
          </p:nvPr>
        </p:nvSpPr>
        <p:spPr>
          <a:xfrm>
            <a:off x="609600" y="1367246"/>
            <a:ext cx="10972800" cy="1143000"/>
          </a:xfrm>
        </p:spPr>
        <p:txBody>
          <a:bodyPr>
            <a:normAutofit fontScale="90000"/>
          </a:bodyPr>
          <a:lstStyle/>
          <a:p>
            <a:r>
              <a:rPr lang="en-US" dirty="0"/>
              <a:t>Local example (2): </a:t>
            </a:r>
            <a:br>
              <a:rPr lang="en-US" dirty="0"/>
            </a:br>
            <a:br>
              <a:rPr lang="en-US" dirty="0"/>
            </a:br>
            <a:endParaRPr lang="en-GB" dirty="0"/>
          </a:p>
        </p:txBody>
      </p:sp>
      <p:sp>
        <p:nvSpPr>
          <p:cNvPr id="4" name="Title 3">
            <a:extLst>
              <a:ext uri="{FF2B5EF4-FFF2-40B4-BE49-F238E27FC236}">
                <a16:creationId xmlns:a16="http://schemas.microsoft.com/office/drawing/2014/main" id="{79BACA14-7002-43E3-BAFF-0BDBF8D374F1}"/>
              </a:ext>
            </a:extLst>
          </p:cNvPr>
          <p:cNvSpPr txBox="1">
            <a:spLocks/>
          </p:cNvSpPr>
          <p:nvPr/>
        </p:nvSpPr>
        <p:spPr bwMode="auto">
          <a:xfrm rot="887335">
            <a:off x="4713799" y="2639454"/>
            <a:ext cx="5987143" cy="221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Arial" charset="0"/>
              </a:defRPr>
            </a:lvl2pPr>
            <a:lvl3pPr algn="l" rtl="0" eaLnBrk="1" fontAlgn="base" hangingPunct="1">
              <a:spcBef>
                <a:spcPct val="0"/>
              </a:spcBef>
              <a:spcAft>
                <a:spcPct val="0"/>
              </a:spcAft>
              <a:defRPr sz="3000">
                <a:solidFill>
                  <a:schemeClr val="tx2"/>
                </a:solidFill>
                <a:latin typeface="Arial" charset="0"/>
              </a:defRPr>
            </a:lvl3pPr>
            <a:lvl4pPr algn="l" rtl="0" eaLnBrk="1" fontAlgn="base" hangingPunct="1">
              <a:spcBef>
                <a:spcPct val="0"/>
              </a:spcBef>
              <a:spcAft>
                <a:spcPct val="0"/>
              </a:spcAft>
              <a:defRPr sz="3000">
                <a:solidFill>
                  <a:schemeClr val="tx2"/>
                </a:solidFill>
                <a:latin typeface="Arial" charset="0"/>
              </a:defRPr>
            </a:lvl4pPr>
            <a:lvl5pPr algn="l" rtl="0" eaLnBrk="1" fontAlgn="base" hangingPunct="1">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600" b="1" i="0" u="none" strike="noStrike" kern="0" cap="none" spc="0" normalizeH="0" baseline="0" noProof="0" dirty="0">
                <a:ln>
                  <a:noFill/>
                </a:ln>
                <a:solidFill>
                  <a:schemeClr val="tx1"/>
                </a:solidFill>
                <a:effectLst/>
                <a:uLnTx/>
                <a:uFillTx/>
                <a:latin typeface="Arial"/>
                <a:ea typeface="+mj-ea"/>
                <a:cs typeface="+mj-cs"/>
              </a:rPr>
              <a:t>Predicting emergency severity index and hospitalisation using</a:t>
            </a:r>
            <a:br>
              <a:rPr kumimoji="0" lang="en-GB" sz="2600" b="1" i="0" u="none" strike="noStrike" kern="0" cap="none" spc="0" normalizeH="0" baseline="0" noProof="0" dirty="0">
                <a:ln>
                  <a:noFill/>
                </a:ln>
                <a:solidFill>
                  <a:schemeClr val="tx1"/>
                </a:solidFill>
                <a:effectLst/>
                <a:uLnTx/>
                <a:uFillTx/>
                <a:latin typeface="Arial"/>
                <a:ea typeface="+mj-ea"/>
                <a:cs typeface="+mj-cs"/>
              </a:rPr>
            </a:br>
            <a:r>
              <a:rPr kumimoji="0" lang="en-GB" sz="2600" b="1" i="0" u="none" strike="noStrike" kern="0" cap="none" spc="0" normalizeH="0" baseline="0" noProof="0" dirty="0">
                <a:ln>
                  <a:noFill/>
                </a:ln>
                <a:solidFill>
                  <a:schemeClr val="tx1"/>
                </a:solidFill>
                <a:effectLst/>
                <a:uLnTx/>
                <a:uFillTx/>
                <a:latin typeface="Arial"/>
                <a:ea typeface="+mj-ea"/>
                <a:cs typeface="+mj-cs"/>
              </a:rPr>
              <a:t>data-driven machine learning analytics</a:t>
            </a:r>
            <a:br>
              <a:rPr kumimoji="0" lang="en-GB" sz="2400" b="1" i="0" u="none" strike="noStrike" kern="0" cap="none" spc="0" normalizeH="0" baseline="0" noProof="0" dirty="0">
                <a:ln>
                  <a:noFill/>
                </a:ln>
                <a:solidFill>
                  <a:schemeClr val="tx1"/>
                </a:solidFill>
                <a:effectLst/>
                <a:uLnTx/>
                <a:uFillTx/>
                <a:latin typeface="Arial"/>
                <a:ea typeface="+mj-ea"/>
                <a:cs typeface="+mj-cs"/>
              </a:rPr>
            </a:br>
            <a:endParaRPr kumimoji="0" lang="en-GB" sz="2400" b="1" i="0" u="none" strike="noStrike" kern="0" cap="none" spc="0" normalizeH="0" baseline="0" noProof="0" dirty="0">
              <a:ln>
                <a:noFill/>
              </a:ln>
              <a:solidFill>
                <a:schemeClr val="tx1"/>
              </a:solidFill>
              <a:effectLst/>
              <a:uLnTx/>
              <a:uFillTx/>
              <a:latin typeface="Arial"/>
              <a:ea typeface="+mj-ea"/>
              <a:cs typeface="+mj-cs"/>
            </a:endParaRPr>
          </a:p>
        </p:txBody>
      </p:sp>
    </p:spTree>
    <p:extLst>
      <p:ext uri="{BB962C8B-B14F-4D97-AF65-F5344CB8AC3E}">
        <p14:creationId xmlns:p14="http://schemas.microsoft.com/office/powerpoint/2010/main" val="683708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E41D-BC0C-44E8-A2FF-90CC46C5D32F}"/>
              </a:ext>
            </a:extLst>
          </p:cNvPr>
          <p:cNvSpPr>
            <a:spLocks noGrp="1"/>
          </p:cNvSpPr>
          <p:nvPr>
            <p:ph type="title"/>
          </p:nvPr>
        </p:nvSpPr>
        <p:spPr/>
        <p:txBody>
          <a:bodyPr/>
          <a:lstStyle/>
          <a:p>
            <a:r>
              <a:rPr lang="en-US" dirty="0"/>
              <a:t>Source 1: The literature</a:t>
            </a:r>
            <a:endParaRPr lang="en-GB" dirty="0"/>
          </a:p>
        </p:txBody>
      </p:sp>
      <p:sp>
        <p:nvSpPr>
          <p:cNvPr id="3" name="Content Placeholder 2">
            <a:extLst>
              <a:ext uri="{FF2B5EF4-FFF2-40B4-BE49-F238E27FC236}">
                <a16:creationId xmlns:a16="http://schemas.microsoft.com/office/drawing/2014/main" id="{4BE3E78E-C0ED-4487-8265-1B65E6DE707F}"/>
              </a:ext>
            </a:extLst>
          </p:cNvPr>
          <p:cNvSpPr>
            <a:spLocks noGrp="1"/>
          </p:cNvSpPr>
          <p:nvPr>
            <p:ph idx="1"/>
          </p:nvPr>
        </p:nvSpPr>
        <p:spPr/>
        <p:txBody>
          <a:bodyPr>
            <a:normAutofit fontScale="77500" lnSpcReduction="20000"/>
          </a:bodyPr>
          <a:lstStyle/>
          <a:p>
            <a:r>
              <a:rPr lang="en-US" dirty="0"/>
              <a:t>The Emergency Department (ED) is one of the most important components in a hospital ecosystem (Qureshi, 2010) and plays a vital role in saving people’s lives and reducing the rate of mortality and morbidity (</a:t>
            </a:r>
            <a:r>
              <a:rPr lang="en-US" dirty="0" err="1"/>
              <a:t>Aringhieri</a:t>
            </a:r>
            <a:r>
              <a:rPr lang="en-US" dirty="0"/>
              <a:t> et al., 2017). </a:t>
            </a:r>
          </a:p>
          <a:p>
            <a:r>
              <a:rPr lang="en-US" dirty="0"/>
              <a:t>It is a critical interface between the emergency medical services and the hospital (Christ et al., 2010) as most admissions originate from the ED. </a:t>
            </a:r>
          </a:p>
          <a:p>
            <a:r>
              <a:rPr lang="en-US" dirty="0"/>
              <a:t>Triage is a decision-making process that is applied to identify patients who require immediate attention and is guided by a classification model based on levels of </a:t>
            </a:r>
            <a:r>
              <a:rPr lang="en-US" dirty="0" err="1"/>
              <a:t>prioritisation</a:t>
            </a:r>
            <a:r>
              <a:rPr lang="en-US" dirty="0"/>
              <a:t> (</a:t>
            </a:r>
            <a:r>
              <a:rPr lang="en-US" dirty="0" err="1"/>
              <a:t>Kuriyama</a:t>
            </a:r>
            <a:r>
              <a:rPr lang="en-US" dirty="0"/>
              <a:t> et al., 2017). </a:t>
            </a:r>
          </a:p>
          <a:p>
            <a:r>
              <a:rPr lang="en-US" dirty="0"/>
              <a:t>The highly complex and dynamic ED environment functions under extreme constraints of time, physical space, high workload, and interruptions and distractions leading to extreme pressure (Smith and </a:t>
            </a:r>
            <a:r>
              <a:rPr lang="en-US" dirty="0" err="1"/>
              <a:t>Dasan</a:t>
            </a:r>
            <a:r>
              <a:rPr lang="en-US" dirty="0"/>
              <a:t>, 2018).</a:t>
            </a:r>
          </a:p>
          <a:p>
            <a:r>
              <a:rPr lang="en-US" dirty="0"/>
              <a:t>Improper triaging and </a:t>
            </a:r>
            <a:r>
              <a:rPr lang="en-US" dirty="0" err="1"/>
              <a:t>prioritisation</a:t>
            </a:r>
            <a:r>
              <a:rPr lang="en-US" dirty="0"/>
              <a:t> can lead to delayed care, inappropriate resource allocation, and fatal results (</a:t>
            </a:r>
            <a:r>
              <a:rPr lang="en-US" dirty="0" err="1"/>
              <a:t>Fatovich</a:t>
            </a:r>
            <a:r>
              <a:rPr lang="en-US" dirty="0"/>
              <a:t> et al., 2005).</a:t>
            </a:r>
          </a:p>
        </p:txBody>
      </p:sp>
    </p:spTree>
    <p:extLst>
      <p:ext uri="{BB962C8B-B14F-4D97-AF65-F5344CB8AC3E}">
        <p14:creationId xmlns:p14="http://schemas.microsoft.com/office/powerpoint/2010/main" val="3830090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AF997-8190-45DC-BF7A-BFE52EE7DD82}"/>
              </a:ext>
            </a:extLst>
          </p:cNvPr>
          <p:cNvSpPr>
            <a:spLocks noGrp="1"/>
          </p:cNvSpPr>
          <p:nvPr>
            <p:ph type="title"/>
          </p:nvPr>
        </p:nvSpPr>
        <p:spPr>
          <a:xfrm>
            <a:off x="838200" y="2162120"/>
            <a:ext cx="10515600" cy="1325563"/>
          </a:xfrm>
        </p:spPr>
        <p:txBody>
          <a:bodyPr>
            <a:normAutofit/>
          </a:bodyPr>
          <a:lstStyle/>
          <a:p>
            <a:r>
              <a:rPr lang="en-GB" dirty="0"/>
              <a:t>How does ‘servizz.gov’ map itself as a good practice of evidence-based driven policy?</a:t>
            </a:r>
          </a:p>
        </p:txBody>
      </p:sp>
    </p:spTree>
    <p:extLst>
      <p:ext uri="{BB962C8B-B14F-4D97-AF65-F5344CB8AC3E}">
        <p14:creationId xmlns:p14="http://schemas.microsoft.com/office/powerpoint/2010/main" val="801074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E41D-BC0C-44E8-A2FF-90CC46C5D32F}"/>
              </a:ext>
            </a:extLst>
          </p:cNvPr>
          <p:cNvSpPr>
            <a:spLocks noGrp="1"/>
          </p:cNvSpPr>
          <p:nvPr>
            <p:ph type="title"/>
          </p:nvPr>
        </p:nvSpPr>
        <p:spPr/>
        <p:txBody>
          <a:bodyPr/>
          <a:lstStyle/>
          <a:p>
            <a:r>
              <a:rPr lang="en-US" dirty="0"/>
              <a:t>Source 2: The stakeholders</a:t>
            </a:r>
            <a:endParaRPr lang="en-GB" dirty="0"/>
          </a:p>
        </p:txBody>
      </p:sp>
      <p:sp>
        <p:nvSpPr>
          <p:cNvPr id="3" name="Content Placeholder 2">
            <a:extLst>
              <a:ext uri="{FF2B5EF4-FFF2-40B4-BE49-F238E27FC236}">
                <a16:creationId xmlns:a16="http://schemas.microsoft.com/office/drawing/2014/main" id="{4BE3E78E-C0ED-4487-8265-1B65E6DE707F}"/>
              </a:ext>
            </a:extLst>
          </p:cNvPr>
          <p:cNvSpPr>
            <a:spLocks noGrp="1"/>
          </p:cNvSpPr>
          <p:nvPr>
            <p:ph idx="1"/>
          </p:nvPr>
        </p:nvSpPr>
        <p:spPr/>
        <p:txBody>
          <a:bodyPr>
            <a:normAutofit fontScale="92500" lnSpcReduction="20000"/>
          </a:bodyPr>
          <a:lstStyle/>
          <a:p>
            <a:pPr marL="285750" indent="-285750" algn="just" fontAlgn="base">
              <a:spcBef>
                <a:spcPts val="600"/>
              </a:spcBef>
              <a:spcAft>
                <a:spcPct val="0"/>
              </a:spcAft>
              <a:buClr>
                <a:srgbClr val="2A58AA"/>
              </a:buClr>
              <a:buFont typeface="Wingdings" panose="05000000000000000000" pitchFamily="2" charset="2"/>
              <a:buChar char="§"/>
            </a:pPr>
            <a:r>
              <a:rPr lang="en-US" dirty="0">
                <a:latin typeface="Arial"/>
                <a:cs typeface="Arial" charset="0"/>
              </a:rPr>
              <a:t>The specific setting of this project is Mater Dei Hospital, a teaching hospital in Malta.</a:t>
            </a:r>
          </a:p>
          <a:p>
            <a:pPr marL="285750" indent="-285750" algn="just" fontAlgn="base">
              <a:spcBef>
                <a:spcPts val="600"/>
              </a:spcBef>
              <a:spcAft>
                <a:spcPct val="0"/>
              </a:spcAft>
              <a:buClr>
                <a:srgbClr val="2A58AA"/>
              </a:buClr>
              <a:buFont typeface="Wingdings" panose="05000000000000000000" pitchFamily="2" charset="2"/>
              <a:buChar char="§"/>
            </a:pPr>
            <a:r>
              <a:rPr lang="en-US" dirty="0">
                <a:latin typeface="Arial"/>
                <a:cs typeface="Arial" charset="0"/>
              </a:rPr>
              <a:t>Serves a population of more than 460,000 people living on the island. </a:t>
            </a:r>
          </a:p>
          <a:p>
            <a:pPr marL="285750" indent="-285750" algn="just" fontAlgn="base">
              <a:spcBef>
                <a:spcPts val="600"/>
              </a:spcBef>
              <a:spcAft>
                <a:spcPct val="0"/>
              </a:spcAft>
              <a:buClr>
                <a:srgbClr val="2A58AA"/>
              </a:buClr>
              <a:buFont typeface="Wingdings" panose="05000000000000000000" pitchFamily="2" charset="2"/>
              <a:buChar char="§"/>
            </a:pPr>
            <a:r>
              <a:rPr lang="en-US" dirty="0">
                <a:latin typeface="Arial"/>
                <a:cs typeface="Arial" charset="0"/>
              </a:rPr>
              <a:t>Covers an area of over 250,000 square meter and includes 1200 beds and 12 operating theatres. </a:t>
            </a:r>
          </a:p>
          <a:p>
            <a:pPr marL="285750" indent="-285750" algn="just" fontAlgn="base">
              <a:spcBef>
                <a:spcPts val="600"/>
              </a:spcBef>
              <a:spcAft>
                <a:spcPct val="0"/>
              </a:spcAft>
              <a:buClr>
                <a:srgbClr val="2A58AA"/>
              </a:buClr>
              <a:buFont typeface="Wingdings" panose="05000000000000000000" pitchFamily="2" charset="2"/>
              <a:buChar char="§"/>
            </a:pPr>
            <a:r>
              <a:rPr lang="en-US" dirty="0">
                <a:latin typeface="Arial"/>
                <a:cs typeface="Arial" charset="0"/>
              </a:rPr>
              <a:t>Employs a workforce of 7,200 covering many occupations including medical personnel, i.e., doctors, surgeons, anesthetists, nurses, diagnostic and allied health professionals, administrative and clerical staff, engineers and technicians, amongst others. </a:t>
            </a:r>
          </a:p>
        </p:txBody>
      </p:sp>
    </p:spTree>
    <p:extLst>
      <p:ext uri="{BB962C8B-B14F-4D97-AF65-F5344CB8AC3E}">
        <p14:creationId xmlns:p14="http://schemas.microsoft.com/office/powerpoint/2010/main" val="2867171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71943-A397-49BA-BDB3-0F2F20824D57}"/>
              </a:ext>
            </a:extLst>
          </p:cNvPr>
          <p:cNvSpPr>
            <a:spLocks noGrp="1"/>
          </p:cNvSpPr>
          <p:nvPr>
            <p:ph type="title"/>
          </p:nvPr>
        </p:nvSpPr>
        <p:spPr/>
        <p:txBody>
          <a:bodyPr/>
          <a:lstStyle/>
          <a:p>
            <a:r>
              <a:rPr lang="en-GB" dirty="0"/>
              <a:t>Source 2: The stakeholders</a:t>
            </a:r>
          </a:p>
        </p:txBody>
      </p:sp>
      <p:pic>
        <p:nvPicPr>
          <p:cNvPr id="4" name="Content Placeholder 3">
            <a:extLst>
              <a:ext uri="{FF2B5EF4-FFF2-40B4-BE49-F238E27FC236}">
                <a16:creationId xmlns:a16="http://schemas.microsoft.com/office/drawing/2014/main" id="{D9792AB8-7317-49DB-AE0B-7128FCAF762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15283"/>
            <a:ext cx="6029467" cy="3627434"/>
          </a:xfrm>
          <a:prstGeom prst="rect">
            <a:avLst/>
          </a:prstGeom>
          <a:noFill/>
        </p:spPr>
      </p:pic>
      <p:sp>
        <p:nvSpPr>
          <p:cNvPr id="5" name="TextBox 4">
            <a:extLst>
              <a:ext uri="{FF2B5EF4-FFF2-40B4-BE49-F238E27FC236}">
                <a16:creationId xmlns:a16="http://schemas.microsoft.com/office/drawing/2014/main" id="{25AA89FA-4FE4-471B-8BEF-E3D1AC20159F}"/>
              </a:ext>
            </a:extLst>
          </p:cNvPr>
          <p:cNvSpPr txBox="1"/>
          <p:nvPr/>
        </p:nvSpPr>
        <p:spPr>
          <a:xfrm>
            <a:off x="6781130" y="1553346"/>
            <a:ext cx="3660068" cy="4247317"/>
          </a:xfrm>
          <a:prstGeom prst="rect">
            <a:avLst/>
          </a:prstGeom>
          <a:noFill/>
        </p:spPr>
        <p:txBody>
          <a:bodyPr wrap="square" rtlCol="0">
            <a:spAutoFit/>
          </a:bodyPr>
          <a:lstStyle/>
          <a:p>
            <a:pPr marL="285750" indent="-285750" algn="just" fontAlgn="base">
              <a:spcBef>
                <a:spcPct val="50000"/>
              </a:spcBef>
              <a:spcAft>
                <a:spcPct val="0"/>
              </a:spcAft>
              <a:buClr>
                <a:srgbClr val="2A58AA"/>
              </a:buClr>
              <a:buFont typeface="Wingdings" panose="05000000000000000000" pitchFamily="2" charset="2"/>
              <a:buChar char="§"/>
            </a:pPr>
            <a:r>
              <a:rPr lang="en-US" dirty="0">
                <a:latin typeface="Arial"/>
                <a:cs typeface="Arial" charset="0"/>
              </a:rPr>
              <a:t>From 2010 to 2022, the ED experienced year-on-year increases in patient numbers until April 2019 when COVID-19 pandemic hit Malta. </a:t>
            </a:r>
          </a:p>
          <a:p>
            <a:pPr marL="285750" indent="-285750" algn="just" fontAlgn="base">
              <a:spcBef>
                <a:spcPct val="50000"/>
              </a:spcBef>
              <a:spcAft>
                <a:spcPct val="0"/>
              </a:spcAft>
              <a:buClr>
                <a:srgbClr val="2A58AA"/>
              </a:buClr>
              <a:buFont typeface="Wingdings" panose="05000000000000000000" pitchFamily="2" charset="2"/>
              <a:buChar char="§"/>
            </a:pPr>
            <a:r>
              <a:rPr lang="en-US" dirty="0">
                <a:latin typeface="Arial"/>
                <a:cs typeface="Arial" charset="0"/>
              </a:rPr>
              <a:t>These increases were primarily driven by the growing population and the fact that the ED is increasingly being chosen as the primary route of access to the healthcare system (Azzopardi-Muscat et al., 2017).</a:t>
            </a:r>
          </a:p>
          <a:p>
            <a:pPr algn="just" fontAlgn="base">
              <a:spcBef>
                <a:spcPct val="50000"/>
              </a:spcBef>
              <a:spcAft>
                <a:spcPct val="0"/>
              </a:spcAft>
              <a:buClr>
                <a:srgbClr val="2A58AA"/>
              </a:buClr>
            </a:pPr>
            <a:endParaRPr lang="en-US" dirty="0">
              <a:solidFill>
                <a:srgbClr val="003399">
                  <a:lumMod val="75000"/>
                </a:srgbClr>
              </a:solidFill>
              <a:latin typeface="Arial"/>
              <a:cs typeface="Arial" charset="0"/>
            </a:endParaRPr>
          </a:p>
        </p:txBody>
      </p:sp>
    </p:spTree>
    <p:extLst>
      <p:ext uri="{BB962C8B-B14F-4D97-AF65-F5344CB8AC3E}">
        <p14:creationId xmlns:p14="http://schemas.microsoft.com/office/powerpoint/2010/main" val="445209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E41D-BC0C-44E8-A2FF-90CC46C5D32F}"/>
              </a:ext>
            </a:extLst>
          </p:cNvPr>
          <p:cNvSpPr>
            <a:spLocks noGrp="1"/>
          </p:cNvSpPr>
          <p:nvPr>
            <p:ph type="title"/>
          </p:nvPr>
        </p:nvSpPr>
        <p:spPr/>
        <p:txBody>
          <a:bodyPr/>
          <a:lstStyle/>
          <a:p>
            <a:r>
              <a:rPr lang="en-US" dirty="0"/>
              <a:t>Source 2: The stakeholders</a:t>
            </a:r>
            <a:endParaRPr lang="en-GB" dirty="0"/>
          </a:p>
        </p:txBody>
      </p:sp>
      <p:sp>
        <p:nvSpPr>
          <p:cNvPr id="3" name="Content Placeholder 2">
            <a:extLst>
              <a:ext uri="{FF2B5EF4-FFF2-40B4-BE49-F238E27FC236}">
                <a16:creationId xmlns:a16="http://schemas.microsoft.com/office/drawing/2014/main" id="{4BE3E78E-C0ED-4487-8265-1B65E6DE707F}"/>
              </a:ext>
            </a:extLst>
          </p:cNvPr>
          <p:cNvSpPr>
            <a:spLocks noGrp="1"/>
          </p:cNvSpPr>
          <p:nvPr>
            <p:ph idx="1"/>
          </p:nvPr>
        </p:nvSpPr>
        <p:spPr/>
        <p:txBody>
          <a:bodyPr>
            <a:normAutofit fontScale="85000" lnSpcReduction="20000"/>
          </a:bodyPr>
          <a:lstStyle/>
          <a:p>
            <a:pPr marL="285750" indent="-285750" algn="just" fontAlgn="base">
              <a:spcBef>
                <a:spcPct val="50000"/>
              </a:spcBef>
              <a:spcAft>
                <a:spcPct val="0"/>
              </a:spcAft>
              <a:buClr>
                <a:srgbClr val="2A58AA"/>
              </a:buClr>
              <a:buFont typeface="Wingdings" panose="05000000000000000000" pitchFamily="2" charset="2"/>
              <a:buChar char="§"/>
            </a:pPr>
            <a:r>
              <a:rPr lang="en-US" dirty="0">
                <a:latin typeface="Arial"/>
                <a:cs typeface="Arial" charset="0"/>
              </a:rPr>
              <a:t>Malta is experiencing consistent increases in the population due to an increased influx of tourists visiting the island and an increase in the number of foreign workers relocating to Malta.</a:t>
            </a:r>
          </a:p>
          <a:p>
            <a:pPr marL="285750" indent="-285750" algn="just" fontAlgn="base">
              <a:spcBef>
                <a:spcPct val="50000"/>
              </a:spcBef>
              <a:spcAft>
                <a:spcPct val="0"/>
              </a:spcAft>
              <a:buClr>
                <a:srgbClr val="2A58AA"/>
              </a:buClr>
              <a:buFont typeface="Wingdings" panose="05000000000000000000" pitchFamily="2" charset="2"/>
              <a:buChar char="§"/>
            </a:pPr>
            <a:r>
              <a:rPr lang="en-US" dirty="0">
                <a:latin typeface="Arial"/>
                <a:cs typeface="Arial" charset="0"/>
              </a:rPr>
              <a:t>Applying a conservative year-on-year increase of 5% in the ED visits, the ED could potentially experience an annual influx of over 172,000 patients by 2027. </a:t>
            </a:r>
          </a:p>
          <a:p>
            <a:pPr marL="285750" indent="-285750" algn="just" fontAlgn="base">
              <a:spcBef>
                <a:spcPct val="50000"/>
              </a:spcBef>
              <a:spcAft>
                <a:spcPct val="0"/>
              </a:spcAft>
              <a:buClr>
                <a:srgbClr val="2A58AA"/>
              </a:buClr>
              <a:buFont typeface="Wingdings" panose="05000000000000000000" pitchFamily="2" charset="2"/>
              <a:buChar char="§"/>
            </a:pPr>
            <a:r>
              <a:rPr lang="en-US" dirty="0">
                <a:latin typeface="Arial"/>
                <a:cs typeface="Arial" charset="0"/>
              </a:rPr>
              <a:t>This will result in an average of more than 472 patients per day (compared to current 380 patients per day), putting a tremendous strain on the capacity of the ED and significantly impacting the healthcare system. </a:t>
            </a:r>
          </a:p>
          <a:p>
            <a:pPr marL="285750" indent="-285750" algn="just" fontAlgn="base">
              <a:spcBef>
                <a:spcPct val="50000"/>
              </a:spcBef>
              <a:spcAft>
                <a:spcPct val="0"/>
              </a:spcAft>
              <a:buClr>
                <a:srgbClr val="2A58AA"/>
              </a:buClr>
              <a:buFont typeface="Wingdings" panose="05000000000000000000" pitchFamily="2" charset="2"/>
              <a:buChar char="§"/>
            </a:pPr>
            <a:r>
              <a:rPr lang="en-US" dirty="0">
                <a:latin typeface="Arial"/>
                <a:cs typeface="Arial" charset="0"/>
              </a:rPr>
              <a:t>The increase in demand is augmented by staff shortages.</a:t>
            </a:r>
          </a:p>
        </p:txBody>
      </p:sp>
    </p:spTree>
    <p:extLst>
      <p:ext uri="{BB962C8B-B14F-4D97-AF65-F5344CB8AC3E}">
        <p14:creationId xmlns:p14="http://schemas.microsoft.com/office/powerpoint/2010/main" val="952121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D37AE-1300-428A-984D-93C4AB5459CF}"/>
              </a:ext>
            </a:extLst>
          </p:cNvPr>
          <p:cNvSpPr>
            <a:spLocks noGrp="1"/>
          </p:cNvSpPr>
          <p:nvPr>
            <p:ph type="title"/>
          </p:nvPr>
        </p:nvSpPr>
        <p:spPr/>
        <p:txBody>
          <a:bodyPr/>
          <a:lstStyle/>
          <a:p>
            <a:r>
              <a:rPr lang="en-GB" dirty="0"/>
              <a:t>Combining the 2 sources</a:t>
            </a:r>
          </a:p>
        </p:txBody>
      </p:sp>
      <p:sp>
        <p:nvSpPr>
          <p:cNvPr id="3" name="Rectangle 2">
            <a:extLst>
              <a:ext uri="{FF2B5EF4-FFF2-40B4-BE49-F238E27FC236}">
                <a16:creationId xmlns:a16="http://schemas.microsoft.com/office/drawing/2014/main" id="{AC622BFC-D525-4092-8F00-B3202D92A553}"/>
              </a:ext>
            </a:extLst>
          </p:cNvPr>
          <p:cNvSpPr/>
          <p:nvPr/>
        </p:nvSpPr>
        <p:spPr>
          <a:xfrm rot="5400000">
            <a:off x="6213041" y="-1304889"/>
            <a:ext cx="406996" cy="688630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base">
              <a:spcBef>
                <a:spcPct val="50000"/>
              </a:spcBef>
              <a:spcAft>
                <a:spcPct val="0"/>
              </a:spcAft>
            </a:pPr>
            <a:r>
              <a:rPr lang="en-US" sz="1200" b="1">
                <a:solidFill>
                  <a:srgbClr val="003399">
                    <a:lumMod val="75000"/>
                  </a:srgbClr>
                </a:solidFill>
                <a:latin typeface="Arial"/>
              </a:rPr>
              <a:t>THESE PROBLEMS INCLUDE</a:t>
            </a:r>
            <a:endParaRPr lang="en-US" sz="1200" b="1" dirty="0">
              <a:solidFill>
                <a:srgbClr val="003399">
                  <a:lumMod val="75000"/>
                </a:srgbClr>
              </a:solidFill>
              <a:latin typeface="Arial"/>
            </a:endParaRPr>
          </a:p>
        </p:txBody>
      </p:sp>
      <p:sp>
        <p:nvSpPr>
          <p:cNvPr id="4" name="Rectangle 3">
            <a:extLst>
              <a:ext uri="{FF2B5EF4-FFF2-40B4-BE49-F238E27FC236}">
                <a16:creationId xmlns:a16="http://schemas.microsoft.com/office/drawing/2014/main" id="{19D20E44-C46C-4529-A722-E03CCF997050}"/>
              </a:ext>
            </a:extLst>
          </p:cNvPr>
          <p:cNvSpPr/>
          <p:nvPr/>
        </p:nvSpPr>
        <p:spPr>
          <a:xfrm>
            <a:off x="2259980" y="2341761"/>
            <a:ext cx="713409" cy="340134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base">
              <a:spcBef>
                <a:spcPct val="50000"/>
              </a:spcBef>
              <a:spcAft>
                <a:spcPct val="0"/>
              </a:spcAft>
            </a:pPr>
            <a:r>
              <a:rPr lang="en-US" sz="1200" b="1" dirty="0">
                <a:solidFill>
                  <a:srgbClr val="003399">
                    <a:lumMod val="75000"/>
                  </a:srgbClr>
                </a:solidFill>
                <a:latin typeface="Arial"/>
              </a:rPr>
              <a:t>These create an overall strain on the healthcare system</a:t>
            </a:r>
          </a:p>
        </p:txBody>
      </p:sp>
      <p:sp>
        <p:nvSpPr>
          <p:cNvPr id="5" name="TextBox 4">
            <a:extLst>
              <a:ext uri="{FF2B5EF4-FFF2-40B4-BE49-F238E27FC236}">
                <a16:creationId xmlns:a16="http://schemas.microsoft.com/office/drawing/2014/main" id="{2E670B6B-B409-407F-B53D-7B20B78A39F6}"/>
              </a:ext>
            </a:extLst>
          </p:cNvPr>
          <p:cNvSpPr txBox="1"/>
          <p:nvPr/>
        </p:nvSpPr>
        <p:spPr>
          <a:xfrm>
            <a:off x="2951087" y="1885407"/>
            <a:ext cx="6724455" cy="3877985"/>
          </a:xfrm>
          <a:prstGeom prst="rect">
            <a:avLst/>
          </a:prstGeom>
          <a:noFill/>
        </p:spPr>
        <p:txBody>
          <a:bodyPr wrap="square" rtlCol="0">
            <a:spAutoFit/>
          </a:bodyPr>
          <a:lstStyle/>
          <a:p>
            <a:pPr algn="just" fontAlgn="base">
              <a:spcBef>
                <a:spcPct val="50000"/>
              </a:spcBef>
              <a:spcAft>
                <a:spcPct val="0"/>
              </a:spcAft>
              <a:buClr>
                <a:srgbClr val="2A58AA"/>
              </a:buClr>
            </a:pPr>
            <a:endParaRPr lang="en-US" sz="600" b="1" dirty="0">
              <a:solidFill>
                <a:srgbClr val="003399">
                  <a:lumMod val="75000"/>
                </a:srgbClr>
              </a:solidFill>
              <a:latin typeface="Arial"/>
              <a:cs typeface="Arial" charset="0"/>
            </a:endParaRPr>
          </a:p>
          <a:p>
            <a:pPr algn="just" fontAlgn="base">
              <a:spcBef>
                <a:spcPct val="50000"/>
              </a:spcBef>
              <a:spcAft>
                <a:spcPct val="0"/>
              </a:spcAft>
              <a:buClr>
                <a:srgbClr val="2A58AA"/>
              </a:buClr>
            </a:pPr>
            <a:endParaRPr lang="en-US" sz="600" b="1" dirty="0">
              <a:solidFill>
                <a:srgbClr val="003399">
                  <a:lumMod val="75000"/>
                </a:srgbClr>
              </a:solidFill>
              <a:latin typeface="Arial"/>
              <a:cs typeface="Arial" charset="0"/>
            </a:endParaRPr>
          </a:p>
          <a:p>
            <a:pPr algn="just" fontAlgn="base">
              <a:spcBef>
                <a:spcPct val="50000"/>
              </a:spcBef>
              <a:spcAft>
                <a:spcPct val="0"/>
              </a:spcAft>
              <a:buClr>
                <a:srgbClr val="2A58AA"/>
              </a:buClr>
            </a:pPr>
            <a:endParaRPr lang="en-US" sz="600" b="1" dirty="0">
              <a:solidFill>
                <a:srgbClr val="003399">
                  <a:lumMod val="75000"/>
                </a:srgbClr>
              </a:solidFill>
              <a:latin typeface="Arial"/>
              <a:cs typeface="Arial" charset="0"/>
            </a:endParaRPr>
          </a:p>
          <a:p>
            <a:pPr algn="just" fontAlgn="base">
              <a:spcBef>
                <a:spcPct val="50000"/>
              </a:spcBef>
              <a:spcAft>
                <a:spcPct val="0"/>
              </a:spcAft>
              <a:buClr>
                <a:srgbClr val="2A58AA"/>
              </a:buClr>
            </a:pPr>
            <a:r>
              <a:rPr lang="en-GB" sz="1200" dirty="0">
                <a:solidFill>
                  <a:srgbClr val="003399">
                    <a:lumMod val="75000"/>
                  </a:srgbClr>
                </a:solidFill>
                <a:latin typeface="Arial"/>
                <a:cs typeface="Arial" charset="0"/>
              </a:rPr>
              <a:t>High patient volumes leading to over-crowding.</a:t>
            </a:r>
          </a:p>
          <a:p>
            <a:pPr algn="just" fontAlgn="base">
              <a:spcBef>
                <a:spcPct val="50000"/>
              </a:spcBef>
              <a:spcAft>
                <a:spcPct val="0"/>
              </a:spcAft>
              <a:buClr>
                <a:srgbClr val="2A58AA"/>
              </a:buClr>
            </a:pPr>
            <a:r>
              <a:rPr lang="en-GB" sz="1200" dirty="0">
                <a:solidFill>
                  <a:srgbClr val="003399">
                    <a:lumMod val="75000"/>
                  </a:srgbClr>
                </a:solidFill>
                <a:latin typeface="Arial"/>
                <a:cs typeface="Arial" charset="0"/>
              </a:rPr>
              <a:t>Continued increase in patient volumes </a:t>
            </a:r>
            <a:r>
              <a:rPr lang="en-US" sz="1200" dirty="0">
                <a:solidFill>
                  <a:srgbClr val="003399">
                    <a:lumMod val="75000"/>
                  </a:srgbClr>
                </a:solidFill>
                <a:latin typeface="Arial"/>
                <a:cs typeface="Arial" charset="0"/>
              </a:rPr>
              <a:t>due to population growth, aging populations, and the prevalence of chronic diseases.</a:t>
            </a:r>
            <a:endParaRPr lang="en-GB" sz="1200" dirty="0">
              <a:solidFill>
                <a:srgbClr val="003399">
                  <a:lumMod val="75000"/>
                </a:srgbClr>
              </a:solidFill>
              <a:latin typeface="Arial"/>
              <a:cs typeface="Arial" charset="0"/>
            </a:endParaRPr>
          </a:p>
          <a:p>
            <a:pPr algn="just" fontAlgn="base">
              <a:spcBef>
                <a:spcPct val="50000"/>
              </a:spcBef>
              <a:spcAft>
                <a:spcPct val="0"/>
              </a:spcAft>
              <a:buClr>
                <a:srgbClr val="2A58AA"/>
              </a:buClr>
            </a:pPr>
            <a:r>
              <a:rPr lang="en-GB" sz="1200" dirty="0">
                <a:solidFill>
                  <a:srgbClr val="003399">
                    <a:lumMod val="75000"/>
                  </a:srgbClr>
                </a:solidFill>
                <a:latin typeface="Arial"/>
                <a:cs typeface="Arial" charset="0"/>
              </a:rPr>
              <a:t>Limited resources - </a:t>
            </a:r>
            <a:r>
              <a:rPr lang="en-US" sz="1200" dirty="0">
                <a:solidFill>
                  <a:srgbClr val="003399">
                    <a:lumMod val="75000"/>
                  </a:srgbClr>
                </a:solidFill>
                <a:latin typeface="Arial"/>
                <a:cs typeface="Arial" charset="0"/>
              </a:rPr>
              <a:t>challenges in meeting the demands of emergency care with the available resources.</a:t>
            </a:r>
            <a:endParaRPr lang="en-GB" sz="1200" dirty="0">
              <a:solidFill>
                <a:srgbClr val="003399">
                  <a:lumMod val="75000"/>
                </a:srgbClr>
              </a:solidFill>
              <a:latin typeface="Arial"/>
              <a:cs typeface="Arial" charset="0"/>
            </a:endParaRPr>
          </a:p>
          <a:p>
            <a:pPr algn="just" fontAlgn="base">
              <a:spcBef>
                <a:spcPct val="50000"/>
              </a:spcBef>
              <a:spcAft>
                <a:spcPct val="0"/>
              </a:spcAft>
              <a:buClr>
                <a:srgbClr val="2A58AA"/>
              </a:buClr>
            </a:pPr>
            <a:r>
              <a:rPr lang="en-GB" sz="1200" dirty="0">
                <a:solidFill>
                  <a:srgbClr val="003399">
                    <a:lumMod val="75000"/>
                  </a:srgbClr>
                </a:solidFill>
                <a:latin typeface="Arial"/>
                <a:cs typeface="Arial" charset="0"/>
              </a:rPr>
              <a:t>Time-sensitive cases.</a:t>
            </a:r>
          </a:p>
          <a:p>
            <a:pPr algn="just" fontAlgn="base">
              <a:spcBef>
                <a:spcPct val="50000"/>
              </a:spcBef>
              <a:spcAft>
                <a:spcPct val="0"/>
              </a:spcAft>
              <a:buClr>
                <a:srgbClr val="2A58AA"/>
              </a:buClr>
            </a:pPr>
            <a:r>
              <a:rPr lang="en-GB" sz="1200" dirty="0">
                <a:solidFill>
                  <a:srgbClr val="003399">
                    <a:lumMod val="75000"/>
                  </a:srgbClr>
                </a:solidFill>
                <a:latin typeface="Arial"/>
                <a:cs typeface="Arial" charset="0"/>
              </a:rPr>
              <a:t>Delays (long waiting-times, delays in hospital admissions).</a:t>
            </a:r>
          </a:p>
          <a:p>
            <a:pPr algn="just" fontAlgn="base">
              <a:spcBef>
                <a:spcPct val="50000"/>
              </a:spcBef>
              <a:spcAft>
                <a:spcPct val="0"/>
              </a:spcAft>
              <a:buClr>
                <a:srgbClr val="2A58AA"/>
              </a:buClr>
            </a:pPr>
            <a:r>
              <a:rPr lang="en-GB" sz="1200" dirty="0">
                <a:solidFill>
                  <a:srgbClr val="003399">
                    <a:lumMod val="75000"/>
                  </a:srgbClr>
                </a:solidFill>
                <a:latin typeface="Arial"/>
                <a:cs typeface="Arial" charset="0"/>
              </a:rPr>
              <a:t>Over-triaging and under-triaging.</a:t>
            </a:r>
          </a:p>
          <a:p>
            <a:pPr algn="just" fontAlgn="base">
              <a:spcBef>
                <a:spcPct val="50000"/>
              </a:spcBef>
              <a:spcAft>
                <a:spcPct val="0"/>
              </a:spcAft>
              <a:buClr>
                <a:srgbClr val="2A58AA"/>
              </a:buClr>
            </a:pPr>
            <a:r>
              <a:rPr lang="en-GB" sz="1200" dirty="0">
                <a:solidFill>
                  <a:srgbClr val="003399">
                    <a:lumMod val="75000"/>
                  </a:srgbClr>
                </a:solidFill>
                <a:latin typeface="Arial"/>
                <a:cs typeface="Arial" charset="0"/>
              </a:rPr>
              <a:t>Lack of coordination with other departments.</a:t>
            </a:r>
          </a:p>
          <a:p>
            <a:pPr algn="just" fontAlgn="base">
              <a:spcBef>
                <a:spcPct val="50000"/>
              </a:spcBef>
              <a:spcAft>
                <a:spcPct val="0"/>
              </a:spcAft>
              <a:buClr>
                <a:srgbClr val="2A58AA"/>
              </a:buClr>
            </a:pPr>
            <a:r>
              <a:rPr lang="en-GB" sz="1200" dirty="0">
                <a:solidFill>
                  <a:srgbClr val="003399">
                    <a:lumMod val="75000"/>
                  </a:srgbClr>
                </a:solidFill>
                <a:latin typeface="Arial"/>
                <a:cs typeface="Arial" charset="0"/>
              </a:rPr>
              <a:t>Lack of up-to-date information.</a:t>
            </a:r>
          </a:p>
          <a:p>
            <a:pPr algn="just" fontAlgn="base">
              <a:spcBef>
                <a:spcPct val="50000"/>
              </a:spcBef>
              <a:spcAft>
                <a:spcPct val="0"/>
              </a:spcAft>
              <a:buClr>
                <a:srgbClr val="2A58AA"/>
              </a:buClr>
            </a:pPr>
            <a:r>
              <a:rPr lang="en-GB" sz="1200" dirty="0">
                <a:solidFill>
                  <a:srgbClr val="003399">
                    <a:lumMod val="75000"/>
                  </a:srgbClr>
                </a:solidFill>
                <a:latin typeface="Arial"/>
                <a:cs typeface="Arial" charset="0"/>
              </a:rPr>
              <a:t>Process bypass.</a:t>
            </a:r>
          </a:p>
          <a:p>
            <a:pPr algn="just" fontAlgn="base">
              <a:spcBef>
                <a:spcPct val="50000"/>
              </a:spcBef>
              <a:spcAft>
                <a:spcPct val="0"/>
              </a:spcAft>
              <a:buClr>
                <a:srgbClr val="2A58AA"/>
              </a:buClr>
            </a:pPr>
            <a:r>
              <a:rPr lang="en-GB" sz="1200" dirty="0">
                <a:solidFill>
                  <a:srgbClr val="003399">
                    <a:lumMod val="75000"/>
                  </a:srgbClr>
                </a:solidFill>
                <a:latin typeface="Arial"/>
                <a:cs typeface="Arial" charset="0"/>
              </a:rPr>
              <a:t>Emotional and psychological stress that can lead to medical errors.</a:t>
            </a:r>
          </a:p>
          <a:p>
            <a:pPr algn="just" fontAlgn="base">
              <a:spcBef>
                <a:spcPct val="50000"/>
              </a:spcBef>
              <a:spcAft>
                <a:spcPct val="0"/>
              </a:spcAft>
              <a:buClr>
                <a:srgbClr val="2A58AA"/>
              </a:buClr>
            </a:pPr>
            <a:r>
              <a:rPr lang="en-US" sz="1200" dirty="0">
                <a:solidFill>
                  <a:srgbClr val="003399">
                    <a:lumMod val="75000"/>
                  </a:srgbClr>
                </a:solidFill>
                <a:latin typeface="Arial"/>
                <a:cs typeface="Arial" charset="0"/>
              </a:rPr>
              <a:t>Patient dissatisfaction.</a:t>
            </a:r>
            <a:endParaRPr lang="en-GB" sz="1200" dirty="0">
              <a:solidFill>
                <a:srgbClr val="003399">
                  <a:lumMod val="75000"/>
                </a:srgbClr>
              </a:solidFill>
              <a:latin typeface="Arial"/>
              <a:cs typeface="Arial" charset="0"/>
            </a:endParaRPr>
          </a:p>
        </p:txBody>
      </p:sp>
    </p:spTree>
    <p:extLst>
      <p:ext uri="{BB962C8B-B14F-4D97-AF65-F5344CB8AC3E}">
        <p14:creationId xmlns:p14="http://schemas.microsoft.com/office/powerpoint/2010/main" val="2620013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E0B38F-9DE6-4D8A-BEA6-73B73B8C0BBE}"/>
              </a:ext>
            </a:extLst>
          </p:cNvPr>
          <p:cNvSpPr>
            <a:spLocks noGrp="1"/>
          </p:cNvSpPr>
          <p:nvPr>
            <p:ph type="title"/>
          </p:nvPr>
        </p:nvSpPr>
        <p:spPr>
          <a:xfrm>
            <a:off x="758687" y="127160"/>
            <a:ext cx="10515600" cy="1325563"/>
          </a:xfrm>
        </p:spPr>
        <p:txBody>
          <a:bodyPr/>
          <a:lstStyle/>
          <a:p>
            <a:r>
              <a:rPr lang="en-GB" sz="2400" dirty="0"/>
              <a:t>Utilising organizational data to address the lacunae from the first two sources by turning descriptive to predictive models</a:t>
            </a:r>
          </a:p>
        </p:txBody>
      </p:sp>
      <p:sp>
        <p:nvSpPr>
          <p:cNvPr id="5" name="Rectangle 4">
            <a:extLst>
              <a:ext uri="{FF2B5EF4-FFF2-40B4-BE49-F238E27FC236}">
                <a16:creationId xmlns:a16="http://schemas.microsoft.com/office/drawing/2014/main" id="{AF45C30E-797C-4D15-A9F7-95EC88BC2202}"/>
              </a:ext>
            </a:extLst>
          </p:cNvPr>
          <p:cNvSpPr/>
          <p:nvPr/>
        </p:nvSpPr>
        <p:spPr>
          <a:xfrm>
            <a:off x="1841863" y="1825626"/>
            <a:ext cx="9003716" cy="3819800"/>
          </a:xfrm>
          <a:prstGeom prst="rect">
            <a:avLst/>
          </a:prstGeom>
          <a:solidFill>
            <a:srgbClr val="C3C3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endParaRPr lang="en-GB" sz="1200">
              <a:solidFill>
                <a:srgbClr val="FFFFFF"/>
              </a:solidFill>
              <a:latin typeface="Arial"/>
            </a:endParaRPr>
          </a:p>
        </p:txBody>
      </p:sp>
      <p:pic>
        <p:nvPicPr>
          <p:cNvPr id="6" name="Picture 5">
            <a:extLst>
              <a:ext uri="{FF2B5EF4-FFF2-40B4-BE49-F238E27FC236}">
                <a16:creationId xmlns:a16="http://schemas.microsoft.com/office/drawing/2014/main" id="{17B7E3D1-6249-4405-B0A4-4B39719FAAC4}"/>
              </a:ext>
            </a:extLst>
          </p:cNvPr>
          <p:cNvPicPr>
            <a:picLocks noChangeAspect="1"/>
          </p:cNvPicPr>
          <p:nvPr/>
        </p:nvPicPr>
        <p:blipFill>
          <a:blip r:embed="rId2"/>
          <a:stretch>
            <a:fillRect/>
          </a:stretch>
        </p:blipFill>
        <p:spPr>
          <a:xfrm>
            <a:off x="1969396" y="2049983"/>
            <a:ext cx="2730274" cy="1922846"/>
          </a:xfrm>
          <a:prstGeom prst="rect">
            <a:avLst/>
          </a:prstGeom>
        </p:spPr>
      </p:pic>
      <p:sp>
        <p:nvSpPr>
          <p:cNvPr id="7" name="TextBox 6">
            <a:extLst>
              <a:ext uri="{FF2B5EF4-FFF2-40B4-BE49-F238E27FC236}">
                <a16:creationId xmlns:a16="http://schemas.microsoft.com/office/drawing/2014/main" id="{5E410A5F-4172-4B47-ADF9-38E75C8BCB38}"/>
              </a:ext>
            </a:extLst>
          </p:cNvPr>
          <p:cNvSpPr txBox="1"/>
          <p:nvPr/>
        </p:nvSpPr>
        <p:spPr>
          <a:xfrm>
            <a:off x="1969395" y="3951929"/>
            <a:ext cx="2555314" cy="830997"/>
          </a:xfrm>
          <a:prstGeom prst="rect">
            <a:avLst/>
          </a:prstGeom>
          <a:noFill/>
        </p:spPr>
        <p:txBody>
          <a:bodyPr wrap="square" rtlCol="0">
            <a:spAutoFit/>
          </a:bodyPr>
          <a:lstStyle/>
          <a:p>
            <a:pPr algn="just" fontAlgn="base">
              <a:spcBef>
                <a:spcPct val="50000"/>
              </a:spcBef>
              <a:spcAft>
                <a:spcPct val="0"/>
              </a:spcAft>
            </a:pPr>
            <a:r>
              <a:rPr lang="en-US" sz="800" dirty="0">
                <a:solidFill>
                  <a:srgbClr val="003399"/>
                </a:solidFill>
                <a:latin typeface="Arial" charset="0"/>
                <a:cs typeface="Arial" charset="0"/>
              </a:rPr>
              <a:t>Data from Electronic Health Records (EHR), including past medical history, historical blood test results, and outpatient medications, as well as demographic details such as gender, age and region on 820,000 ED visits between 2017 and 2022.</a:t>
            </a:r>
            <a:endParaRPr lang="en-GB" sz="800" dirty="0">
              <a:solidFill>
                <a:srgbClr val="003399"/>
              </a:solidFill>
              <a:latin typeface="Arial" charset="0"/>
              <a:cs typeface="Arial" charset="0"/>
            </a:endParaRPr>
          </a:p>
        </p:txBody>
      </p:sp>
      <p:sp>
        <p:nvSpPr>
          <p:cNvPr id="8" name="Arrow: Right 7">
            <a:extLst>
              <a:ext uri="{FF2B5EF4-FFF2-40B4-BE49-F238E27FC236}">
                <a16:creationId xmlns:a16="http://schemas.microsoft.com/office/drawing/2014/main" id="{18E69B49-B2B9-494C-BD50-14CA25E07C21}"/>
              </a:ext>
            </a:extLst>
          </p:cNvPr>
          <p:cNvSpPr/>
          <p:nvPr/>
        </p:nvSpPr>
        <p:spPr>
          <a:xfrm>
            <a:off x="4557669" y="2678712"/>
            <a:ext cx="635640" cy="526864"/>
          </a:xfrm>
          <a:prstGeom prst="rightArrow">
            <a:avLst/>
          </a:prstGeom>
          <a:solidFill>
            <a:schemeClr val="tx2">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endParaRPr lang="en-GB" sz="1200">
              <a:solidFill>
                <a:srgbClr val="FFFFFF"/>
              </a:solidFill>
              <a:latin typeface="Arial"/>
            </a:endParaRPr>
          </a:p>
        </p:txBody>
      </p:sp>
      <p:sp>
        <p:nvSpPr>
          <p:cNvPr id="9" name="TextBox 8">
            <a:extLst>
              <a:ext uri="{FF2B5EF4-FFF2-40B4-BE49-F238E27FC236}">
                <a16:creationId xmlns:a16="http://schemas.microsoft.com/office/drawing/2014/main" id="{815EE1EA-1B67-4CB4-85F2-8362603DF14E}"/>
              </a:ext>
            </a:extLst>
          </p:cNvPr>
          <p:cNvSpPr txBox="1"/>
          <p:nvPr/>
        </p:nvSpPr>
        <p:spPr>
          <a:xfrm>
            <a:off x="5018844" y="4231682"/>
            <a:ext cx="1641621" cy="338554"/>
          </a:xfrm>
          <a:prstGeom prst="rect">
            <a:avLst/>
          </a:prstGeom>
          <a:noFill/>
        </p:spPr>
        <p:txBody>
          <a:bodyPr wrap="square" rtlCol="0">
            <a:spAutoFit/>
          </a:bodyPr>
          <a:lstStyle/>
          <a:p>
            <a:pPr algn="ctr" fontAlgn="base">
              <a:spcAft>
                <a:spcPct val="0"/>
              </a:spcAft>
            </a:pPr>
            <a:r>
              <a:rPr lang="en-US" sz="800" dirty="0">
                <a:solidFill>
                  <a:srgbClr val="003399"/>
                </a:solidFill>
                <a:latin typeface="Arial" charset="0"/>
                <a:cs typeface="Arial" charset="0"/>
              </a:rPr>
              <a:t>Rule-based Machine Learning </a:t>
            </a:r>
          </a:p>
          <a:p>
            <a:pPr algn="ctr" fontAlgn="base">
              <a:spcAft>
                <a:spcPct val="0"/>
              </a:spcAft>
            </a:pPr>
            <a:r>
              <a:rPr lang="en-US" sz="800" dirty="0">
                <a:solidFill>
                  <a:srgbClr val="003399"/>
                </a:solidFill>
                <a:latin typeface="Arial" charset="0"/>
                <a:cs typeface="Arial" charset="0"/>
              </a:rPr>
              <a:t>Process</a:t>
            </a:r>
            <a:endParaRPr lang="en-GB" sz="800" dirty="0">
              <a:solidFill>
                <a:srgbClr val="003399"/>
              </a:solidFill>
              <a:latin typeface="Arial" charset="0"/>
              <a:cs typeface="Arial" charset="0"/>
            </a:endParaRPr>
          </a:p>
        </p:txBody>
      </p:sp>
      <p:pic>
        <p:nvPicPr>
          <p:cNvPr id="10" name="Picture 9" descr="A picture containing font, logo, circle, graphics&#10;&#10;Description automatically generated">
            <a:extLst>
              <a:ext uri="{FF2B5EF4-FFF2-40B4-BE49-F238E27FC236}">
                <a16:creationId xmlns:a16="http://schemas.microsoft.com/office/drawing/2014/main" id="{625322A4-FE3E-4DB8-9D3F-4EBCB8DFD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2080" y="2336163"/>
            <a:ext cx="1309279" cy="1911174"/>
          </a:xfrm>
          <a:prstGeom prst="rect">
            <a:avLst/>
          </a:prstGeom>
        </p:spPr>
      </p:pic>
      <p:pic>
        <p:nvPicPr>
          <p:cNvPr id="11" name="Picture 10" descr="A picture containing symbol, logo, graphics, font&#10;&#10;Description automatically generated">
            <a:extLst>
              <a:ext uri="{FF2B5EF4-FFF2-40B4-BE49-F238E27FC236}">
                <a16:creationId xmlns:a16="http://schemas.microsoft.com/office/drawing/2014/main" id="{B25E1398-4566-4A43-AFA3-1287079CC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8869" y="2275006"/>
            <a:ext cx="1430042" cy="2038570"/>
          </a:xfrm>
          <a:prstGeom prst="rect">
            <a:avLst/>
          </a:prstGeom>
        </p:spPr>
      </p:pic>
      <p:sp>
        <p:nvSpPr>
          <p:cNvPr id="12" name="TextBox 11">
            <a:extLst>
              <a:ext uri="{FF2B5EF4-FFF2-40B4-BE49-F238E27FC236}">
                <a16:creationId xmlns:a16="http://schemas.microsoft.com/office/drawing/2014/main" id="{9F672507-F9C4-4CA3-9CC1-9114A7924E68}"/>
              </a:ext>
            </a:extLst>
          </p:cNvPr>
          <p:cNvSpPr txBox="1"/>
          <p:nvPr/>
        </p:nvSpPr>
        <p:spPr>
          <a:xfrm>
            <a:off x="6906113" y="4276886"/>
            <a:ext cx="1641621" cy="215444"/>
          </a:xfrm>
          <a:prstGeom prst="rect">
            <a:avLst/>
          </a:prstGeom>
          <a:noFill/>
        </p:spPr>
        <p:txBody>
          <a:bodyPr wrap="square" rtlCol="0">
            <a:spAutoFit/>
          </a:bodyPr>
          <a:lstStyle/>
          <a:p>
            <a:pPr algn="ctr" fontAlgn="base">
              <a:spcAft>
                <a:spcPct val="0"/>
              </a:spcAft>
            </a:pPr>
            <a:r>
              <a:rPr lang="en-GB" sz="800" dirty="0">
                <a:solidFill>
                  <a:srgbClr val="003399"/>
                </a:solidFill>
                <a:latin typeface="Arial" charset="0"/>
                <a:cs typeface="Arial" charset="0"/>
              </a:rPr>
              <a:t>CDSS rules</a:t>
            </a:r>
          </a:p>
        </p:txBody>
      </p:sp>
      <p:pic>
        <p:nvPicPr>
          <p:cNvPr id="13" name="Picture 12">
            <a:extLst>
              <a:ext uri="{FF2B5EF4-FFF2-40B4-BE49-F238E27FC236}">
                <a16:creationId xmlns:a16="http://schemas.microsoft.com/office/drawing/2014/main" id="{67EFC020-AD8F-4C62-A198-F287BCD5ACBC}"/>
              </a:ext>
            </a:extLst>
          </p:cNvPr>
          <p:cNvPicPr>
            <a:picLocks noChangeAspect="1"/>
          </p:cNvPicPr>
          <p:nvPr/>
        </p:nvPicPr>
        <p:blipFill>
          <a:blip r:embed="rId5"/>
          <a:stretch>
            <a:fillRect/>
          </a:stretch>
        </p:blipFill>
        <p:spPr>
          <a:xfrm>
            <a:off x="8943498" y="2081759"/>
            <a:ext cx="1328069" cy="3425020"/>
          </a:xfrm>
          <a:prstGeom prst="rect">
            <a:avLst/>
          </a:prstGeom>
        </p:spPr>
      </p:pic>
      <p:sp>
        <p:nvSpPr>
          <p:cNvPr id="14" name="Arrow: Right 13">
            <a:extLst>
              <a:ext uri="{FF2B5EF4-FFF2-40B4-BE49-F238E27FC236}">
                <a16:creationId xmlns:a16="http://schemas.microsoft.com/office/drawing/2014/main" id="{9097B671-6553-4E00-BB38-DA2F19190B37}"/>
              </a:ext>
            </a:extLst>
          </p:cNvPr>
          <p:cNvSpPr/>
          <p:nvPr/>
        </p:nvSpPr>
        <p:spPr>
          <a:xfrm>
            <a:off x="6478730" y="2706223"/>
            <a:ext cx="635640" cy="526864"/>
          </a:xfrm>
          <a:prstGeom prst="rightArrow">
            <a:avLst/>
          </a:prstGeom>
          <a:solidFill>
            <a:schemeClr val="tx2">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endParaRPr lang="en-GB" sz="1200">
              <a:solidFill>
                <a:srgbClr val="FFFFFF"/>
              </a:solidFill>
              <a:latin typeface="Arial"/>
            </a:endParaRPr>
          </a:p>
        </p:txBody>
      </p:sp>
      <p:sp>
        <p:nvSpPr>
          <p:cNvPr id="15" name="Arrow: Right 14">
            <a:extLst>
              <a:ext uri="{FF2B5EF4-FFF2-40B4-BE49-F238E27FC236}">
                <a16:creationId xmlns:a16="http://schemas.microsoft.com/office/drawing/2014/main" id="{777468BE-8E9C-41A0-9D1D-6E58F66B3E86}"/>
              </a:ext>
            </a:extLst>
          </p:cNvPr>
          <p:cNvSpPr/>
          <p:nvPr/>
        </p:nvSpPr>
        <p:spPr>
          <a:xfrm>
            <a:off x="8402515" y="2683059"/>
            <a:ext cx="635640" cy="526864"/>
          </a:xfrm>
          <a:prstGeom prst="rightArrow">
            <a:avLst/>
          </a:prstGeom>
          <a:solidFill>
            <a:schemeClr val="tx2">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endParaRPr lang="en-GB" sz="1200">
              <a:solidFill>
                <a:srgbClr val="FFFFFF"/>
              </a:solidFill>
              <a:latin typeface="Arial"/>
            </a:endParaRPr>
          </a:p>
        </p:txBody>
      </p:sp>
      <p:sp>
        <p:nvSpPr>
          <p:cNvPr id="16" name="TextBox 15">
            <a:extLst>
              <a:ext uri="{FF2B5EF4-FFF2-40B4-BE49-F238E27FC236}">
                <a16:creationId xmlns:a16="http://schemas.microsoft.com/office/drawing/2014/main" id="{A3B4CE5F-FC40-49EE-88EE-3F25860CBE34}"/>
              </a:ext>
            </a:extLst>
          </p:cNvPr>
          <p:cNvSpPr txBox="1"/>
          <p:nvPr/>
        </p:nvSpPr>
        <p:spPr>
          <a:xfrm>
            <a:off x="8789491" y="5427823"/>
            <a:ext cx="1641621" cy="338554"/>
          </a:xfrm>
          <a:prstGeom prst="rect">
            <a:avLst/>
          </a:prstGeom>
          <a:noFill/>
        </p:spPr>
        <p:txBody>
          <a:bodyPr wrap="square" rtlCol="0">
            <a:spAutoFit/>
          </a:bodyPr>
          <a:lstStyle/>
          <a:p>
            <a:pPr algn="ctr" fontAlgn="base">
              <a:spcAft>
                <a:spcPct val="0"/>
              </a:spcAft>
            </a:pPr>
            <a:r>
              <a:rPr lang="en-GB" sz="800" dirty="0">
                <a:solidFill>
                  <a:srgbClr val="003399"/>
                </a:solidFill>
                <a:latin typeface="Arial" charset="0"/>
                <a:cs typeface="Arial" charset="0"/>
              </a:rPr>
              <a:t>PREDICTIONS</a:t>
            </a:r>
          </a:p>
          <a:p>
            <a:pPr algn="ctr" fontAlgn="base">
              <a:spcAft>
                <a:spcPct val="0"/>
              </a:spcAft>
            </a:pPr>
            <a:r>
              <a:rPr lang="en-GB" sz="800" dirty="0">
                <a:solidFill>
                  <a:srgbClr val="003399"/>
                </a:solidFill>
                <a:latin typeface="Arial" charset="0"/>
                <a:cs typeface="Arial" charset="0"/>
              </a:rPr>
              <a:t>Based on optimal </a:t>
            </a:r>
            <a:r>
              <a:rPr lang="en-GB" sz="800" dirty="0" err="1">
                <a:solidFill>
                  <a:srgbClr val="003399"/>
                </a:solidFill>
                <a:latin typeface="Arial" charset="0"/>
                <a:cs typeface="Arial" charset="0"/>
              </a:rPr>
              <a:t>lilkeihood</a:t>
            </a:r>
            <a:endParaRPr lang="en-GB" sz="800" dirty="0">
              <a:solidFill>
                <a:srgbClr val="003399"/>
              </a:solidFill>
              <a:latin typeface="Arial" charset="0"/>
              <a:cs typeface="Arial" charset="0"/>
            </a:endParaRPr>
          </a:p>
        </p:txBody>
      </p:sp>
    </p:spTree>
    <p:extLst>
      <p:ext uri="{BB962C8B-B14F-4D97-AF65-F5344CB8AC3E}">
        <p14:creationId xmlns:p14="http://schemas.microsoft.com/office/powerpoint/2010/main" val="2263463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E0B38F-9DE6-4D8A-BEA6-73B73B8C0BBE}"/>
              </a:ext>
            </a:extLst>
          </p:cNvPr>
          <p:cNvSpPr>
            <a:spLocks noGrp="1"/>
          </p:cNvSpPr>
          <p:nvPr>
            <p:ph type="title"/>
          </p:nvPr>
        </p:nvSpPr>
        <p:spPr>
          <a:xfrm>
            <a:off x="838200" y="365125"/>
            <a:ext cx="10515600" cy="1325563"/>
          </a:xfrm>
        </p:spPr>
        <p:txBody>
          <a:bodyPr/>
          <a:lstStyle/>
          <a:p>
            <a:r>
              <a:rPr lang="en-GB" sz="2400" dirty="0"/>
              <a:t>Data-driven Clinical Decision Support System</a:t>
            </a:r>
          </a:p>
        </p:txBody>
      </p:sp>
      <p:sp>
        <p:nvSpPr>
          <p:cNvPr id="17" name="Rectangle 16">
            <a:extLst>
              <a:ext uri="{FF2B5EF4-FFF2-40B4-BE49-F238E27FC236}">
                <a16:creationId xmlns:a16="http://schemas.microsoft.com/office/drawing/2014/main" id="{7EC72BDE-70D8-473A-A969-4A3E282142C4}"/>
              </a:ext>
            </a:extLst>
          </p:cNvPr>
          <p:cNvSpPr/>
          <p:nvPr/>
        </p:nvSpPr>
        <p:spPr>
          <a:xfrm>
            <a:off x="1359673" y="2019631"/>
            <a:ext cx="9788056" cy="3275938"/>
          </a:xfrm>
          <a:prstGeom prst="rect">
            <a:avLst/>
          </a:prstGeom>
          <a:solidFill>
            <a:srgbClr val="C3C3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endParaRPr lang="en-GB" sz="1200">
              <a:solidFill>
                <a:srgbClr val="FFFFFF"/>
              </a:solidFill>
              <a:latin typeface="Arial"/>
            </a:endParaRPr>
          </a:p>
        </p:txBody>
      </p:sp>
      <p:pic>
        <p:nvPicPr>
          <p:cNvPr id="18" name="Picture 17" descr="A picture containing clipart, cartoon, design&#10;&#10;Description automatically generated">
            <a:extLst>
              <a:ext uri="{FF2B5EF4-FFF2-40B4-BE49-F238E27FC236}">
                <a16:creationId xmlns:a16="http://schemas.microsoft.com/office/drawing/2014/main" id="{9348E393-0C3E-4BB1-9DEB-881314AB4E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3754" y="2751909"/>
            <a:ext cx="986177" cy="1307257"/>
          </a:xfrm>
          <a:prstGeom prst="rect">
            <a:avLst/>
          </a:prstGeom>
        </p:spPr>
      </p:pic>
      <p:pic>
        <p:nvPicPr>
          <p:cNvPr id="19" name="Picture 18">
            <a:extLst>
              <a:ext uri="{FF2B5EF4-FFF2-40B4-BE49-F238E27FC236}">
                <a16:creationId xmlns:a16="http://schemas.microsoft.com/office/drawing/2014/main" id="{F17CFB3A-D85C-4359-AA88-1587FD92F6D3}"/>
              </a:ext>
            </a:extLst>
          </p:cNvPr>
          <p:cNvPicPr>
            <a:picLocks noChangeAspect="1"/>
          </p:cNvPicPr>
          <p:nvPr/>
        </p:nvPicPr>
        <p:blipFill>
          <a:blip r:embed="rId3"/>
          <a:stretch>
            <a:fillRect/>
          </a:stretch>
        </p:blipFill>
        <p:spPr>
          <a:xfrm>
            <a:off x="3996896" y="2751908"/>
            <a:ext cx="986176" cy="1380104"/>
          </a:xfrm>
          <a:prstGeom prst="rect">
            <a:avLst/>
          </a:prstGeom>
        </p:spPr>
      </p:pic>
      <p:sp>
        <p:nvSpPr>
          <p:cNvPr id="20" name="TextBox 19">
            <a:extLst>
              <a:ext uri="{FF2B5EF4-FFF2-40B4-BE49-F238E27FC236}">
                <a16:creationId xmlns:a16="http://schemas.microsoft.com/office/drawing/2014/main" id="{E1F49FE2-5684-41BB-8B72-C27D5ACE219A}"/>
              </a:ext>
            </a:extLst>
          </p:cNvPr>
          <p:cNvSpPr txBox="1"/>
          <p:nvPr/>
        </p:nvSpPr>
        <p:spPr>
          <a:xfrm>
            <a:off x="1755909" y="4096617"/>
            <a:ext cx="1610981" cy="347465"/>
          </a:xfrm>
          <a:prstGeom prst="rect">
            <a:avLst/>
          </a:prstGeom>
          <a:noFill/>
        </p:spPr>
        <p:txBody>
          <a:bodyPr wrap="square" rtlCol="0">
            <a:spAutoFit/>
          </a:bodyPr>
          <a:lstStyle/>
          <a:p>
            <a:pPr algn="ctr" fontAlgn="base">
              <a:spcAft>
                <a:spcPct val="0"/>
              </a:spcAft>
            </a:pPr>
            <a:r>
              <a:rPr lang="en-GB" sz="800" dirty="0">
                <a:solidFill>
                  <a:srgbClr val="003399"/>
                </a:solidFill>
                <a:latin typeface="Arial" charset="0"/>
                <a:cs typeface="Arial" charset="0"/>
              </a:rPr>
              <a:t>Patient visiting</a:t>
            </a:r>
          </a:p>
          <a:p>
            <a:pPr algn="ctr" fontAlgn="base">
              <a:spcAft>
                <a:spcPct val="0"/>
              </a:spcAft>
            </a:pPr>
            <a:r>
              <a:rPr lang="en-GB" sz="800" dirty="0">
                <a:solidFill>
                  <a:srgbClr val="003399"/>
                </a:solidFill>
                <a:latin typeface="Arial" charset="0"/>
                <a:cs typeface="Arial" charset="0"/>
              </a:rPr>
              <a:t>Emergency Department</a:t>
            </a:r>
          </a:p>
        </p:txBody>
      </p:sp>
      <p:sp>
        <p:nvSpPr>
          <p:cNvPr id="21" name="TextBox 20">
            <a:extLst>
              <a:ext uri="{FF2B5EF4-FFF2-40B4-BE49-F238E27FC236}">
                <a16:creationId xmlns:a16="http://schemas.microsoft.com/office/drawing/2014/main" id="{FDECB66A-2EB8-4720-A12F-D558C6298C80}"/>
              </a:ext>
            </a:extLst>
          </p:cNvPr>
          <p:cNvSpPr txBox="1"/>
          <p:nvPr/>
        </p:nvSpPr>
        <p:spPr>
          <a:xfrm>
            <a:off x="3671024" y="4143981"/>
            <a:ext cx="1610981" cy="221115"/>
          </a:xfrm>
          <a:prstGeom prst="rect">
            <a:avLst/>
          </a:prstGeom>
          <a:noFill/>
        </p:spPr>
        <p:txBody>
          <a:bodyPr wrap="square" rtlCol="0">
            <a:spAutoFit/>
          </a:bodyPr>
          <a:lstStyle/>
          <a:p>
            <a:pPr algn="ctr" fontAlgn="base">
              <a:spcAft>
                <a:spcPct val="0"/>
              </a:spcAft>
            </a:pPr>
            <a:r>
              <a:rPr lang="en-GB" sz="800" dirty="0">
                <a:solidFill>
                  <a:srgbClr val="003399"/>
                </a:solidFill>
                <a:latin typeface="Arial" charset="0"/>
                <a:cs typeface="Arial" charset="0"/>
              </a:rPr>
              <a:t>Triage Nurse</a:t>
            </a:r>
          </a:p>
        </p:txBody>
      </p:sp>
      <p:sp>
        <p:nvSpPr>
          <p:cNvPr id="22" name="Arrow: Right 21">
            <a:extLst>
              <a:ext uri="{FF2B5EF4-FFF2-40B4-BE49-F238E27FC236}">
                <a16:creationId xmlns:a16="http://schemas.microsoft.com/office/drawing/2014/main" id="{8F5E5161-AE5A-46BD-B806-C406B84B65F0}"/>
              </a:ext>
            </a:extLst>
          </p:cNvPr>
          <p:cNvSpPr/>
          <p:nvPr/>
        </p:nvSpPr>
        <p:spPr>
          <a:xfrm>
            <a:off x="3277823" y="3108803"/>
            <a:ext cx="623776" cy="574678"/>
          </a:xfrm>
          <a:prstGeom prst="rightArrow">
            <a:avLst/>
          </a:prstGeom>
          <a:solidFill>
            <a:schemeClr val="tx2">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endParaRPr lang="en-GB" sz="1200">
              <a:solidFill>
                <a:srgbClr val="FFFFFF"/>
              </a:solidFill>
              <a:latin typeface="Arial"/>
            </a:endParaRPr>
          </a:p>
        </p:txBody>
      </p:sp>
      <p:pic>
        <p:nvPicPr>
          <p:cNvPr id="23" name="Picture 22">
            <a:extLst>
              <a:ext uri="{FF2B5EF4-FFF2-40B4-BE49-F238E27FC236}">
                <a16:creationId xmlns:a16="http://schemas.microsoft.com/office/drawing/2014/main" id="{74EB82BF-A5AE-4A8D-B361-6228FD8185D4}"/>
              </a:ext>
            </a:extLst>
          </p:cNvPr>
          <p:cNvPicPr>
            <a:picLocks noChangeAspect="1"/>
          </p:cNvPicPr>
          <p:nvPr/>
        </p:nvPicPr>
        <p:blipFill>
          <a:blip r:embed="rId4"/>
          <a:stretch>
            <a:fillRect/>
          </a:stretch>
        </p:blipFill>
        <p:spPr>
          <a:xfrm>
            <a:off x="5766861" y="2840664"/>
            <a:ext cx="2010941" cy="1289013"/>
          </a:xfrm>
          <a:prstGeom prst="rect">
            <a:avLst/>
          </a:prstGeom>
        </p:spPr>
      </p:pic>
      <p:sp>
        <p:nvSpPr>
          <p:cNvPr id="24" name="Arrow: Right 23">
            <a:extLst>
              <a:ext uri="{FF2B5EF4-FFF2-40B4-BE49-F238E27FC236}">
                <a16:creationId xmlns:a16="http://schemas.microsoft.com/office/drawing/2014/main" id="{B2762C24-5572-425E-AA48-DFD99701C48D}"/>
              </a:ext>
            </a:extLst>
          </p:cNvPr>
          <p:cNvSpPr/>
          <p:nvPr/>
        </p:nvSpPr>
        <p:spPr>
          <a:xfrm>
            <a:off x="5142451" y="3108803"/>
            <a:ext cx="623776" cy="574678"/>
          </a:xfrm>
          <a:prstGeom prst="rightArrow">
            <a:avLst/>
          </a:prstGeom>
          <a:solidFill>
            <a:schemeClr val="tx2">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endParaRPr lang="en-GB" sz="1200">
              <a:solidFill>
                <a:srgbClr val="FFFFFF"/>
              </a:solidFill>
              <a:latin typeface="Arial"/>
            </a:endParaRPr>
          </a:p>
        </p:txBody>
      </p:sp>
      <p:sp>
        <p:nvSpPr>
          <p:cNvPr id="25" name="TextBox 24">
            <a:extLst>
              <a:ext uri="{FF2B5EF4-FFF2-40B4-BE49-F238E27FC236}">
                <a16:creationId xmlns:a16="http://schemas.microsoft.com/office/drawing/2014/main" id="{69DCBE48-CCD6-4467-8AA6-C1300205E493}"/>
              </a:ext>
            </a:extLst>
          </p:cNvPr>
          <p:cNvSpPr txBox="1"/>
          <p:nvPr/>
        </p:nvSpPr>
        <p:spPr>
          <a:xfrm>
            <a:off x="5940233" y="4158172"/>
            <a:ext cx="1610981" cy="347465"/>
          </a:xfrm>
          <a:prstGeom prst="rect">
            <a:avLst/>
          </a:prstGeom>
          <a:noFill/>
        </p:spPr>
        <p:txBody>
          <a:bodyPr wrap="square" rtlCol="0">
            <a:spAutoFit/>
          </a:bodyPr>
          <a:lstStyle/>
          <a:p>
            <a:pPr algn="ctr" fontAlgn="base">
              <a:spcAft>
                <a:spcPct val="0"/>
              </a:spcAft>
            </a:pPr>
            <a:r>
              <a:rPr lang="en-GB" sz="800" dirty="0">
                <a:solidFill>
                  <a:srgbClr val="003399"/>
                </a:solidFill>
                <a:latin typeface="Arial" charset="0"/>
                <a:cs typeface="Arial" charset="0"/>
              </a:rPr>
              <a:t>Patient data and parameters entered in CDSS</a:t>
            </a:r>
          </a:p>
        </p:txBody>
      </p:sp>
      <p:sp>
        <p:nvSpPr>
          <p:cNvPr id="26" name="Arrow: Right 25">
            <a:extLst>
              <a:ext uri="{FF2B5EF4-FFF2-40B4-BE49-F238E27FC236}">
                <a16:creationId xmlns:a16="http://schemas.microsoft.com/office/drawing/2014/main" id="{BC667083-9AE7-4451-B566-EF08A19789D6}"/>
              </a:ext>
            </a:extLst>
          </p:cNvPr>
          <p:cNvSpPr/>
          <p:nvPr/>
        </p:nvSpPr>
        <p:spPr>
          <a:xfrm>
            <a:off x="7977478" y="3149030"/>
            <a:ext cx="623776" cy="574678"/>
          </a:xfrm>
          <a:prstGeom prst="rightArrow">
            <a:avLst/>
          </a:prstGeom>
          <a:solidFill>
            <a:schemeClr val="tx2">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endParaRPr lang="en-GB" sz="1200">
              <a:solidFill>
                <a:srgbClr val="FFFFFF"/>
              </a:solidFill>
              <a:latin typeface="Arial"/>
            </a:endParaRPr>
          </a:p>
        </p:txBody>
      </p:sp>
      <p:sp>
        <p:nvSpPr>
          <p:cNvPr id="27" name="Rectangle: Folded Corner 26">
            <a:extLst>
              <a:ext uri="{FF2B5EF4-FFF2-40B4-BE49-F238E27FC236}">
                <a16:creationId xmlns:a16="http://schemas.microsoft.com/office/drawing/2014/main" id="{1EC6668E-589B-4D0D-B7BE-4C5C2152F1B7}"/>
              </a:ext>
            </a:extLst>
          </p:cNvPr>
          <p:cNvSpPr/>
          <p:nvPr/>
        </p:nvSpPr>
        <p:spPr>
          <a:xfrm>
            <a:off x="8814982" y="2751909"/>
            <a:ext cx="1498792" cy="1453198"/>
          </a:xfrm>
          <a:prstGeom prst="foldedCorner">
            <a:avLst/>
          </a:prstGeom>
          <a:solidFill>
            <a:schemeClr val="tx2">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7313" fontAlgn="base">
              <a:spcBef>
                <a:spcPct val="50000"/>
              </a:spcBef>
              <a:spcAft>
                <a:spcPct val="0"/>
              </a:spcAft>
            </a:pPr>
            <a:endParaRPr lang="en-GB" sz="1200" dirty="0">
              <a:solidFill>
                <a:srgbClr val="FFFFFF"/>
              </a:solidFill>
              <a:latin typeface="Arial"/>
            </a:endParaRPr>
          </a:p>
          <a:p>
            <a:pPr marL="87313" fontAlgn="base">
              <a:spcBef>
                <a:spcPct val="50000"/>
              </a:spcBef>
              <a:spcAft>
                <a:spcPct val="0"/>
              </a:spcAft>
            </a:pPr>
            <a:r>
              <a:rPr lang="en-GB" sz="1200" dirty="0">
                <a:solidFill>
                  <a:srgbClr val="FFFFFF"/>
                </a:solidFill>
                <a:latin typeface="Arial"/>
              </a:rPr>
              <a:t>1. ESI level</a:t>
            </a:r>
          </a:p>
          <a:p>
            <a:pPr marL="87313" fontAlgn="base">
              <a:spcBef>
                <a:spcPct val="50000"/>
              </a:spcBef>
              <a:spcAft>
                <a:spcPct val="0"/>
              </a:spcAft>
            </a:pPr>
            <a:r>
              <a:rPr lang="en-GB" sz="1200" dirty="0">
                <a:solidFill>
                  <a:srgbClr val="FFFFFF"/>
                </a:solidFill>
                <a:latin typeface="Arial"/>
              </a:rPr>
              <a:t>2. Probability of admission</a:t>
            </a:r>
          </a:p>
          <a:p>
            <a:pPr marL="87313" fontAlgn="base">
              <a:spcBef>
                <a:spcPct val="50000"/>
              </a:spcBef>
              <a:spcAft>
                <a:spcPct val="0"/>
              </a:spcAft>
            </a:pPr>
            <a:r>
              <a:rPr lang="en-GB" sz="1200" dirty="0">
                <a:solidFill>
                  <a:srgbClr val="FFFFFF"/>
                </a:solidFill>
                <a:latin typeface="Arial"/>
              </a:rPr>
              <a:t>3. Specialty admission ward</a:t>
            </a:r>
          </a:p>
        </p:txBody>
      </p:sp>
      <p:sp>
        <p:nvSpPr>
          <p:cNvPr id="28" name="TextBox 27">
            <a:extLst>
              <a:ext uri="{FF2B5EF4-FFF2-40B4-BE49-F238E27FC236}">
                <a16:creationId xmlns:a16="http://schemas.microsoft.com/office/drawing/2014/main" id="{8651AA8F-358F-4B44-BC6E-D14DA576D1C0}"/>
              </a:ext>
            </a:extLst>
          </p:cNvPr>
          <p:cNvSpPr txBox="1"/>
          <p:nvPr/>
        </p:nvSpPr>
        <p:spPr>
          <a:xfrm>
            <a:off x="8702678" y="4231505"/>
            <a:ext cx="1610981" cy="347465"/>
          </a:xfrm>
          <a:prstGeom prst="rect">
            <a:avLst/>
          </a:prstGeom>
          <a:noFill/>
        </p:spPr>
        <p:txBody>
          <a:bodyPr wrap="square" rtlCol="0">
            <a:spAutoFit/>
          </a:bodyPr>
          <a:lstStyle/>
          <a:p>
            <a:pPr algn="ctr" fontAlgn="base">
              <a:spcAft>
                <a:spcPct val="0"/>
              </a:spcAft>
            </a:pPr>
            <a:r>
              <a:rPr lang="en-GB" sz="800" dirty="0">
                <a:solidFill>
                  <a:srgbClr val="003399"/>
                </a:solidFill>
                <a:latin typeface="Arial" charset="0"/>
                <a:cs typeface="Arial" charset="0"/>
              </a:rPr>
              <a:t>Patient Emergency Triage Predictions</a:t>
            </a:r>
          </a:p>
        </p:txBody>
      </p:sp>
    </p:spTree>
    <p:extLst>
      <p:ext uri="{BB962C8B-B14F-4D97-AF65-F5344CB8AC3E}">
        <p14:creationId xmlns:p14="http://schemas.microsoft.com/office/powerpoint/2010/main" val="1806590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B21CB-5E38-49C8-853E-4697CD29ACA2}"/>
              </a:ext>
            </a:extLst>
          </p:cNvPr>
          <p:cNvSpPr>
            <a:spLocks noGrp="1"/>
          </p:cNvSpPr>
          <p:nvPr>
            <p:ph type="title"/>
          </p:nvPr>
        </p:nvSpPr>
        <p:spPr/>
        <p:txBody>
          <a:bodyPr/>
          <a:lstStyle/>
          <a:p>
            <a:r>
              <a:rPr lang="en-GB" dirty="0"/>
              <a:t>The Framework</a:t>
            </a:r>
          </a:p>
        </p:txBody>
      </p:sp>
      <p:sp>
        <p:nvSpPr>
          <p:cNvPr id="3" name="Content Placeholder 2">
            <a:extLst>
              <a:ext uri="{FF2B5EF4-FFF2-40B4-BE49-F238E27FC236}">
                <a16:creationId xmlns:a16="http://schemas.microsoft.com/office/drawing/2014/main" id="{B583EF3F-0CBE-40D6-969C-80CC7C9E09EE}"/>
              </a:ext>
            </a:extLst>
          </p:cNvPr>
          <p:cNvSpPr>
            <a:spLocks noGrp="1"/>
          </p:cNvSpPr>
          <p:nvPr>
            <p:ph idx="1"/>
          </p:nvPr>
        </p:nvSpPr>
        <p:spPr/>
        <p:txBody>
          <a:bodyPr/>
          <a:lstStyle/>
          <a:p>
            <a:r>
              <a:rPr lang="en-GB" dirty="0"/>
              <a:t>The Question</a:t>
            </a:r>
          </a:p>
          <a:p>
            <a:r>
              <a:rPr lang="en-GB" dirty="0"/>
              <a:t>PICOC</a:t>
            </a:r>
          </a:p>
          <a:p>
            <a:r>
              <a:rPr lang="en-GB" dirty="0"/>
              <a:t>The sources of the evidence</a:t>
            </a:r>
          </a:p>
          <a:p>
            <a:r>
              <a:rPr lang="en-GB" dirty="0"/>
              <a:t>The trustworthiness of the evidence (Risk minimization and resource allocation maximization)</a:t>
            </a:r>
          </a:p>
          <a:p>
            <a:r>
              <a:rPr lang="en-GB" dirty="0"/>
              <a:t>The aggregate effect of the evidence in favour of the question</a:t>
            </a:r>
          </a:p>
          <a:p>
            <a:r>
              <a:rPr lang="en-GB" dirty="0"/>
              <a:t>The impact (ROI)</a:t>
            </a:r>
          </a:p>
          <a:p>
            <a:endParaRPr lang="en-GB" dirty="0"/>
          </a:p>
        </p:txBody>
      </p:sp>
    </p:spTree>
    <p:extLst>
      <p:ext uri="{BB962C8B-B14F-4D97-AF65-F5344CB8AC3E}">
        <p14:creationId xmlns:p14="http://schemas.microsoft.com/office/powerpoint/2010/main" val="2440566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AF997-8190-45DC-BF7A-BFE52EE7DD82}"/>
              </a:ext>
            </a:extLst>
          </p:cNvPr>
          <p:cNvSpPr>
            <a:spLocks noGrp="1"/>
          </p:cNvSpPr>
          <p:nvPr>
            <p:ph type="title"/>
          </p:nvPr>
        </p:nvSpPr>
        <p:spPr/>
        <p:txBody>
          <a:bodyPr>
            <a:normAutofit fontScale="90000"/>
          </a:bodyPr>
          <a:lstStyle/>
          <a:p>
            <a:r>
              <a:rPr lang="en-GB" dirty="0"/>
              <a:t>And therefore how does ‘servizz.gov’ map itself as a good practice of evidence-based driven policy?</a:t>
            </a:r>
          </a:p>
        </p:txBody>
      </p:sp>
      <p:sp>
        <p:nvSpPr>
          <p:cNvPr id="3" name="Content Placeholder 2">
            <a:extLst>
              <a:ext uri="{FF2B5EF4-FFF2-40B4-BE49-F238E27FC236}">
                <a16:creationId xmlns:a16="http://schemas.microsoft.com/office/drawing/2014/main" id="{58FE22CE-A7B4-4C17-BB67-AEAC61A9B07F}"/>
              </a:ext>
            </a:extLst>
          </p:cNvPr>
          <p:cNvSpPr>
            <a:spLocks noGrp="1"/>
          </p:cNvSpPr>
          <p:nvPr>
            <p:ph idx="1"/>
          </p:nvPr>
        </p:nvSpPr>
        <p:spPr/>
        <p:txBody>
          <a:bodyPr/>
          <a:lstStyle/>
          <a:p>
            <a:r>
              <a:rPr lang="en-GB" dirty="0"/>
              <a:t>The Literature </a:t>
            </a:r>
          </a:p>
          <a:p>
            <a:r>
              <a:rPr lang="en-GB" dirty="0"/>
              <a:t>The Organizational data</a:t>
            </a:r>
          </a:p>
          <a:p>
            <a:r>
              <a:rPr lang="en-GB" dirty="0"/>
              <a:t>The Practitioners</a:t>
            </a:r>
          </a:p>
          <a:p>
            <a:r>
              <a:rPr lang="en-GB" dirty="0"/>
              <a:t>The Stakeholders</a:t>
            </a:r>
          </a:p>
        </p:txBody>
      </p:sp>
      <p:pic>
        <p:nvPicPr>
          <p:cNvPr id="4" name="Picture 3">
            <a:extLst>
              <a:ext uri="{FF2B5EF4-FFF2-40B4-BE49-F238E27FC236}">
                <a16:creationId xmlns:a16="http://schemas.microsoft.com/office/drawing/2014/main" id="{3DCF7981-1889-467F-8C25-D86685387354}"/>
              </a:ext>
            </a:extLst>
          </p:cNvPr>
          <p:cNvPicPr>
            <a:picLocks noChangeAspect="1"/>
          </p:cNvPicPr>
          <p:nvPr/>
        </p:nvPicPr>
        <p:blipFill>
          <a:blip r:embed="rId2"/>
          <a:stretch>
            <a:fillRect/>
          </a:stretch>
        </p:blipFill>
        <p:spPr>
          <a:xfrm>
            <a:off x="5012634" y="1825625"/>
            <a:ext cx="523295" cy="523295"/>
          </a:xfrm>
          <a:prstGeom prst="rect">
            <a:avLst/>
          </a:prstGeom>
        </p:spPr>
      </p:pic>
      <p:pic>
        <p:nvPicPr>
          <p:cNvPr id="5" name="Picture 4">
            <a:extLst>
              <a:ext uri="{FF2B5EF4-FFF2-40B4-BE49-F238E27FC236}">
                <a16:creationId xmlns:a16="http://schemas.microsoft.com/office/drawing/2014/main" id="{F5C56926-22D9-4C69-B91F-FE91E486BD76}"/>
              </a:ext>
            </a:extLst>
          </p:cNvPr>
          <p:cNvPicPr>
            <a:picLocks noChangeAspect="1"/>
          </p:cNvPicPr>
          <p:nvPr/>
        </p:nvPicPr>
        <p:blipFill>
          <a:blip r:embed="rId2"/>
          <a:stretch>
            <a:fillRect/>
          </a:stretch>
        </p:blipFill>
        <p:spPr>
          <a:xfrm>
            <a:off x="5006503" y="2305251"/>
            <a:ext cx="523295" cy="523295"/>
          </a:xfrm>
          <a:prstGeom prst="rect">
            <a:avLst/>
          </a:prstGeom>
        </p:spPr>
      </p:pic>
      <p:pic>
        <p:nvPicPr>
          <p:cNvPr id="6" name="Picture 5">
            <a:extLst>
              <a:ext uri="{FF2B5EF4-FFF2-40B4-BE49-F238E27FC236}">
                <a16:creationId xmlns:a16="http://schemas.microsoft.com/office/drawing/2014/main" id="{54E58B4C-1F00-42C1-9F3D-210C0EAD13BA}"/>
              </a:ext>
            </a:extLst>
          </p:cNvPr>
          <p:cNvPicPr>
            <a:picLocks noChangeAspect="1"/>
          </p:cNvPicPr>
          <p:nvPr/>
        </p:nvPicPr>
        <p:blipFill>
          <a:blip r:embed="rId2"/>
          <a:stretch>
            <a:fillRect/>
          </a:stretch>
        </p:blipFill>
        <p:spPr>
          <a:xfrm>
            <a:off x="5006503" y="2854236"/>
            <a:ext cx="523295" cy="523295"/>
          </a:xfrm>
          <a:prstGeom prst="rect">
            <a:avLst/>
          </a:prstGeom>
        </p:spPr>
      </p:pic>
      <p:pic>
        <p:nvPicPr>
          <p:cNvPr id="7" name="Picture 6">
            <a:extLst>
              <a:ext uri="{FF2B5EF4-FFF2-40B4-BE49-F238E27FC236}">
                <a16:creationId xmlns:a16="http://schemas.microsoft.com/office/drawing/2014/main" id="{CA613A24-F085-4324-BB2A-D39593BD6A27}"/>
              </a:ext>
            </a:extLst>
          </p:cNvPr>
          <p:cNvPicPr>
            <a:picLocks noChangeAspect="1"/>
          </p:cNvPicPr>
          <p:nvPr/>
        </p:nvPicPr>
        <p:blipFill>
          <a:blip r:embed="rId2"/>
          <a:stretch>
            <a:fillRect/>
          </a:stretch>
        </p:blipFill>
        <p:spPr>
          <a:xfrm>
            <a:off x="5012633" y="3377951"/>
            <a:ext cx="523295" cy="523295"/>
          </a:xfrm>
          <a:prstGeom prst="rect">
            <a:avLst/>
          </a:prstGeom>
        </p:spPr>
      </p:pic>
    </p:spTree>
    <p:extLst>
      <p:ext uri="{BB962C8B-B14F-4D97-AF65-F5344CB8AC3E}">
        <p14:creationId xmlns:p14="http://schemas.microsoft.com/office/powerpoint/2010/main" val="3041392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993F-8A42-4009-AECE-EB2A32C90372}"/>
              </a:ext>
            </a:extLst>
          </p:cNvPr>
          <p:cNvSpPr>
            <a:spLocks noGrp="1"/>
          </p:cNvSpPr>
          <p:nvPr>
            <p:ph type="title"/>
          </p:nvPr>
        </p:nvSpPr>
        <p:spPr>
          <a:xfrm>
            <a:off x="838200" y="2822078"/>
            <a:ext cx="10515600" cy="1325563"/>
          </a:xfrm>
        </p:spPr>
        <p:txBody>
          <a:bodyPr/>
          <a:lstStyle/>
          <a:p>
            <a:pPr algn="ctr"/>
            <a:r>
              <a:rPr lang="en-GB" dirty="0"/>
              <a:t>Thank you</a:t>
            </a:r>
          </a:p>
        </p:txBody>
      </p:sp>
    </p:spTree>
    <p:extLst>
      <p:ext uri="{BB962C8B-B14F-4D97-AF65-F5344CB8AC3E}">
        <p14:creationId xmlns:p14="http://schemas.microsoft.com/office/powerpoint/2010/main" val="13365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DEC88F-4146-42A7-940D-93F9B7B2C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634" y="691764"/>
            <a:ext cx="2858805" cy="3169920"/>
          </a:xfrm>
          <a:prstGeom prst="rect">
            <a:avLst/>
          </a:prstGeom>
        </p:spPr>
      </p:pic>
      <p:pic>
        <p:nvPicPr>
          <p:cNvPr id="4" name="Picture 3">
            <a:extLst>
              <a:ext uri="{FF2B5EF4-FFF2-40B4-BE49-F238E27FC236}">
                <a16:creationId xmlns:a16="http://schemas.microsoft.com/office/drawing/2014/main" id="{87A2B878-E694-40C1-A5C8-CD26C59F4DF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52610" y="2488758"/>
            <a:ext cx="3481273" cy="2727698"/>
          </a:xfrm>
          <a:prstGeom prst="rect">
            <a:avLst/>
          </a:prstGeom>
          <a:ln>
            <a:solidFill>
              <a:schemeClr val="bg1">
                <a:lumMod val="50000"/>
              </a:schemeClr>
            </a:solidFill>
          </a:ln>
          <a:effectLst>
            <a:outerShdw blurRad="50800" dist="76200" dir="2700000" algn="tl" rotWithShape="0">
              <a:srgbClr val="000000">
                <a:alpha val="43000"/>
              </a:srgbClr>
            </a:outerShdw>
          </a:effectLst>
        </p:spPr>
      </p:pic>
      <p:sp>
        <p:nvSpPr>
          <p:cNvPr id="5" name="TextBox 4">
            <a:extLst>
              <a:ext uri="{FF2B5EF4-FFF2-40B4-BE49-F238E27FC236}">
                <a16:creationId xmlns:a16="http://schemas.microsoft.com/office/drawing/2014/main" id="{033F87A0-0AC8-4BB7-B326-AAA704D4EC09}"/>
              </a:ext>
            </a:extLst>
          </p:cNvPr>
          <p:cNvSpPr txBox="1"/>
          <p:nvPr/>
        </p:nvSpPr>
        <p:spPr>
          <a:xfrm>
            <a:off x="5314302" y="5356529"/>
            <a:ext cx="5957887" cy="830997"/>
          </a:xfrm>
          <a:prstGeom prst="rect">
            <a:avLst/>
          </a:prstGeom>
          <a:noFill/>
        </p:spPr>
        <p:txBody>
          <a:bodyPr>
            <a:spAutoFit/>
          </a:bodyPr>
          <a:lstStyle/>
          <a:p>
            <a:pPr algn="ctr">
              <a:defRPr/>
            </a:pPr>
            <a:r>
              <a:rPr lang="en-US" sz="2400" b="1" dirty="0">
                <a:solidFill>
                  <a:prstClr val="black"/>
                </a:solidFill>
                <a:latin typeface="Arial"/>
                <a:cs typeface="Arial"/>
              </a:rPr>
              <a:t>Trust me, 20 years of management experience</a:t>
            </a:r>
          </a:p>
        </p:txBody>
      </p:sp>
      <p:sp>
        <p:nvSpPr>
          <p:cNvPr id="2" name="TextBox 1">
            <a:extLst>
              <a:ext uri="{FF2B5EF4-FFF2-40B4-BE49-F238E27FC236}">
                <a16:creationId xmlns:a16="http://schemas.microsoft.com/office/drawing/2014/main" id="{4FED7118-F4E5-470C-9720-31CCBD9D8D91}"/>
              </a:ext>
            </a:extLst>
          </p:cNvPr>
          <p:cNvSpPr txBox="1"/>
          <p:nvPr/>
        </p:nvSpPr>
        <p:spPr>
          <a:xfrm>
            <a:off x="1566407" y="4055165"/>
            <a:ext cx="2075290" cy="369332"/>
          </a:xfrm>
          <a:prstGeom prst="rect">
            <a:avLst/>
          </a:prstGeom>
          <a:noFill/>
        </p:spPr>
        <p:txBody>
          <a:bodyPr wrap="square" rtlCol="0">
            <a:spAutoFit/>
          </a:bodyPr>
          <a:lstStyle/>
          <a:p>
            <a:r>
              <a:rPr lang="en-GB" b="1" dirty="0">
                <a:solidFill>
                  <a:srgbClr val="FF0000"/>
                </a:solidFill>
              </a:rPr>
              <a:t>Simple decisions!</a:t>
            </a:r>
          </a:p>
        </p:txBody>
      </p:sp>
      <p:sp>
        <p:nvSpPr>
          <p:cNvPr id="6" name="TextBox 5">
            <a:extLst>
              <a:ext uri="{FF2B5EF4-FFF2-40B4-BE49-F238E27FC236}">
                <a16:creationId xmlns:a16="http://schemas.microsoft.com/office/drawing/2014/main" id="{5F5D0233-41B2-46C7-B0C0-9909C98757A4}"/>
              </a:ext>
            </a:extLst>
          </p:cNvPr>
          <p:cNvSpPr txBox="1"/>
          <p:nvPr/>
        </p:nvSpPr>
        <p:spPr>
          <a:xfrm>
            <a:off x="7133645" y="1850146"/>
            <a:ext cx="2002403" cy="369332"/>
          </a:xfrm>
          <a:prstGeom prst="rect">
            <a:avLst/>
          </a:prstGeom>
          <a:noFill/>
        </p:spPr>
        <p:txBody>
          <a:bodyPr wrap="square" rtlCol="0">
            <a:spAutoFit/>
          </a:bodyPr>
          <a:lstStyle/>
          <a:p>
            <a:r>
              <a:rPr lang="en-GB" b="1" dirty="0">
                <a:solidFill>
                  <a:srgbClr val="FF0000"/>
                </a:solidFill>
              </a:rPr>
              <a:t>Complex decisions!</a:t>
            </a:r>
          </a:p>
        </p:txBody>
      </p:sp>
    </p:spTree>
    <p:extLst>
      <p:ext uri="{BB962C8B-B14F-4D97-AF65-F5344CB8AC3E}">
        <p14:creationId xmlns:p14="http://schemas.microsoft.com/office/powerpoint/2010/main" val="3808702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Evidence-Based Practice???</a:t>
            </a:r>
          </a:p>
        </p:txBody>
      </p:sp>
      <p:sp>
        <p:nvSpPr>
          <p:cNvPr id="3" name="Content Placeholder 2"/>
          <p:cNvSpPr>
            <a:spLocks noGrp="1"/>
          </p:cNvSpPr>
          <p:nvPr>
            <p:ph idx="1"/>
          </p:nvPr>
        </p:nvSpPr>
        <p:spPr/>
        <p:txBody>
          <a:bodyPr>
            <a:normAutofit fontScale="85000" lnSpcReduction="20000"/>
          </a:bodyPr>
          <a:lstStyle/>
          <a:p>
            <a:r>
              <a:rPr lang="en-GB" dirty="0"/>
              <a:t>Evidence-based practice is about making decisions through the </a:t>
            </a:r>
            <a:r>
              <a:rPr lang="en-GB" u="sng" dirty="0"/>
              <a:t>conscientious</a:t>
            </a:r>
            <a:r>
              <a:rPr lang="en-GB" dirty="0"/>
              <a:t>, </a:t>
            </a:r>
            <a:r>
              <a:rPr lang="en-GB" u="sng" dirty="0"/>
              <a:t>explicit</a:t>
            </a:r>
            <a:r>
              <a:rPr lang="en-GB" dirty="0"/>
              <a:t> and </a:t>
            </a:r>
            <a:r>
              <a:rPr lang="en-GB" u="sng" dirty="0"/>
              <a:t>judicious</a:t>
            </a:r>
            <a:r>
              <a:rPr lang="en-GB" dirty="0"/>
              <a:t> use of the best available evidence from </a:t>
            </a:r>
            <a:r>
              <a:rPr lang="en-GB" u="sng" dirty="0"/>
              <a:t>multiple</a:t>
            </a:r>
            <a:r>
              <a:rPr lang="en-GB" dirty="0"/>
              <a:t> sources by</a:t>
            </a:r>
          </a:p>
          <a:p>
            <a:endParaRPr lang="en-GB" dirty="0"/>
          </a:p>
          <a:p>
            <a:pPr lvl="1"/>
            <a:r>
              <a:rPr lang="en-GB" dirty="0"/>
              <a:t>1. Asking: translating a practical issue or problem into an answerable question</a:t>
            </a:r>
          </a:p>
          <a:p>
            <a:pPr lvl="1"/>
            <a:r>
              <a:rPr lang="en-GB" dirty="0"/>
              <a:t>2. Acquiring: systematically searching for and retrieving the evidence</a:t>
            </a:r>
          </a:p>
          <a:p>
            <a:pPr lvl="1"/>
            <a:r>
              <a:rPr lang="en-GB" dirty="0"/>
              <a:t>3. Appraising: critically judging the trustworthiness and relevance of the evidence</a:t>
            </a:r>
          </a:p>
          <a:p>
            <a:pPr lvl="1"/>
            <a:r>
              <a:rPr lang="en-GB" dirty="0"/>
              <a:t>4. Aggregating: weighing and pulling together the evidence</a:t>
            </a:r>
          </a:p>
          <a:p>
            <a:pPr lvl="1"/>
            <a:r>
              <a:rPr lang="en-GB" dirty="0"/>
              <a:t>5. Applying: incorporating the evidence into the decision-making process</a:t>
            </a:r>
          </a:p>
          <a:p>
            <a:pPr lvl="1"/>
            <a:r>
              <a:rPr lang="en-GB" dirty="0"/>
              <a:t>6. Assessing: evaluating the outcome of the decision take </a:t>
            </a:r>
          </a:p>
          <a:p>
            <a:pPr lvl="1">
              <a:buNone/>
            </a:pPr>
            <a:endParaRPr lang="en-GB" dirty="0"/>
          </a:p>
          <a:p>
            <a:pPr lvl="1">
              <a:buNone/>
            </a:pPr>
            <a:r>
              <a:rPr lang="en-GB" b="1" u="sng" dirty="0"/>
              <a:t>to increase the likelihood of a </a:t>
            </a:r>
            <a:r>
              <a:rPr lang="en-GB" b="1" u="sng" dirty="0" err="1"/>
              <a:t>favorable</a:t>
            </a:r>
            <a:r>
              <a:rPr lang="en-GB" b="1" u="sng" dirty="0"/>
              <a:t> outcome.</a:t>
            </a:r>
            <a:endParaRPr lang="en-US" b="1" u="sng"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 thinking over blue back...&quot; by Syda Productions - Mostphotos">
            <a:extLst>
              <a:ext uri="{FF2B5EF4-FFF2-40B4-BE49-F238E27FC236}">
                <a16:creationId xmlns:a16="http://schemas.microsoft.com/office/drawing/2014/main" id="{72FF4671-DED3-4FA4-B1BA-6216EFBD9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938" y="2306338"/>
            <a:ext cx="3286125" cy="2245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0DC045-EE35-4AD9-B5DE-C1D9F32A9B0C}"/>
              </a:ext>
            </a:extLst>
          </p:cNvPr>
          <p:cNvSpPr txBox="1"/>
          <p:nvPr/>
        </p:nvSpPr>
        <p:spPr>
          <a:xfrm>
            <a:off x="2971800" y="846763"/>
            <a:ext cx="1752600" cy="954107"/>
          </a:xfrm>
          <a:prstGeom prst="rect">
            <a:avLst/>
          </a:prstGeom>
          <a:noFill/>
        </p:spPr>
        <p:txBody>
          <a:bodyPr wrap="square" rtlCol="0">
            <a:spAutoFit/>
          </a:bodyPr>
          <a:lstStyle/>
          <a:p>
            <a:r>
              <a:rPr lang="en-US" sz="1400" dirty="0">
                <a:solidFill>
                  <a:prstClr val="black"/>
                </a:solidFill>
                <a:latin typeface="Bahnschrift SemiBold Condensed" panose="020B0502040204020203" pitchFamily="34" charset="0"/>
              </a:rPr>
              <a:t>1. Asking: Would increasing compulsory education decrease Early School Leaving?!</a:t>
            </a:r>
            <a:endParaRPr lang="en-GB" sz="1400" dirty="0">
              <a:solidFill>
                <a:prstClr val="black"/>
              </a:solidFill>
              <a:latin typeface="Bahnschrift SemiBold Condensed" panose="020B0502040204020203" pitchFamily="34" charset="0"/>
            </a:endParaRPr>
          </a:p>
        </p:txBody>
      </p:sp>
      <p:sp>
        <p:nvSpPr>
          <p:cNvPr id="4" name="TextBox 3">
            <a:extLst>
              <a:ext uri="{FF2B5EF4-FFF2-40B4-BE49-F238E27FC236}">
                <a16:creationId xmlns:a16="http://schemas.microsoft.com/office/drawing/2014/main" id="{E6AB21F6-F492-4F23-9705-AC55F8C957FC}"/>
              </a:ext>
            </a:extLst>
          </p:cNvPr>
          <p:cNvSpPr txBox="1"/>
          <p:nvPr/>
        </p:nvSpPr>
        <p:spPr>
          <a:xfrm>
            <a:off x="2296312" y="2743201"/>
            <a:ext cx="1752600" cy="1169551"/>
          </a:xfrm>
          <a:prstGeom prst="rect">
            <a:avLst/>
          </a:prstGeom>
          <a:noFill/>
        </p:spPr>
        <p:txBody>
          <a:bodyPr wrap="square" rtlCol="0">
            <a:spAutoFit/>
          </a:bodyPr>
          <a:lstStyle/>
          <a:p>
            <a:r>
              <a:rPr lang="en-US" sz="1400" dirty="0">
                <a:solidFill>
                  <a:prstClr val="black"/>
                </a:solidFill>
                <a:latin typeface="Bahnschrift SemiBold Condensed" panose="020B0502040204020203" pitchFamily="34" charset="0"/>
              </a:rPr>
              <a:t>2. Acquiring: OK, what evidence should I look for? National stats, studies, ask experts, international fora, etc.</a:t>
            </a:r>
            <a:endParaRPr lang="en-GB" sz="1400" dirty="0">
              <a:solidFill>
                <a:prstClr val="black"/>
              </a:solidFill>
              <a:latin typeface="Bahnschrift SemiBold Condensed" panose="020B0502040204020203" pitchFamily="34" charset="0"/>
            </a:endParaRPr>
          </a:p>
        </p:txBody>
      </p:sp>
      <p:sp>
        <p:nvSpPr>
          <p:cNvPr id="5" name="TextBox 4">
            <a:extLst>
              <a:ext uri="{FF2B5EF4-FFF2-40B4-BE49-F238E27FC236}">
                <a16:creationId xmlns:a16="http://schemas.microsoft.com/office/drawing/2014/main" id="{716AC228-807C-4675-B742-DC3BEAA01FBA}"/>
              </a:ext>
            </a:extLst>
          </p:cNvPr>
          <p:cNvSpPr txBox="1"/>
          <p:nvPr/>
        </p:nvSpPr>
        <p:spPr>
          <a:xfrm>
            <a:off x="3733800" y="5057132"/>
            <a:ext cx="1752600" cy="1169551"/>
          </a:xfrm>
          <a:prstGeom prst="rect">
            <a:avLst/>
          </a:prstGeom>
          <a:noFill/>
        </p:spPr>
        <p:txBody>
          <a:bodyPr wrap="square" rtlCol="0">
            <a:spAutoFit/>
          </a:bodyPr>
          <a:lstStyle/>
          <a:p>
            <a:r>
              <a:rPr lang="en-US" sz="1400" dirty="0">
                <a:solidFill>
                  <a:prstClr val="black"/>
                </a:solidFill>
                <a:latin typeface="Bahnschrift SemiBold Condensed" panose="020B0502040204020203" pitchFamily="34" charset="0"/>
              </a:rPr>
              <a:t>3. Appraising: How much can I trust these evidence? NSO data (6/10); EU Reports (3/10); Research (7/10), etc. </a:t>
            </a:r>
            <a:endParaRPr lang="en-GB" sz="1400" dirty="0">
              <a:solidFill>
                <a:prstClr val="black"/>
              </a:solidFill>
              <a:latin typeface="Bahnschrift SemiBold Condensed" panose="020B0502040204020203" pitchFamily="34" charset="0"/>
            </a:endParaRPr>
          </a:p>
        </p:txBody>
      </p:sp>
      <p:sp>
        <p:nvSpPr>
          <p:cNvPr id="6" name="TextBox 5">
            <a:extLst>
              <a:ext uri="{FF2B5EF4-FFF2-40B4-BE49-F238E27FC236}">
                <a16:creationId xmlns:a16="http://schemas.microsoft.com/office/drawing/2014/main" id="{6CF827BE-5E33-4833-A436-1497BDA5242A}"/>
              </a:ext>
            </a:extLst>
          </p:cNvPr>
          <p:cNvSpPr txBox="1"/>
          <p:nvPr/>
        </p:nvSpPr>
        <p:spPr>
          <a:xfrm>
            <a:off x="7010400" y="5088281"/>
            <a:ext cx="1752600" cy="738664"/>
          </a:xfrm>
          <a:prstGeom prst="rect">
            <a:avLst/>
          </a:prstGeom>
          <a:noFill/>
        </p:spPr>
        <p:txBody>
          <a:bodyPr wrap="square" rtlCol="0">
            <a:spAutoFit/>
          </a:bodyPr>
          <a:lstStyle/>
          <a:p>
            <a:r>
              <a:rPr lang="en-US" sz="1400" dirty="0">
                <a:solidFill>
                  <a:prstClr val="black"/>
                </a:solidFill>
                <a:latin typeface="Bahnschrift SemiBold Condensed" panose="020B0502040204020203" pitchFamily="34" charset="0"/>
              </a:rPr>
              <a:t>4. Aggregating: OK, so what picture do I get after seeing all these evidence? </a:t>
            </a:r>
            <a:endParaRPr lang="en-GB" sz="1400" dirty="0">
              <a:solidFill>
                <a:prstClr val="black"/>
              </a:solidFill>
              <a:latin typeface="Bahnschrift SemiBold Condensed" panose="020B0502040204020203" pitchFamily="34" charset="0"/>
            </a:endParaRPr>
          </a:p>
        </p:txBody>
      </p:sp>
      <p:sp>
        <p:nvSpPr>
          <p:cNvPr id="7" name="TextBox 6">
            <a:extLst>
              <a:ext uri="{FF2B5EF4-FFF2-40B4-BE49-F238E27FC236}">
                <a16:creationId xmlns:a16="http://schemas.microsoft.com/office/drawing/2014/main" id="{5026E8B0-1D07-4DA8-98BC-FE79A5F183FA}"/>
              </a:ext>
            </a:extLst>
          </p:cNvPr>
          <p:cNvSpPr txBox="1"/>
          <p:nvPr/>
        </p:nvSpPr>
        <p:spPr>
          <a:xfrm>
            <a:off x="8610600" y="2752079"/>
            <a:ext cx="1752600" cy="1169551"/>
          </a:xfrm>
          <a:prstGeom prst="rect">
            <a:avLst/>
          </a:prstGeom>
          <a:noFill/>
        </p:spPr>
        <p:txBody>
          <a:bodyPr wrap="square" rtlCol="0">
            <a:spAutoFit/>
          </a:bodyPr>
          <a:lstStyle/>
          <a:p>
            <a:r>
              <a:rPr lang="en-US" sz="1400" dirty="0">
                <a:solidFill>
                  <a:prstClr val="black"/>
                </a:solidFill>
                <a:latin typeface="Bahnschrift SemiBold Condensed" panose="020B0502040204020203" pitchFamily="34" charset="0"/>
              </a:rPr>
              <a:t>5. Applying: Given this wider and broader picture of understanding, what best recommendations can be placed forward? </a:t>
            </a:r>
            <a:endParaRPr lang="en-GB" sz="1400" dirty="0">
              <a:solidFill>
                <a:prstClr val="black"/>
              </a:solidFill>
              <a:latin typeface="Bahnschrift SemiBold Condensed" panose="020B0502040204020203" pitchFamily="34" charset="0"/>
            </a:endParaRPr>
          </a:p>
        </p:txBody>
      </p:sp>
      <p:sp>
        <p:nvSpPr>
          <p:cNvPr id="8" name="TextBox 7">
            <a:extLst>
              <a:ext uri="{FF2B5EF4-FFF2-40B4-BE49-F238E27FC236}">
                <a16:creationId xmlns:a16="http://schemas.microsoft.com/office/drawing/2014/main" id="{2227961E-1F7B-47BC-BD81-A54290C957B9}"/>
              </a:ext>
            </a:extLst>
          </p:cNvPr>
          <p:cNvSpPr txBox="1"/>
          <p:nvPr/>
        </p:nvSpPr>
        <p:spPr>
          <a:xfrm>
            <a:off x="7315200" y="846762"/>
            <a:ext cx="1752600" cy="738664"/>
          </a:xfrm>
          <a:prstGeom prst="rect">
            <a:avLst/>
          </a:prstGeom>
          <a:noFill/>
        </p:spPr>
        <p:txBody>
          <a:bodyPr wrap="square" rtlCol="0">
            <a:spAutoFit/>
          </a:bodyPr>
          <a:lstStyle/>
          <a:p>
            <a:r>
              <a:rPr lang="en-US" sz="1400" dirty="0">
                <a:solidFill>
                  <a:prstClr val="black"/>
                </a:solidFill>
                <a:latin typeface="Bahnschrift SemiBold Condensed" panose="020B0502040204020203" pitchFamily="34" charset="0"/>
              </a:rPr>
              <a:t>6. Assessing: How successful have these implementations been?</a:t>
            </a:r>
            <a:endParaRPr lang="en-GB" sz="1400" dirty="0">
              <a:solidFill>
                <a:prstClr val="black"/>
              </a:solidFill>
              <a:latin typeface="Bahnschrift SemiBold Condensed" panose="020B0502040204020203" pitchFamily="34" charset="0"/>
            </a:endParaRPr>
          </a:p>
        </p:txBody>
      </p:sp>
      <p:cxnSp>
        <p:nvCxnSpPr>
          <p:cNvPr id="9" name="Straight Arrow Connector 8">
            <a:extLst>
              <a:ext uri="{FF2B5EF4-FFF2-40B4-BE49-F238E27FC236}">
                <a16:creationId xmlns:a16="http://schemas.microsoft.com/office/drawing/2014/main" id="{8FD5E7AE-C57A-4CD5-9000-23B9C2A0B3F4}"/>
              </a:ext>
            </a:extLst>
          </p:cNvPr>
          <p:cNvCxnSpPr/>
          <p:nvPr/>
        </p:nvCxnSpPr>
        <p:spPr>
          <a:xfrm flipH="1">
            <a:off x="3048000" y="1800870"/>
            <a:ext cx="304800" cy="866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C65AB4-FE0D-416A-996E-79301AFF28B5}"/>
              </a:ext>
            </a:extLst>
          </p:cNvPr>
          <p:cNvCxnSpPr/>
          <p:nvPr/>
        </p:nvCxnSpPr>
        <p:spPr>
          <a:xfrm>
            <a:off x="3172612" y="4051875"/>
            <a:ext cx="561188" cy="100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81E160B-5956-49BA-ACB0-D70E5D4D4DF5}"/>
              </a:ext>
            </a:extLst>
          </p:cNvPr>
          <p:cNvCxnSpPr/>
          <p:nvPr/>
        </p:nvCxnSpPr>
        <p:spPr>
          <a:xfrm>
            <a:off x="5562600" y="5457613"/>
            <a:ext cx="1371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C3E43C2-85A5-4ED5-8892-39230039B10E}"/>
              </a:ext>
            </a:extLst>
          </p:cNvPr>
          <p:cNvCxnSpPr/>
          <p:nvPr/>
        </p:nvCxnSpPr>
        <p:spPr>
          <a:xfrm flipV="1">
            <a:off x="8763000" y="4051875"/>
            <a:ext cx="533400" cy="100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88573EF-7D1E-43FC-B3B3-5906A34F2A77}"/>
              </a:ext>
            </a:extLst>
          </p:cNvPr>
          <p:cNvCxnSpPr/>
          <p:nvPr/>
        </p:nvCxnSpPr>
        <p:spPr>
          <a:xfrm flipH="1" flipV="1">
            <a:off x="8763000" y="1666124"/>
            <a:ext cx="609600" cy="1077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90204FC-39DE-44EE-8822-5123797D11D5}"/>
              </a:ext>
            </a:extLst>
          </p:cNvPr>
          <p:cNvCxnSpPr/>
          <p:nvPr/>
        </p:nvCxnSpPr>
        <p:spPr>
          <a:xfrm flipH="1">
            <a:off x="4768050" y="1216094"/>
            <a:ext cx="24709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390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80">
                                          <p:stCondLst>
                                            <p:cond delay="0"/>
                                          </p:stCondLst>
                                        </p:cTn>
                                        <p:tgtEl>
                                          <p:spTgt spid="4"/>
                                        </p:tgtEl>
                                      </p:cBhvr>
                                    </p:animEffect>
                                    <p:anim calcmode="lin" valueType="num">
                                      <p:cBhvr>
                                        <p:cTn id="3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gtEl>
                                      </p:cBhvr>
                                      <p:to x="100000" y="60000"/>
                                    </p:animScale>
                                    <p:animScale>
                                      <p:cBhvr>
                                        <p:cTn id="36" dur="166" decel="50000">
                                          <p:stCondLst>
                                            <p:cond delay="67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80">
                                          <p:stCondLst>
                                            <p:cond delay="0"/>
                                          </p:stCondLst>
                                        </p:cTn>
                                        <p:tgtEl>
                                          <p:spTgt spid="5"/>
                                        </p:tgtEl>
                                      </p:cBhvr>
                                    </p:animEffect>
                                    <p:anim calcmode="lin" valueType="num">
                                      <p:cBhvr>
                                        <p:cTn id="5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7" dur="26">
                                          <p:stCondLst>
                                            <p:cond delay="650"/>
                                          </p:stCondLst>
                                        </p:cTn>
                                        <p:tgtEl>
                                          <p:spTgt spid="5"/>
                                        </p:tgtEl>
                                      </p:cBhvr>
                                      <p:to x="100000" y="60000"/>
                                    </p:animScale>
                                    <p:animScale>
                                      <p:cBhvr>
                                        <p:cTn id="58" dur="166" decel="50000">
                                          <p:stCondLst>
                                            <p:cond delay="676"/>
                                          </p:stCondLst>
                                        </p:cTn>
                                        <p:tgtEl>
                                          <p:spTgt spid="5"/>
                                        </p:tgtEl>
                                      </p:cBhvr>
                                      <p:to x="100000" y="100000"/>
                                    </p:animScale>
                                    <p:animScale>
                                      <p:cBhvr>
                                        <p:cTn id="59" dur="26">
                                          <p:stCondLst>
                                            <p:cond delay="1312"/>
                                          </p:stCondLst>
                                        </p:cTn>
                                        <p:tgtEl>
                                          <p:spTgt spid="5"/>
                                        </p:tgtEl>
                                      </p:cBhvr>
                                      <p:to x="100000" y="80000"/>
                                    </p:animScale>
                                    <p:animScale>
                                      <p:cBhvr>
                                        <p:cTn id="60" dur="166" decel="50000">
                                          <p:stCondLst>
                                            <p:cond delay="1338"/>
                                          </p:stCondLst>
                                        </p:cTn>
                                        <p:tgtEl>
                                          <p:spTgt spid="5"/>
                                        </p:tgtEl>
                                      </p:cBhvr>
                                      <p:to x="100000" y="100000"/>
                                    </p:animScale>
                                    <p:animScale>
                                      <p:cBhvr>
                                        <p:cTn id="61" dur="26">
                                          <p:stCondLst>
                                            <p:cond delay="1642"/>
                                          </p:stCondLst>
                                        </p:cTn>
                                        <p:tgtEl>
                                          <p:spTgt spid="5"/>
                                        </p:tgtEl>
                                      </p:cBhvr>
                                      <p:to x="100000" y="90000"/>
                                    </p:animScale>
                                    <p:animScale>
                                      <p:cBhvr>
                                        <p:cTn id="62" dur="166" decel="50000">
                                          <p:stCondLst>
                                            <p:cond delay="1668"/>
                                          </p:stCondLst>
                                        </p:cTn>
                                        <p:tgtEl>
                                          <p:spTgt spid="5"/>
                                        </p:tgtEl>
                                      </p:cBhvr>
                                      <p:to x="100000" y="100000"/>
                                    </p:animScale>
                                    <p:animScale>
                                      <p:cBhvr>
                                        <p:cTn id="63" dur="26">
                                          <p:stCondLst>
                                            <p:cond delay="1808"/>
                                          </p:stCondLst>
                                        </p:cTn>
                                        <p:tgtEl>
                                          <p:spTgt spid="5"/>
                                        </p:tgtEl>
                                      </p:cBhvr>
                                      <p:to x="100000" y="95000"/>
                                    </p:animScale>
                                    <p:animScale>
                                      <p:cBhvr>
                                        <p:cTn id="64" dur="166" decel="50000">
                                          <p:stCondLst>
                                            <p:cond delay="1834"/>
                                          </p:stCondLst>
                                        </p:cTn>
                                        <p:tgtEl>
                                          <p:spTgt spid="5"/>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down)">
                                      <p:cBhvr>
                                        <p:cTn id="73" dur="580">
                                          <p:stCondLst>
                                            <p:cond delay="0"/>
                                          </p:stCondLst>
                                        </p:cTn>
                                        <p:tgtEl>
                                          <p:spTgt spid="6"/>
                                        </p:tgtEl>
                                      </p:cBhvr>
                                    </p:animEffect>
                                    <p:anim calcmode="lin" valueType="num">
                                      <p:cBhvr>
                                        <p:cTn id="7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9" dur="26">
                                          <p:stCondLst>
                                            <p:cond delay="650"/>
                                          </p:stCondLst>
                                        </p:cTn>
                                        <p:tgtEl>
                                          <p:spTgt spid="6"/>
                                        </p:tgtEl>
                                      </p:cBhvr>
                                      <p:to x="100000" y="60000"/>
                                    </p:animScale>
                                    <p:animScale>
                                      <p:cBhvr>
                                        <p:cTn id="80" dur="166" decel="50000">
                                          <p:stCondLst>
                                            <p:cond delay="676"/>
                                          </p:stCondLst>
                                        </p:cTn>
                                        <p:tgtEl>
                                          <p:spTgt spid="6"/>
                                        </p:tgtEl>
                                      </p:cBhvr>
                                      <p:to x="100000" y="100000"/>
                                    </p:animScale>
                                    <p:animScale>
                                      <p:cBhvr>
                                        <p:cTn id="81" dur="26">
                                          <p:stCondLst>
                                            <p:cond delay="1312"/>
                                          </p:stCondLst>
                                        </p:cTn>
                                        <p:tgtEl>
                                          <p:spTgt spid="6"/>
                                        </p:tgtEl>
                                      </p:cBhvr>
                                      <p:to x="100000" y="80000"/>
                                    </p:animScale>
                                    <p:animScale>
                                      <p:cBhvr>
                                        <p:cTn id="82" dur="166" decel="50000">
                                          <p:stCondLst>
                                            <p:cond delay="1338"/>
                                          </p:stCondLst>
                                        </p:cTn>
                                        <p:tgtEl>
                                          <p:spTgt spid="6"/>
                                        </p:tgtEl>
                                      </p:cBhvr>
                                      <p:to x="100000" y="100000"/>
                                    </p:animScale>
                                    <p:animScale>
                                      <p:cBhvr>
                                        <p:cTn id="83" dur="26">
                                          <p:stCondLst>
                                            <p:cond delay="1642"/>
                                          </p:stCondLst>
                                        </p:cTn>
                                        <p:tgtEl>
                                          <p:spTgt spid="6"/>
                                        </p:tgtEl>
                                      </p:cBhvr>
                                      <p:to x="100000" y="90000"/>
                                    </p:animScale>
                                    <p:animScale>
                                      <p:cBhvr>
                                        <p:cTn id="84" dur="166" decel="50000">
                                          <p:stCondLst>
                                            <p:cond delay="1668"/>
                                          </p:stCondLst>
                                        </p:cTn>
                                        <p:tgtEl>
                                          <p:spTgt spid="6"/>
                                        </p:tgtEl>
                                      </p:cBhvr>
                                      <p:to x="100000" y="100000"/>
                                    </p:animScale>
                                    <p:animScale>
                                      <p:cBhvr>
                                        <p:cTn id="85" dur="26">
                                          <p:stCondLst>
                                            <p:cond delay="1808"/>
                                          </p:stCondLst>
                                        </p:cTn>
                                        <p:tgtEl>
                                          <p:spTgt spid="6"/>
                                        </p:tgtEl>
                                      </p:cBhvr>
                                      <p:to x="100000" y="95000"/>
                                    </p:animScale>
                                    <p:animScale>
                                      <p:cBhvr>
                                        <p:cTn id="86" dur="166" decel="50000">
                                          <p:stCondLst>
                                            <p:cond delay="1834"/>
                                          </p:stCondLst>
                                        </p:cTn>
                                        <p:tgtEl>
                                          <p:spTgt spid="6"/>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down)">
                                      <p:cBhvr>
                                        <p:cTn id="95" dur="580">
                                          <p:stCondLst>
                                            <p:cond delay="0"/>
                                          </p:stCondLst>
                                        </p:cTn>
                                        <p:tgtEl>
                                          <p:spTgt spid="7"/>
                                        </p:tgtEl>
                                      </p:cBhvr>
                                    </p:animEffect>
                                    <p:anim calcmode="lin" valueType="num">
                                      <p:cBhvr>
                                        <p:cTn id="9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01" dur="26">
                                          <p:stCondLst>
                                            <p:cond delay="650"/>
                                          </p:stCondLst>
                                        </p:cTn>
                                        <p:tgtEl>
                                          <p:spTgt spid="7"/>
                                        </p:tgtEl>
                                      </p:cBhvr>
                                      <p:to x="100000" y="60000"/>
                                    </p:animScale>
                                    <p:animScale>
                                      <p:cBhvr>
                                        <p:cTn id="102" dur="166" decel="50000">
                                          <p:stCondLst>
                                            <p:cond delay="676"/>
                                          </p:stCondLst>
                                        </p:cTn>
                                        <p:tgtEl>
                                          <p:spTgt spid="7"/>
                                        </p:tgtEl>
                                      </p:cBhvr>
                                      <p:to x="100000" y="100000"/>
                                    </p:animScale>
                                    <p:animScale>
                                      <p:cBhvr>
                                        <p:cTn id="103" dur="26">
                                          <p:stCondLst>
                                            <p:cond delay="1312"/>
                                          </p:stCondLst>
                                        </p:cTn>
                                        <p:tgtEl>
                                          <p:spTgt spid="7"/>
                                        </p:tgtEl>
                                      </p:cBhvr>
                                      <p:to x="100000" y="80000"/>
                                    </p:animScale>
                                    <p:animScale>
                                      <p:cBhvr>
                                        <p:cTn id="104" dur="166" decel="50000">
                                          <p:stCondLst>
                                            <p:cond delay="1338"/>
                                          </p:stCondLst>
                                        </p:cTn>
                                        <p:tgtEl>
                                          <p:spTgt spid="7"/>
                                        </p:tgtEl>
                                      </p:cBhvr>
                                      <p:to x="100000" y="100000"/>
                                    </p:animScale>
                                    <p:animScale>
                                      <p:cBhvr>
                                        <p:cTn id="105" dur="26">
                                          <p:stCondLst>
                                            <p:cond delay="1642"/>
                                          </p:stCondLst>
                                        </p:cTn>
                                        <p:tgtEl>
                                          <p:spTgt spid="7"/>
                                        </p:tgtEl>
                                      </p:cBhvr>
                                      <p:to x="100000" y="90000"/>
                                    </p:animScale>
                                    <p:animScale>
                                      <p:cBhvr>
                                        <p:cTn id="106" dur="166" decel="50000">
                                          <p:stCondLst>
                                            <p:cond delay="1668"/>
                                          </p:stCondLst>
                                        </p:cTn>
                                        <p:tgtEl>
                                          <p:spTgt spid="7"/>
                                        </p:tgtEl>
                                      </p:cBhvr>
                                      <p:to x="100000" y="100000"/>
                                    </p:animScale>
                                    <p:animScale>
                                      <p:cBhvr>
                                        <p:cTn id="107" dur="26">
                                          <p:stCondLst>
                                            <p:cond delay="1808"/>
                                          </p:stCondLst>
                                        </p:cTn>
                                        <p:tgtEl>
                                          <p:spTgt spid="7"/>
                                        </p:tgtEl>
                                      </p:cBhvr>
                                      <p:to x="100000" y="95000"/>
                                    </p:animScale>
                                    <p:animScale>
                                      <p:cBhvr>
                                        <p:cTn id="108" dur="166" decel="50000">
                                          <p:stCondLst>
                                            <p:cond delay="1834"/>
                                          </p:stCondLst>
                                        </p:cTn>
                                        <p:tgtEl>
                                          <p:spTgt spid="7"/>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1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26" presetClass="entr" presetSubtype="0" fill="hold" grpId="0" nodeType="click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down)">
                                      <p:cBhvr>
                                        <p:cTn id="117" dur="580">
                                          <p:stCondLst>
                                            <p:cond delay="0"/>
                                          </p:stCondLst>
                                        </p:cTn>
                                        <p:tgtEl>
                                          <p:spTgt spid="8"/>
                                        </p:tgtEl>
                                      </p:cBhvr>
                                    </p:animEffect>
                                    <p:anim calcmode="lin" valueType="num">
                                      <p:cBhvr>
                                        <p:cTn id="1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23" dur="26">
                                          <p:stCondLst>
                                            <p:cond delay="650"/>
                                          </p:stCondLst>
                                        </p:cTn>
                                        <p:tgtEl>
                                          <p:spTgt spid="8"/>
                                        </p:tgtEl>
                                      </p:cBhvr>
                                      <p:to x="100000" y="60000"/>
                                    </p:animScale>
                                    <p:animScale>
                                      <p:cBhvr>
                                        <p:cTn id="124" dur="166" decel="50000">
                                          <p:stCondLst>
                                            <p:cond delay="676"/>
                                          </p:stCondLst>
                                        </p:cTn>
                                        <p:tgtEl>
                                          <p:spTgt spid="8"/>
                                        </p:tgtEl>
                                      </p:cBhvr>
                                      <p:to x="100000" y="100000"/>
                                    </p:animScale>
                                    <p:animScale>
                                      <p:cBhvr>
                                        <p:cTn id="125" dur="26">
                                          <p:stCondLst>
                                            <p:cond delay="1312"/>
                                          </p:stCondLst>
                                        </p:cTn>
                                        <p:tgtEl>
                                          <p:spTgt spid="8"/>
                                        </p:tgtEl>
                                      </p:cBhvr>
                                      <p:to x="100000" y="80000"/>
                                    </p:animScale>
                                    <p:animScale>
                                      <p:cBhvr>
                                        <p:cTn id="126" dur="166" decel="50000">
                                          <p:stCondLst>
                                            <p:cond delay="1338"/>
                                          </p:stCondLst>
                                        </p:cTn>
                                        <p:tgtEl>
                                          <p:spTgt spid="8"/>
                                        </p:tgtEl>
                                      </p:cBhvr>
                                      <p:to x="100000" y="100000"/>
                                    </p:animScale>
                                    <p:animScale>
                                      <p:cBhvr>
                                        <p:cTn id="127" dur="26">
                                          <p:stCondLst>
                                            <p:cond delay="1642"/>
                                          </p:stCondLst>
                                        </p:cTn>
                                        <p:tgtEl>
                                          <p:spTgt spid="8"/>
                                        </p:tgtEl>
                                      </p:cBhvr>
                                      <p:to x="100000" y="90000"/>
                                    </p:animScale>
                                    <p:animScale>
                                      <p:cBhvr>
                                        <p:cTn id="128" dur="166" decel="50000">
                                          <p:stCondLst>
                                            <p:cond delay="1668"/>
                                          </p:stCondLst>
                                        </p:cTn>
                                        <p:tgtEl>
                                          <p:spTgt spid="8"/>
                                        </p:tgtEl>
                                      </p:cBhvr>
                                      <p:to x="100000" y="100000"/>
                                    </p:animScale>
                                    <p:animScale>
                                      <p:cBhvr>
                                        <p:cTn id="129" dur="26">
                                          <p:stCondLst>
                                            <p:cond delay="1808"/>
                                          </p:stCondLst>
                                        </p:cTn>
                                        <p:tgtEl>
                                          <p:spTgt spid="8"/>
                                        </p:tgtEl>
                                      </p:cBhvr>
                                      <p:to x="100000" y="95000"/>
                                    </p:animScale>
                                    <p:animScale>
                                      <p:cBhvr>
                                        <p:cTn id="130" dur="166" decel="50000">
                                          <p:stCondLst>
                                            <p:cond delay="1834"/>
                                          </p:stCondLst>
                                        </p:cTn>
                                        <p:tgtEl>
                                          <p:spTgt spid="8"/>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45" presetClass="entr" presetSubtype="0" fill="hold" nodeType="click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2000"/>
                                        <p:tgtEl>
                                          <p:spTgt spid="19"/>
                                        </p:tgtEl>
                                      </p:cBhvr>
                                    </p:animEffect>
                                    <p:anim calcmode="lin" valueType="num">
                                      <p:cBhvr>
                                        <p:cTn id="136" dur="2000" fill="hold"/>
                                        <p:tgtEl>
                                          <p:spTgt spid="19"/>
                                        </p:tgtEl>
                                        <p:attrNameLst>
                                          <p:attrName>ppt_w</p:attrName>
                                        </p:attrNameLst>
                                      </p:cBhvr>
                                      <p:tavLst>
                                        <p:tav tm="0" fmla="#ppt_w*sin(2.5*pi*$)">
                                          <p:val>
                                            <p:fltVal val="0"/>
                                          </p:val>
                                        </p:tav>
                                        <p:tav tm="100000">
                                          <p:val>
                                            <p:fltVal val="1"/>
                                          </p:val>
                                        </p:tav>
                                      </p:tavLst>
                                    </p:anim>
                                    <p:anim calcmode="lin" valueType="num">
                                      <p:cBhvr>
                                        <p:cTn id="137"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9" name="Text Box 9"/>
          <p:cNvSpPr txBox="1">
            <a:spLocks noChangeArrowheads="1"/>
          </p:cNvSpPr>
          <p:nvPr/>
        </p:nvSpPr>
        <p:spPr bwMode="auto">
          <a:xfrm>
            <a:off x="1774826" y="188914"/>
            <a:ext cx="7273925" cy="579437"/>
          </a:xfrm>
          <a:prstGeom prst="rect">
            <a:avLst/>
          </a:prstGeom>
          <a:noFill/>
          <a:ln w="9525">
            <a:noFill/>
            <a:miter lim="800000"/>
            <a:headEnd/>
            <a:tailEnd/>
          </a:ln>
          <a:effectLst/>
        </p:spPr>
        <p:txBody>
          <a:bodyPr>
            <a:spAutoFit/>
          </a:bodyPr>
          <a:lstStyle>
            <a:lvl1pPr eaLnBrk="0" hangingPunct="0">
              <a:defRPr sz="2400" i="1">
                <a:solidFill>
                  <a:schemeClr val="tx1"/>
                </a:solidFill>
                <a:latin typeface="Arial" charset="0"/>
                <a:ea typeface="ＭＳ Ｐゴシック" charset="0"/>
                <a:cs typeface="Arial" charset="0"/>
              </a:defRPr>
            </a:lvl1pPr>
            <a:lvl2pPr marL="37931725" indent="-37474525" eaLnBrk="0" hangingPunct="0">
              <a:defRPr sz="2400" i="1">
                <a:solidFill>
                  <a:schemeClr val="tx1"/>
                </a:solidFill>
                <a:latin typeface="Arial" charset="0"/>
                <a:ea typeface="Arial" charset="0"/>
                <a:cs typeface="Arial" charset="0"/>
              </a:defRPr>
            </a:lvl2pPr>
            <a:lvl3pPr eaLnBrk="0" hangingPunct="0">
              <a:defRPr sz="2400" i="1">
                <a:solidFill>
                  <a:schemeClr val="tx1"/>
                </a:solidFill>
                <a:latin typeface="Arial" charset="0"/>
                <a:ea typeface="Arial" charset="0"/>
                <a:cs typeface="Arial" charset="0"/>
              </a:defRPr>
            </a:lvl3pPr>
            <a:lvl4pPr eaLnBrk="0" hangingPunct="0">
              <a:defRPr sz="2400" i="1">
                <a:solidFill>
                  <a:schemeClr val="tx1"/>
                </a:solidFill>
                <a:latin typeface="Arial" charset="0"/>
                <a:ea typeface="Arial" charset="0"/>
                <a:cs typeface="Arial" charset="0"/>
              </a:defRPr>
            </a:lvl4pPr>
            <a:lvl5pPr eaLnBrk="0" hangingPunct="0">
              <a:defRPr sz="2400" i="1">
                <a:solidFill>
                  <a:schemeClr val="tx1"/>
                </a:solidFill>
                <a:latin typeface="Arial" charset="0"/>
                <a:ea typeface="Arial" charset="0"/>
                <a:cs typeface="Arial" charset="0"/>
              </a:defRPr>
            </a:lvl5pPr>
            <a:lvl6pPr marL="457200" eaLnBrk="0" fontAlgn="base" hangingPunct="0">
              <a:lnSpc>
                <a:spcPct val="130000"/>
              </a:lnSpc>
              <a:spcBef>
                <a:spcPct val="50000"/>
              </a:spcBef>
              <a:spcAft>
                <a:spcPct val="0"/>
              </a:spcAft>
              <a:defRPr sz="2400" i="1">
                <a:solidFill>
                  <a:schemeClr val="tx1"/>
                </a:solidFill>
                <a:latin typeface="Arial" charset="0"/>
                <a:ea typeface="Arial" charset="0"/>
                <a:cs typeface="Arial" charset="0"/>
              </a:defRPr>
            </a:lvl6pPr>
            <a:lvl7pPr marL="914400" eaLnBrk="0" fontAlgn="base" hangingPunct="0">
              <a:lnSpc>
                <a:spcPct val="130000"/>
              </a:lnSpc>
              <a:spcBef>
                <a:spcPct val="50000"/>
              </a:spcBef>
              <a:spcAft>
                <a:spcPct val="0"/>
              </a:spcAft>
              <a:defRPr sz="2400" i="1">
                <a:solidFill>
                  <a:schemeClr val="tx1"/>
                </a:solidFill>
                <a:latin typeface="Arial" charset="0"/>
                <a:ea typeface="Arial" charset="0"/>
                <a:cs typeface="Arial" charset="0"/>
              </a:defRPr>
            </a:lvl7pPr>
            <a:lvl8pPr marL="1371600" eaLnBrk="0" fontAlgn="base" hangingPunct="0">
              <a:lnSpc>
                <a:spcPct val="130000"/>
              </a:lnSpc>
              <a:spcBef>
                <a:spcPct val="50000"/>
              </a:spcBef>
              <a:spcAft>
                <a:spcPct val="0"/>
              </a:spcAft>
              <a:defRPr sz="2400" i="1">
                <a:solidFill>
                  <a:schemeClr val="tx1"/>
                </a:solidFill>
                <a:latin typeface="Arial" charset="0"/>
                <a:ea typeface="Arial" charset="0"/>
                <a:cs typeface="Arial" charset="0"/>
              </a:defRPr>
            </a:lvl8pPr>
            <a:lvl9pPr marL="1828800" eaLnBrk="0" fontAlgn="base" hangingPunct="0">
              <a:lnSpc>
                <a:spcPct val="130000"/>
              </a:lnSpc>
              <a:spcBef>
                <a:spcPct val="50000"/>
              </a:spcBef>
              <a:spcAft>
                <a:spcPct val="0"/>
              </a:spcAft>
              <a:defRPr sz="2400" i="1">
                <a:solidFill>
                  <a:schemeClr val="tx1"/>
                </a:solidFill>
                <a:latin typeface="Arial" charset="0"/>
                <a:ea typeface="Arial" charset="0"/>
                <a:cs typeface="Arial" charset="0"/>
              </a:defRPr>
            </a:lvl9pPr>
          </a:lstStyle>
          <a:p>
            <a:pPr eaLnBrk="1" fontAlgn="base" hangingPunct="1">
              <a:spcBef>
                <a:spcPct val="50000"/>
              </a:spcBef>
              <a:spcAft>
                <a:spcPct val="0"/>
              </a:spcAft>
              <a:defRPr/>
            </a:pPr>
            <a:r>
              <a:rPr lang="nl-NL" sz="3200" b="1" dirty="0">
                <a:solidFill>
                  <a:prstClr val="black"/>
                </a:solidFill>
              </a:rPr>
              <a:t>Evidence based decision making</a:t>
            </a:r>
          </a:p>
        </p:txBody>
      </p:sp>
      <p:pic>
        <p:nvPicPr>
          <p:cNvPr id="7" name="Picture 6">
            <a:extLst>
              <a:ext uri="{FF2B5EF4-FFF2-40B4-BE49-F238E27FC236}">
                <a16:creationId xmlns:a16="http://schemas.microsoft.com/office/drawing/2014/main" id="{EDAC48E3-04DC-443C-8FEB-2E0F23DC4063}"/>
              </a:ext>
            </a:extLst>
          </p:cNvPr>
          <p:cNvPicPr>
            <a:picLocks noChangeAspect="1"/>
          </p:cNvPicPr>
          <p:nvPr/>
        </p:nvPicPr>
        <p:blipFill rotWithShape="1">
          <a:blip r:embed="rId3"/>
          <a:srcRect l="20000" t="15926" r="52500" b="36667"/>
          <a:stretch/>
        </p:blipFill>
        <p:spPr>
          <a:xfrm>
            <a:off x="4038600" y="1676399"/>
            <a:ext cx="4419600" cy="4285672"/>
          </a:xfrm>
          <a:prstGeom prst="rect">
            <a:avLst/>
          </a:prstGeom>
        </p:spPr>
      </p:pic>
    </p:spTree>
    <p:extLst>
      <p:ext uri="{BB962C8B-B14F-4D97-AF65-F5344CB8AC3E}">
        <p14:creationId xmlns:p14="http://schemas.microsoft.com/office/powerpoint/2010/main" val="3253653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E14923-57A1-4FFE-8ADF-577F19E6D490}"/>
              </a:ext>
            </a:extLst>
          </p:cNvPr>
          <p:cNvPicPr>
            <a:picLocks noChangeAspect="1"/>
          </p:cNvPicPr>
          <p:nvPr/>
        </p:nvPicPr>
        <p:blipFill rotWithShape="1">
          <a:blip r:embed="rId2"/>
          <a:srcRect l="45000" t="47038" r="29166" b="32807"/>
          <a:stretch/>
        </p:blipFill>
        <p:spPr>
          <a:xfrm>
            <a:off x="-1" y="92687"/>
            <a:ext cx="12435117" cy="5457323"/>
          </a:xfrm>
          <a:prstGeom prst="rect">
            <a:avLst/>
          </a:prstGeom>
        </p:spPr>
      </p:pic>
    </p:spTree>
    <p:extLst>
      <p:ext uri="{BB962C8B-B14F-4D97-AF65-F5344CB8AC3E}">
        <p14:creationId xmlns:p14="http://schemas.microsoft.com/office/powerpoint/2010/main" val="2466133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FAA4A0-C822-4E01-9539-03DF9381AA7A}"/>
              </a:ext>
            </a:extLst>
          </p:cNvPr>
          <p:cNvPicPr>
            <a:picLocks noChangeAspect="1"/>
          </p:cNvPicPr>
          <p:nvPr/>
        </p:nvPicPr>
        <p:blipFill rotWithShape="1">
          <a:blip r:embed="rId2"/>
          <a:srcRect l="45763" t="25416" r="30041" b="10289"/>
          <a:stretch/>
        </p:blipFill>
        <p:spPr>
          <a:xfrm>
            <a:off x="3434964" y="151074"/>
            <a:ext cx="4405022" cy="6584243"/>
          </a:xfrm>
          <a:prstGeom prst="rect">
            <a:avLst/>
          </a:prstGeom>
        </p:spPr>
      </p:pic>
      <p:sp>
        <p:nvSpPr>
          <p:cNvPr id="3" name="TextBox 2">
            <a:extLst>
              <a:ext uri="{FF2B5EF4-FFF2-40B4-BE49-F238E27FC236}">
                <a16:creationId xmlns:a16="http://schemas.microsoft.com/office/drawing/2014/main" id="{8A7220BB-9D16-4156-A533-0205CDED9670}"/>
              </a:ext>
            </a:extLst>
          </p:cNvPr>
          <p:cNvSpPr txBox="1"/>
          <p:nvPr/>
        </p:nvSpPr>
        <p:spPr>
          <a:xfrm>
            <a:off x="1160890" y="731520"/>
            <a:ext cx="2647785" cy="369332"/>
          </a:xfrm>
          <a:prstGeom prst="rect">
            <a:avLst/>
          </a:prstGeom>
          <a:noFill/>
        </p:spPr>
        <p:txBody>
          <a:bodyPr wrap="square" rtlCol="0">
            <a:spAutoFit/>
          </a:bodyPr>
          <a:lstStyle/>
          <a:p>
            <a:r>
              <a:rPr lang="en-GB" dirty="0"/>
              <a:t>EB Practice Framework</a:t>
            </a:r>
          </a:p>
        </p:txBody>
      </p:sp>
    </p:spTree>
    <p:extLst>
      <p:ext uri="{BB962C8B-B14F-4D97-AF65-F5344CB8AC3E}">
        <p14:creationId xmlns:p14="http://schemas.microsoft.com/office/powerpoint/2010/main" val="3847757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9F9A-F2E4-4371-970C-7F792453D1CD}"/>
              </a:ext>
            </a:extLst>
          </p:cNvPr>
          <p:cNvSpPr>
            <a:spLocks noGrp="1"/>
          </p:cNvSpPr>
          <p:nvPr>
            <p:ph type="title"/>
          </p:nvPr>
        </p:nvSpPr>
        <p:spPr/>
        <p:txBody>
          <a:bodyPr/>
          <a:lstStyle/>
          <a:p>
            <a:r>
              <a:rPr lang="en-GB" dirty="0"/>
              <a:t>Bayes’ rule</a:t>
            </a:r>
          </a:p>
        </p:txBody>
      </p:sp>
      <p:sp>
        <p:nvSpPr>
          <p:cNvPr id="3" name="Content Placeholder 2">
            <a:extLst>
              <a:ext uri="{FF2B5EF4-FFF2-40B4-BE49-F238E27FC236}">
                <a16:creationId xmlns:a16="http://schemas.microsoft.com/office/drawing/2014/main" id="{BCA6FFC4-65BC-4AFC-BF06-C075EF788083}"/>
              </a:ext>
            </a:extLst>
          </p:cNvPr>
          <p:cNvSpPr>
            <a:spLocks noGrp="1"/>
          </p:cNvSpPr>
          <p:nvPr>
            <p:ph idx="1"/>
          </p:nvPr>
        </p:nvSpPr>
        <p:spPr/>
        <p:txBody>
          <a:bodyPr/>
          <a:lstStyle/>
          <a:p>
            <a:r>
              <a:rPr lang="en-US" dirty="0"/>
              <a:t> posterior probability = prior probability x likelihood of the trustworthiness of the evidence: </a:t>
            </a:r>
          </a:p>
          <a:p>
            <a:r>
              <a:rPr lang="en-US" sz="2400" dirty="0"/>
              <a:t>Bayesian Decision Theory (i.e. the Bayesian Decision Rule) predicts the outcome not only based on previous observations, but also by taking into account the current situation. </a:t>
            </a:r>
            <a:endParaRPr lang="en-GB" sz="2400" dirty="0"/>
          </a:p>
        </p:txBody>
      </p:sp>
      <p:pic>
        <p:nvPicPr>
          <p:cNvPr id="5" name="Picture 4">
            <a:extLst>
              <a:ext uri="{FF2B5EF4-FFF2-40B4-BE49-F238E27FC236}">
                <a16:creationId xmlns:a16="http://schemas.microsoft.com/office/drawing/2014/main" id="{BA8777FC-4DF0-4EE8-886F-F5DE3C744E87}"/>
              </a:ext>
            </a:extLst>
          </p:cNvPr>
          <p:cNvPicPr>
            <a:picLocks noChangeAspect="1"/>
          </p:cNvPicPr>
          <p:nvPr/>
        </p:nvPicPr>
        <p:blipFill rotWithShape="1">
          <a:blip r:embed="rId2"/>
          <a:srcRect l="52630" t="46029" r="37848" b="48406"/>
          <a:stretch/>
        </p:blipFill>
        <p:spPr>
          <a:xfrm>
            <a:off x="1423283" y="3904091"/>
            <a:ext cx="3700341" cy="1216549"/>
          </a:xfrm>
          <a:prstGeom prst="rect">
            <a:avLst/>
          </a:prstGeom>
        </p:spPr>
      </p:pic>
      <p:pic>
        <p:nvPicPr>
          <p:cNvPr id="6" name="Picture 5">
            <a:extLst>
              <a:ext uri="{FF2B5EF4-FFF2-40B4-BE49-F238E27FC236}">
                <a16:creationId xmlns:a16="http://schemas.microsoft.com/office/drawing/2014/main" id="{CF9F89BD-0449-457B-A824-89EBC339D33D}"/>
              </a:ext>
            </a:extLst>
          </p:cNvPr>
          <p:cNvPicPr>
            <a:picLocks noChangeAspect="1"/>
          </p:cNvPicPr>
          <p:nvPr/>
        </p:nvPicPr>
        <p:blipFill rotWithShape="1">
          <a:blip r:embed="rId3"/>
          <a:srcRect l="46109" t="44522" r="30478" b="32753"/>
          <a:stretch/>
        </p:blipFill>
        <p:spPr>
          <a:xfrm>
            <a:off x="4907945" y="3705313"/>
            <a:ext cx="5555972" cy="3033347"/>
          </a:xfrm>
          <a:prstGeom prst="rect">
            <a:avLst/>
          </a:prstGeom>
        </p:spPr>
      </p:pic>
    </p:spTree>
    <p:extLst>
      <p:ext uri="{BB962C8B-B14F-4D97-AF65-F5344CB8AC3E}">
        <p14:creationId xmlns:p14="http://schemas.microsoft.com/office/powerpoint/2010/main" val="158345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8d8558-386b-4b7a-9934-ee7da0a4309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3A3E93BFF5E64B81FD2752BF1BECD6" ma:contentTypeVersion="14" ma:contentTypeDescription="Create a new document." ma:contentTypeScope="" ma:versionID="da4e80a661110df4d7392d0b0ad65c8d">
  <xsd:schema xmlns:xsd="http://www.w3.org/2001/XMLSchema" xmlns:xs="http://www.w3.org/2001/XMLSchema" xmlns:p="http://schemas.microsoft.com/office/2006/metadata/properties" xmlns:ns2="4d8d8558-386b-4b7a-9934-ee7da0a43094" xmlns:ns3="5142aa42-1af1-41a6-85f2-be9d08ee8af9" targetNamespace="http://schemas.microsoft.com/office/2006/metadata/properties" ma:root="true" ma:fieldsID="76682d35caba6dd78801367249e3e9fe" ns2:_="" ns3:_="">
    <xsd:import namespace="4d8d8558-386b-4b7a-9934-ee7da0a43094"/>
    <xsd:import namespace="5142aa42-1af1-41a6-85f2-be9d08ee8a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d8558-386b-4b7a-9934-ee7da0a430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42aa42-1af1-41a6-85f2-be9d08ee8a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E0FC98-6387-4317-AD8B-243A47CCE664}">
  <ds:schemaRefs>
    <ds:schemaRef ds:uri="http://schemas.microsoft.com/office/2006/metadata/properties"/>
    <ds:schemaRef ds:uri="http://schemas.microsoft.com/office/infopath/2007/PartnerControls"/>
    <ds:schemaRef ds:uri="4d8d8558-386b-4b7a-9934-ee7da0a43094"/>
  </ds:schemaRefs>
</ds:datastoreItem>
</file>

<file path=customXml/itemProps2.xml><?xml version="1.0" encoding="utf-8"?>
<ds:datastoreItem xmlns:ds="http://schemas.openxmlformats.org/officeDocument/2006/customXml" ds:itemID="{A5234502-6294-48AE-8566-EBCED49B2C04}">
  <ds:schemaRefs>
    <ds:schemaRef ds:uri="http://schemas.microsoft.com/sharepoint/v3/contenttype/forms"/>
  </ds:schemaRefs>
</ds:datastoreItem>
</file>

<file path=customXml/itemProps3.xml><?xml version="1.0" encoding="utf-8"?>
<ds:datastoreItem xmlns:ds="http://schemas.openxmlformats.org/officeDocument/2006/customXml" ds:itemID="{B9DE24A9-B76C-436F-9CE7-921CFB17C6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8d8558-386b-4b7a-9934-ee7da0a43094"/>
    <ds:schemaRef ds:uri="5142aa42-1af1-41a6-85f2-be9d08ee8a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216</TotalTime>
  <Words>1605</Words>
  <Application>Microsoft Office PowerPoint</Application>
  <PresentationFormat>Widescreen</PresentationFormat>
  <Paragraphs>152</Paragraphs>
  <Slides>28</Slides>
  <Notes>1</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Evidence-based practice in Policy</vt:lpstr>
      <vt:lpstr>How does ‘servizz.gov’ map itself as a good practice of evidence-based driven policy?</vt:lpstr>
      <vt:lpstr>PowerPoint Presentation</vt:lpstr>
      <vt:lpstr>What is Evidence-Based Practice???</vt:lpstr>
      <vt:lpstr>PowerPoint Presentation</vt:lpstr>
      <vt:lpstr>PowerPoint Presentation</vt:lpstr>
      <vt:lpstr>PowerPoint Presentation</vt:lpstr>
      <vt:lpstr>PowerPoint Presentation</vt:lpstr>
      <vt:lpstr>Bayes’ rule</vt:lpstr>
      <vt:lpstr>A simple example of the trustworthiness of the evidence</vt:lpstr>
      <vt:lpstr>Utilization of a minimum of 2 sources</vt:lpstr>
      <vt:lpstr>Local example (1):   The National Employment Policy 2021-2030</vt:lpstr>
      <vt:lpstr>Source 1: The practitioners</vt:lpstr>
      <vt:lpstr>Source 2: The literature</vt:lpstr>
      <vt:lpstr>Source 3: The organizational data</vt:lpstr>
      <vt:lpstr>Source 4: The stakeholders</vt:lpstr>
      <vt:lpstr>PowerPoint Presentation</vt:lpstr>
      <vt:lpstr>Local example (2):   </vt:lpstr>
      <vt:lpstr>Source 1: The literature</vt:lpstr>
      <vt:lpstr>Source 2: The stakeholders</vt:lpstr>
      <vt:lpstr>Source 2: The stakeholders</vt:lpstr>
      <vt:lpstr>Source 2: The stakeholders</vt:lpstr>
      <vt:lpstr>Combining the 2 sources</vt:lpstr>
      <vt:lpstr>Utilising organizational data to address the lacunae from the first two sources by turning descriptive to predictive models</vt:lpstr>
      <vt:lpstr>Data-driven Clinical Decision Support System</vt:lpstr>
      <vt:lpstr>The Framework</vt:lpstr>
      <vt:lpstr>And therefore how does ‘servizz.gov’ map itself as a good practice of evidence-based driven policy?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practice in Policy</dc:title>
  <dc:creator>Vincent Cassar</dc:creator>
  <cp:lastModifiedBy>Vincent Cassar</cp:lastModifiedBy>
  <cp:revision>25</cp:revision>
  <dcterms:created xsi:type="dcterms:W3CDTF">2024-05-10T05:42:46Z</dcterms:created>
  <dcterms:modified xsi:type="dcterms:W3CDTF">2024-05-14T12:04:12Z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0x010100A03A3E93BFF5E64B81FD2752BF1BECD6</vt:lpwstr>
  </property>
  <property fmtid="{D5CDD505-2E9C-101B-9397-08002B2CF9AE}" pid="3" name="MSIP_Label_6bd9ddd1-4d20-43f6-abfa-fc3c07406f94_Enabled">
    <vt:lpwstr>true</vt:lpwstr>
  </property>
  <property fmtid="{D5CDD505-2E9C-101B-9397-08002B2CF9AE}" pid="4" name="MSIP_Label_6bd9ddd1-4d20-43f6-abfa-fc3c07406f94_SetDate">
    <vt:lpwstr>2024-05-14T12:04:12Z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edc44243-ecb4-4a25-a058-281ab91e37ba</vt:lpwstr>
  </property>
  <property fmtid="{D5CDD505-2E9C-101B-9397-08002B2CF9AE}" pid="9" name="MSIP_Label_6bd9ddd1-4d20-43f6-abfa-fc3c07406f94_ContentBits">
    <vt:lpwstr>0</vt:lpwstr>
  </property>
  <property fmtid="{D5CDD505-2E9C-101B-9397-08002B2CF9AE}" pid="10" name="MediaServiceImageTags">
    <vt:lpwstr/>
  </property>
</Properties>
</file>