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34"/>
  </p:notesMasterIdLst>
  <p:sldIdLst>
    <p:sldId id="256" r:id="rId4"/>
    <p:sldId id="367" r:id="rId5"/>
    <p:sldId id="376" r:id="rId6"/>
    <p:sldId id="373" r:id="rId7"/>
    <p:sldId id="370" r:id="rId8"/>
    <p:sldId id="281" r:id="rId9"/>
    <p:sldId id="282" r:id="rId10"/>
    <p:sldId id="269" r:id="rId11"/>
    <p:sldId id="277" r:id="rId12"/>
    <p:sldId id="279" r:id="rId13"/>
    <p:sldId id="280" r:id="rId14"/>
    <p:sldId id="262" r:id="rId15"/>
    <p:sldId id="377" r:id="rId16"/>
    <p:sldId id="379" r:id="rId17"/>
    <p:sldId id="266" r:id="rId18"/>
    <p:sldId id="283" r:id="rId19"/>
    <p:sldId id="284" r:id="rId20"/>
    <p:sldId id="371" r:id="rId21"/>
    <p:sldId id="258" r:id="rId22"/>
    <p:sldId id="271" r:id="rId23"/>
    <p:sldId id="272" r:id="rId24"/>
    <p:sldId id="273" r:id="rId25"/>
    <p:sldId id="274" r:id="rId26"/>
    <p:sldId id="374" r:id="rId27"/>
    <p:sldId id="378" r:id="rId28"/>
    <p:sldId id="363" r:id="rId29"/>
    <p:sldId id="364" r:id="rId30"/>
    <p:sldId id="365" r:id="rId31"/>
    <p:sldId id="375" r:id="rId32"/>
    <p:sldId id="366" r:id="rId33"/>
  </p:sldIdLst>
  <p:sldSz cx="12192000" cy="6858000"/>
  <p:notesSz cx="6858000" cy="9144000"/>
  <p:defaultTextStyle>
    <a:defPPr>
      <a:defRPr lang="en-M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2025"/>
    <a:srgbClr val="003A6C"/>
    <a:srgbClr val="003A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424CBF-3A77-41BC-B7F5-ED221473F85F}" v="218" dt="2024-05-13T08:29:43.498"/>
    <p1510:client id="{C9DFF706-217E-4537-8727-9803EB5383CE}" v="149" dt="2024-05-13T08:50:01.472"/>
    <p1510:client id="{E9707563-DB59-4E9D-ADF1-077665041DC5}" v="3" dt="2024-05-13T08:06:50.367"/>
    <p1510:client id="{F016BDCB-68AB-46CF-B899-86828829F0C6}" v="1" dt="2024-05-13T10:07:03.476"/>
    <p1510:client id="{FEF99EB6-0999-402A-BFF4-4CF8EE18F3DA}" v="13" dt="2024-05-13T08:07:01.6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6/11/relationships/changesInfo" Target="changesInfos/changesInfo1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NKOVIC Snjezana (REFORM)" userId="S::snjezana.ivankovic@ec.europa.eu::12b8578b-6f1f-4321-8484-242677856ac8" providerId="AD" clId="Web-{43A34F0E-A48A-2EE1-E8DC-7A4B3EAF8179}"/>
    <pc:docChg chg="mod">
      <pc:chgData name="IVANKOVIC Snjezana (REFORM)" userId="S::snjezana.ivankovic@ec.europa.eu::12b8578b-6f1f-4321-8484-242677856ac8" providerId="AD" clId="Web-{43A34F0E-A48A-2EE1-E8DC-7A4B3EAF8179}" dt="2024-05-14T12:02:49.631" v="0" actId="33475"/>
      <pc:docMkLst>
        <pc:docMk/>
      </pc:docMkLst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834210-DCE3-4DD6-A1ED-C1497880B14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4D05C8-4850-4570-B761-CDDE006EA00A}">
      <dgm:prSet/>
      <dgm:spPr>
        <a:solidFill>
          <a:srgbClr val="003A6C"/>
        </a:solidFill>
      </dgm:spPr>
      <dgm:t>
        <a:bodyPr/>
        <a:lstStyle/>
        <a:p>
          <a:r>
            <a:rPr lang="en-US"/>
            <a:t>In </a:t>
          </a:r>
          <a:r>
            <a:rPr lang="en-US" b="0"/>
            <a:t>2015</a:t>
          </a:r>
          <a:r>
            <a:rPr lang="en-US" b="1"/>
            <a:t> three</a:t>
          </a:r>
          <a:r>
            <a:rPr lang="en-US"/>
            <a:t> communication channels</a:t>
          </a:r>
        </a:p>
      </dgm:t>
    </dgm:pt>
    <dgm:pt modelId="{DBC31A6E-F10E-4C0C-89AD-72DD6A74B4E9}" type="parTrans" cxnId="{D847AC5E-884F-4928-8E3B-E46B909B97A7}">
      <dgm:prSet/>
      <dgm:spPr/>
      <dgm:t>
        <a:bodyPr/>
        <a:lstStyle/>
        <a:p>
          <a:endParaRPr lang="en-US"/>
        </a:p>
      </dgm:t>
    </dgm:pt>
    <dgm:pt modelId="{F9A6FF53-2312-41F0-B1C8-F42B30E53867}" type="sibTrans" cxnId="{D847AC5E-884F-4928-8E3B-E46B909B97A7}">
      <dgm:prSet/>
      <dgm:spPr/>
      <dgm:t>
        <a:bodyPr/>
        <a:lstStyle/>
        <a:p>
          <a:endParaRPr lang="en-US"/>
        </a:p>
      </dgm:t>
    </dgm:pt>
    <dgm:pt modelId="{19D5BE3C-5B77-42C8-8C00-1BF2410245C8}">
      <dgm:prSet/>
      <dgm:spPr>
        <a:solidFill>
          <a:srgbClr val="003A6C"/>
        </a:solidFill>
      </dgm:spPr>
      <dgm:t>
        <a:bodyPr/>
        <a:lstStyle/>
        <a:p>
          <a:r>
            <a:rPr lang="en-US" b="1"/>
            <a:t>Freephone 153 </a:t>
          </a:r>
          <a:r>
            <a:rPr lang="en-US"/>
            <a:t>– approx. 24,000 calls</a:t>
          </a:r>
        </a:p>
      </dgm:t>
    </dgm:pt>
    <dgm:pt modelId="{9EF99E92-F28A-448B-877F-9411E9027005}" type="parTrans" cxnId="{4A6A66C9-7EB4-4435-B633-38C6AEB7EDB8}">
      <dgm:prSet/>
      <dgm:spPr/>
      <dgm:t>
        <a:bodyPr/>
        <a:lstStyle/>
        <a:p>
          <a:endParaRPr lang="en-US"/>
        </a:p>
      </dgm:t>
    </dgm:pt>
    <dgm:pt modelId="{33366FA8-1A67-4FB2-B8C4-6ABC94E7CFFA}" type="sibTrans" cxnId="{4A6A66C9-7EB4-4435-B633-38C6AEB7EDB8}">
      <dgm:prSet/>
      <dgm:spPr/>
      <dgm:t>
        <a:bodyPr/>
        <a:lstStyle/>
        <a:p>
          <a:endParaRPr lang="en-US"/>
        </a:p>
      </dgm:t>
    </dgm:pt>
    <dgm:pt modelId="{2A7F594B-42B6-42AB-BA35-516089E1C6B7}">
      <dgm:prSet/>
      <dgm:spPr>
        <a:solidFill>
          <a:srgbClr val="003A6C"/>
        </a:solidFill>
      </dgm:spPr>
      <dgm:t>
        <a:bodyPr/>
        <a:lstStyle/>
        <a:p>
          <a:r>
            <a:rPr lang="en-US"/>
            <a:t>3 </a:t>
          </a:r>
          <a:r>
            <a:rPr lang="en-US" b="1"/>
            <a:t>Regional Hubs</a:t>
          </a:r>
        </a:p>
      </dgm:t>
    </dgm:pt>
    <dgm:pt modelId="{A7BF51B0-7CA6-4039-BDD2-C2A4EC3FA2A8}" type="parTrans" cxnId="{C791CE94-74BE-434D-87C7-7561A599FDC2}">
      <dgm:prSet/>
      <dgm:spPr/>
      <dgm:t>
        <a:bodyPr/>
        <a:lstStyle/>
        <a:p>
          <a:endParaRPr lang="en-US"/>
        </a:p>
      </dgm:t>
    </dgm:pt>
    <dgm:pt modelId="{04E6408F-9A0D-4EFE-A353-D8E6937AF10D}" type="sibTrans" cxnId="{C791CE94-74BE-434D-87C7-7561A599FDC2}">
      <dgm:prSet/>
      <dgm:spPr/>
      <dgm:t>
        <a:bodyPr/>
        <a:lstStyle/>
        <a:p>
          <a:endParaRPr lang="en-US"/>
        </a:p>
      </dgm:t>
    </dgm:pt>
    <dgm:pt modelId="{56A5C889-657C-43CB-809C-5307461DE49F}">
      <dgm:prSet/>
      <dgm:spPr>
        <a:solidFill>
          <a:srgbClr val="003A6C"/>
        </a:solidFill>
      </dgm:spPr>
      <dgm:t>
        <a:bodyPr/>
        <a:lstStyle/>
        <a:p>
          <a:pPr rtl="0"/>
          <a:r>
            <a:rPr lang="en-US" b="1"/>
            <a:t>Website </a:t>
          </a:r>
          <a:r>
            <a:rPr lang="en-US" b="1">
              <a:latin typeface="Calibri Light" panose="020F0302020204030204"/>
            </a:rPr>
            <a:t>service catalogue </a:t>
          </a:r>
          <a:r>
            <a:rPr lang="en-US">
              <a:latin typeface="Calibri Light" panose="020F0302020204030204"/>
            </a:rPr>
            <a:t>early</a:t>
          </a:r>
          <a:r>
            <a:rPr lang="en-US"/>
            <a:t> stage</a:t>
          </a:r>
        </a:p>
      </dgm:t>
    </dgm:pt>
    <dgm:pt modelId="{8FA40F8A-4EAB-4619-94C7-BA13784CD115}" type="parTrans" cxnId="{E52218CB-0CFD-4914-B841-BDAFABFFBC0D}">
      <dgm:prSet/>
      <dgm:spPr/>
      <dgm:t>
        <a:bodyPr/>
        <a:lstStyle/>
        <a:p>
          <a:endParaRPr lang="en-US"/>
        </a:p>
      </dgm:t>
    </dgm:pt>
    <dgm:pt modelId="{B5B910F0-BB4C-4CA8-B506-56CE79913679}" type="sibTrans" cxnId="{E52218CB-0CFD-4914-B841-BDAFABFFBC0D}">
      <dgm:prSet/>
      <dgm:spPr/>
      <dgm:t>
        <a:bodyPr/>
        <a:lstStyle/>
        <a:p>
          <a:endParaRPr lang="en-US"/>
        </a:p>
      </dgm:t>
    </dgm:pt>
    <dgm:pt modelId="{30E75160-AF6D-45E9-B8B8-2554AAC8E23F}" type="pres">
      <dgm:prSet presAssocID="{A1834210-DCE3-4DD6-A1ED-C1497880B144}" presName="linear" presStyleCnt="0">
        <dgm:presLayoutVars>
          <dgm:animLvl val="lvl"/>
          <dgm:resizeHandles val="exact"/>
        </dgm:presLayoutVars>
      </dgm:prSet>
      <dgm:spPr/>
    </dgm:pt>
    <dgm:pt modelId="{01370EB8-C26A-43AD-BE5F-B582AD36842B}" type="pres">
      <dgm:prSet presAssocID="{D44D05C8-4850-4570-B761-CDDE006EA0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7E4477C-C5F5-45F8-8F8E-FDA73A8B7923}" type="pres">
      <dgm:prSet presAssocID="{F9A6FF53-2312-41F0-B1C8-F42B30E53867}" presName="spacer" presStyleCnt="0"/>
      <dgm:spPr/>
    </dgm:pt>
    <dgm:pt modelId="{DC2FE683-CADE-4554-867E-50C231D04AB6}" type="pres">
      <dgm:prSet presAssocID="{19D5BE3C-5B77-42C8-8C00-1BF2410245C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4DF110A-FAC1-4AC2-A692-35FB70FDEB2C}" type="pres">
      <dgm:prSet presAssocID="{33366FA8-1A67-4FB2-B8C4-6ABC94E7CFFA}" presName="spacer" presStyleCnt="0"/>
      <dgm:spPr/>
    </dgm:pt>
    <dgm:pt modelId="{93ACE969-3BA9-4390-B998-A532203B7B4D}" type="pres">
      <dgm:prSet presAssocID="{2A7F594B-42B6-42AB-BA35-516089E1C6B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98222E2-3064-4D51-9155-3A11D0379F19}" type="pres">
      <dgm:prSet presAssocID="{04E6408F-9A0D-4EFE-A353-D8E6937AF10D}" presName="spacer" presStyleCnt="0"/>
      <dgm:spPr/>
    </dgm:pt>
    <dgm:pt modelId="{EB8F1364-4E21-473A-BCF3-8E7D9E8C7707}" type="pres">
      <dgm:prSet presAssocID="{56A5C889-657C-43CB-809C-5307461DE49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79F2010-1A61-49F6-BC78-1C41F162C032}" type="presOf" srcId="{2A7F594B-42B6-42AB-BA35-516089E1C6B7}" destId="{93ACE969-3BA9-4390-B998-A532203B7B4D}" srcOrd="0" destOrd="0" presId="urn:microsoft.com/office/officeart/2005/8/layout/vList2"/>
    <dgm:cxn modelId="{9F25A45C-255D-45E2-ACBE-D79A6E2C8541}" type="presOf" srcId="{A1834210-DCE3-4DD6-A1ED-C1497880B144}" destId="{30E75160-AF6D-45E9-B8B8-2554AAC8E23F}" srcOrd="0" destOrd="0" presId="urn:microsoft.com/office/officeart/2005/8/layout/vList2"/>
    <dgm:cxn modelId="{D847AC5E-884F-4928-8E3B-E46B909B97A7}" srcId="{A1834210-DCE3-4DD6-A1ED-C1497880B144}" destId="{D44D05C8-4850-4570-B761-CDDE006EA00A}" srcOrd="0" destOrd="0" parTransId="{DBC31A6E-F10E-4C0C-89AD-72DD6A74B4E9}" sibTransId="{F9A6FF53-2312-41F0-B1C8-F42B30E53867}"/>
    <dgm:cxn modelId="{C791CE94-74BE-434D-87C7-7561A599FDC2}" srcId="{A1834210-DCE3-4DD6-A1ED-C1497880B144}" destId="{2A7F594B-42B6-42AB-BA35-516089E1C6B7}" srcOrd="2" destOrd="0" parTransId="{A7BF51B0-7CA6-4039-BDD2-C2A4EC3FA2A8}" sibTransId="{04E6408F-9A0D-4EFE-A353-D8E6937AF10D}"/>
    <dgm:cxn modelId="{3A45619E-40FB-4A7B-869B-16F9B76FE4BD}" type="presOf" srcId="{D44D05C8-4850-4570-B761-CDDE006EA00A}" destId="{01370EB8-C26A-43AD-BE5F-B582AD36842B}" srcOrd="0" destOrd="0" presId="urn:microsoft.com/office/officeart/2005/8/layout/vList2"/>
    <dgm:cxn modelId="{4A6A66C9-7EB4-4435-B633-38C6AEB7EDB8}" srcId="{A1834210-DCE3-4DD6-A1ED-C1497880B144}" destId="{19D5BE3C-5B77-42C8-8C00-1BF2410245C8}" srcOrd="1" destOrd="0" parTransId="{9EF99E92-F28A-448B-877F-9411E9027005}" sibTransId="{33366FA8-1A67-4FB2-B8C4-6ABC94E7CFFA}"/>
    <dgm:cxn modelId="{B5AA66C9-D896-48FA-89EF-85063A43B905}" type="presOf" srcId="{56A5C889-657C-43CB-809C-5307461DE49F}" destId="{EB8F1364-4E21-473A-BCF3-8E7D9E8C7707}" srcOrd="0" destOrd="0" presId="urn:microsoft.com/office/officeart/2005/8/layout/vList2"/>
    <dgm:cxn modelId="{E52218CB-0CFD-4914-B841-BDAFABFFBC0D}" srcId="{A1834210-DCE3-4DD6-A1ED-C1497880B144}" destId="{56A5C889-657C-43CB-809C-5307461DE49F}" srcOrd="3" destOrd="0" parTransId="{8FA40F8A-4EAB-4619-94C7-BA13784CD115}" sibTransId="{B5B910F0-BB4C-4CA8-B506-56CE79913679}"/>
    <dgm:cxn modelId="{721443DF-BD42-4741-B438-0489C3A97A8A}" type="presOf" srcId="{19D5BE3C-5B77-42C8-8C00-1BF2410245C8}" destId="{DC2FE683-CADE-4554-867E-50C231D04AB6}" srcOrd="0" destOrd="0" presId="urn:microsoft.com/office/officeart/2005/8/layout/vList2"/>
    <dgm:cxn modelId="{AA1F26A7-8644-4B14-B7EA-A2E5A7A16C93}" type="presParOf" srcId="{30E75160-AF6D-45E9-B8B8-2554AAC8E23F}" destId="{01370EB8-C26A-43AD-BE5F-B582AD36842B}" srcOrd="0" destOrd="0" presId="urn:microsoft.com/office/officeart/2005/8/layout/vList2"/>
    <dgm:cxn modelId="{9BF25267-BBEB-4118-B969-6A3D5AA6CF94}" type="presParOf" srcId="{30E75160-AF6D-45E9-B8B8-2554AAC8E23F}" destId="{07E4477C-C5F5-45F8-8F8E-FDA73A8B7923}" srcOrd="1" destOrd="0" presId="urn:microsoft.com/office/officeart/2005/8/layout/vList2"/>
    <dgm:cxn modelId="{953711DB-BE95-4D8D-8752-2DFDC5A6F4D1}" type="presParOf" srcId="{30E75160-AF6D-45E9-B8B8-2554AAC8E23F}" destId="{DC2FE683-CADE-4554-867E-50C231D04AB6}" srcOrd="2" destOrd="0" presId="urn:microsoft.com/office/officeart/2005/8/layout/vList2"/>
    <dgm:cxn modelId="{F2D26CB9-593F-459C-97D5-D06C6E6406D9}" type="presParOf" srcId="{30E75160-AF6D-45E9-B8B8-2554AAC8E23F}" destId="{A4DF110A-FAC1-4AC2-A692-35FB70FDEB2C}" srcOrd="3" destOrd="0" presId="urn:microsoft.com/office/officeart/2005/8/layout/vList2"/>
    <dgm:cxn modelId="{AD0CDB55-FAF8-4E2B-AE4C-2D7D388F96E0}" type="presParOf" srcId="{30E75160-AF6D-45E9-B8B8-2554AAC8E23F}" destId="{93ACE969-3BA9-4390-B998-A532203B7B4D}" srcOrd="4" destOrd="0" presId="urn:microsoft.com/office/officeart/2005/8/layout/vList2"/>
    <dgm:cxn modelId="{F93EC985-1B2C-4101-984B-691FFA5F62B5}" type="presParOf" srcId="{30E75160-AF6D-45E9-B8B8-2554AAC8E23F}" destId="{B98222E2-3064-4D51-9155-3A11D0379F19}" srcOrd="5" destOrd="0" presId="urn:microsoft.com/office/officeart/2005/8/layout/vList2"/>
    <dgm:cxn modelId="{11601131-15E7-47CD-87BA-0B7A0F5D5A2A}" type="presParOf" srcId="{30E75160-AF6D-45E9-B8B8-2554AAC8E23F}" destId="{EB8F1364-4E21-473A-BCF3-8E7D9E8C770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F90C9C-54F4-4F16-A82B-57CC00E7668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C93183-9411-42F9-ACA8-C40A2EC7E143}">
      <dgm:prSet custT="1"/>
      <dgm:spPr>
        <a:solidFill>
          <a:srgbClr val="003A6B"/>
        </a:solidFill>
        <a:ln>
          <a:solidFill>
            <a:srgbClr val="333940"/>
          </a:solidFill>
        </a:ln>
      </dgm:spPr>
      <dgm:t>
        <a:bodyPr/>
        <a:lstStyle/>
        <a:p>
          <a:r>
            <a:rPr lang="en-GB" sz="1600">
              <a:latin typeface="Roboto" panose="02000000000000000000" pitchFamily="2" charset="0"/>
              <a:ea typeface="Roboto" panose="02000000000000000000" pitchFamily="2" charset="0"/>
            </a:rPr>
            <a:t>Digital and Interoperable </a:t>
          </a:r>
        </a:p>
        <a:p>
          <a:r>
            <a:rPr lang="en-GB" sz="1600">
              <a:latin typeface="Roboto" panose="02000000000000000000" pitchFamily="2" charset="0"/>
              <a:ea typeface="Roboto" panose="02000000000000000000" pitchFamily="2" charset="0"/>
            </a:rPr>
            <a:t>Public Services Designed on Client </a:t>
          </a:r>
        </a:p>
        <a:p>
          <a:r>
            <a:rPr lang="en-GB" sz="1600">
              <a:latin typeface="Roboto" panose="02000000000000000000" pitchFamily="2" charset="0"/>
              <a:ea typeface="Roboto" panose="02000000000000000000" pitchFamily="2" charset="0"/>
            </a:rPr>
            <a:t>Experience</a:t>
          </a:r>
          <a:endParaRPr lang="en-US" sz="1600"/>
        </a:p>
      </dgm:t>
    </dgm:pt>
    <dgm:pt modelId="{1457710D-D9ED-4694-8A8E-8F936CD0B30F}" type="parTrans" cxnId="{B041999E-8C14-47CE-9104-9D6CF8805D3D}">
      <dgm:prSet/>
      <dgm:spPr/>
      <dgm:t>
        <a:bodyPr/>
        <a:lstStyle/>
        <a:p>
          <a:endParaRPr lang="en-US"/>
        </a:p>
      </dgm:t>
    </dgm:pt>
    <dgm:pt modelId="{FAF43608-2858-4B9A-A7B0-503E82A3541F}" type="sibTrans" cxnId="{B041999E-8C14-47CE-9104-9D6CF8805D3D}">
      <dgm:prSet/>
      <dgm:spPr/>
      <dgm:t>
        <a:bodyPr/>
        <a:lstStyle/>
        <a:p>
          <a:endParaRPr lang="en-US"/>
        </a:p>
      </dgm:t>
    </dgm:pt>
    <dgm:pt modelId="{C12566B7-78D2-42F7-80C1-96F21E00428A}">
      <dgm:prSet custT="1"/>
      <dgm:spPr>
        <a:ln>
          <a:solidFill>
            <a:srgbClr val="333940"/>
          </a:solidFill>
        </a:ln>
      </dgm:spPr>
      <dgm:t>
        <a:bodyPr/>
        <a:lstStyle/>
        <a:p>
          <a:pPr algn="l" defTabSz="914400" rtl="0" eaLnBrk="1" latinLnBrk="0" hangingPunct="1">
            <a:lnSpc>
              <a:spcPct val="90000"/>
            </a:lnSpc>
            <a:spcBef>
              <a:spcPts val="1000"/>
            </a:spcBef>
            <a:buClr>
              <a:srgbClr val="B72025"/>
            </a:buClr>
            <a:buFont typeface="Arial" panose="020B0604020202020204" pitchFamily="34" charset="0"/>
          </a:pPr>
          <a:r>
            <a:rPr lang="en-US" sz="1600" b="1" kern="1200" dirty="0" err="1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Optimise</a:t>
          </a:r>
          <a:r>
            <a:rPr lang="en-US" sz="1600" b="1" kern="1200" dirty="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 19 public services </a:t>
          </a:r>
          <a:r>
            <a:rPr lang="en-US" sz="1600" b="0" kern="1200" dirty="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such that they become digital end-to-end</a:t>
          </a:r>
        </a:p>
      </dgm:t>
    </dgm:pt>
    <dgm:pt modelId="{64136F24-300D-4B13-95DD-AE830116E567}" type="parTrans" cxnId="{8562D3D4-9C68-425F-B8F9-6CC53DB7F5F4}">
      <dgm:prSet/>
      <dgm:spPr/>
      <dgm:t>
        <a:bodyPr/>
        <a:lstStyle/>
        <a:p>
          <a:endParaRPr lang="en-US"/>
        </a:p>
      </dgm:t>
    </dgm:pt>
    <dgm:pt modelId="{28D52858-D914-4B07-8147-06D1CA693B21}" type="sibTrans" cxnId="{8562D3D4-9C68-425F-B8F9-6CC53DB7F5F4}">
      <dgm:prSet/>
      <dgm:spPr/>
      <dgm:t>
        <a:bodyPr/>
        <a:lstStyle/>
        <a:p>
          <a:endParaRPr lang="en-US"/>
        </a:p>
      </dgm:t>
    </dgm:pt>
    <dgm:pt modelId="{D8A5FFED-CC48-4B72-BE0E-34EB475BFC98}">
      <dgm:prSet custT="1"/>
      <dgm:spPr>
        <a:solidFill>
          <a:srgbClr val="B72025"/>
        </a:solidFill>
        <a:ln>
          <a:solidFill>
            <a:srgbClr val="333940"/>
          </a:solidFill>
        </a:ln>
      </dgm:spPr>
      <dgm:t>
        <a:bodyPr/>
        <a:lstStyle/>
        <a:p>
          <a:r>
            <a:rPr lang="en-US" sz="1600">
              <a:latin typeface="Roboto" panose="02000000000000000000" pitchFamily="2" charset="0"/>
              <a:ea typeface="Roboto" panose="02000000000000000000" pitchFamily="2" charset="0"/>
            </a:rPr>
            <a:t>Main Deliverables</a:t>
          </a:r>
        </a:p>
      </dgm:t>
    </dgm:pt>
    <dgm:pt modelId="{1E66D557-5BD3-459C-8B42-B057E7B1BF11}" type="parTrans" cxnId="{9506E592-B357-497E-8BD9-3C855EEB79FE}">
      <dgm:prSet/>
      <dgm:spPr/>
      <dgm:t>
        <a:bodyPr/>
        <a:lstStyle/>
        <a:p>
          <a:endParaRPr lang="en-US"/>
        </a:p>
      </dgm:t>
    </dgm:pt>
    <dgm:pt modelId="{1A9BCCA8-95E5-4750-9696-C767309A2D20}" type="sibTrans" cxnId="{9506E592-B357-497E-8BD9-3C855EEB79FE}">
      <dgm:prSet/>
      <dgm:spPr/>
      <dgm:t>
        <a:bodyPr/>
        <a:lstStyle/>
        <a:p>
          <a:endParaRPr lang="en-US"/>
        </a:p>
      </dgm:t>
    </dgm:pt>
    <dgm:pt modelId="{7F70FD28-E663-4B20-9F00-3D034FE69490}">
      <dgm:prSet custT="1"/>
      <dgm:spPr>
        <a:ln>
          <a:solidFill>
            <a:srgbClr val="333940"/>
          </a:solidFill>
        </a:ln>
      </dgm:spPr>
      <dgm:t>
        <a:bodyPr/>
        <a:lstStyle/>
        <a:p>
          <a:r>
            <a:rPr lang="en-GB" sz="1600" b="0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Documentation and analysis conducted during </a:t>
          </a:r>
          <a:r>
            <a:rPr lang="en-GB" sz="1600" b="1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Business Requirements</a:t>
          </a:r>
          <a:r>
            <a:rPr lang="en-GB" sz="1600" b="0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 phase &amp; </a:t>
          </a:r>
          <a:r>
            <a:rPr lang="en-GB" sz="1600" b="1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Business Case </a:t>
          </a:r>
          <a:r>
            <a:rPr lang="en-GB" sz="1600" b="0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phase</a:t>
          </a:r>
          <a:endParaRPr lang="en-US" sz="1600" b="0" kern="1200">
            <a:solidFill>
              <a:srgbClr val="003A6B"/>
            </a:solidFill>
            <a:latin typeface="Figtree" pitchFamily="2" charset="0"/>
            <a:ea typeface="+mn-ea"/>
            <a:cs typeface="+mn-cs"/>
          </a:endParaRPr>
        </a:p>
      </dgm:t>
    </dgm:pt>
    <dgm:pt modelId="{8BDBDD12-E1D0-4B65-815D-D0CE601FC872}" type="parTrans" cxnId="{AACC92E6-386B-4CFE-9E63-1CECAE293597}">
      <dgm:prSet/>
      <dgm:spPr/>
      <dgm:t>
        <a:bodyPr/>
        <a:lstStyle/>
        <a:p>
          <a:endParaRPr lang="en-US"/>
        </a:p>
      </dgm:t>
    </dgm:pt>
    <dgm:pt modelId="{89A98ECB-95A3-472F-8F5F-2BA8EDF2A30F}" type="sibTrans" cxnId="{AACC92E6-386B-4CFE-9E63-1CECAE293597}">
      <dgm:prSet/>
      <dgm:spPr/>
      <dgm:t>
        <a:bodyPr/>
        <a:lstStyle/>
        <a:p>
          <a:endParaRPr lang="en-US"/>
        </a:p>
      </dgm:t>
    </dgm:pt>
    <dgm:pt modelId="{6BD98282-0EBA-4A00-8264-45065EF1204F}">
      <dgm:prSet custT="1"/>
      <dgm:spPr/>
      <dgm:t>
        <a:bodyPr/>
        <a:lstStyle/>
        <a:p>
          <a:r>
            <a:rPr lang="en-GB" sz="1600" b="0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A </a:t>
          </a:r>
          <a:r>
            <a:rPr lang="en-GB" sz="1600" b="1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report</a:t>
          </a:r>
          <a:r>
            <a:rPr lang="en-GB" sz="1600" b="0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 that documents and analyses the specific </a:t>
          </a:r>
          <a:r>
            <a:rPr lang="en-GB" sz="1600" b="1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business scenario and requirements</a:t>
          </a:r>
        </a:p>
      </dgm:t>
    </dgm:pt>
    <dgm:pt modelId="{7BDFF6F5-9E87-4B25-A216-D1E872D8D50F}" type="parTrans" cxnId="{79AD5EE2-1893-4D99-99BA-D2013363437D}">
      <dgm:prSet/>
      <dgm:spPr/>
      <dgm:t>
        <a:bodyPr/>
        <a:lstStyle/>
        <a:p>
          <a:endParaRPr lang="en-GB"/>
        </a:p>
      </dgm:t>
    </dgm:pt>
    <dgm:pt modelId="{3F32271B-31D0-41FA-A41C-804038D7D8FF}" type="sibTrans" cxnId="{79AD5EE2-1893-4D99-99BA-D2013363437D}">
      <dgm:prSet/>
      <dgm:spPr/>
      <dgm:t>
        <a:bodyPr/>
        <a:lstStyle/>
        <a:p>
          <a:endParaRPr lang="en-GB"/>
        </a:p>
      </dgm:t>
    </dgm:pt>
    <dgm:pt modelId="{694D6AAA-61D4-4EC0-83C8-EA57D1133CF8}">
      <dgm:prSet custT="1"/>
      <dgm:spPr/>
      <dgm:t>
        <a:bodyPr/>
        <a:lstStyle/>
        <a:p>
          <a:pPr algn="l" defTabSz="914400" rtl="0" eaLnBrk="1" latinLnBrk="0" hangingPunct="1">
            <a:lnSpc>
              <a:spcPct val="90000"/>
            </a:lnSpc>
            <a:spcBef>
              <a:spcPts val="1000"/>
            </a:spcBef>
            <a:buClr>
              <a:srgbClr val="B72025"/>
            </a:buClr>
            <a:buFont typeface="Arial" panose="020B0604020202020204" pitchFamily="34" charset="0"/>
          </a:pPr>
          <a:r>
            <a:rPr lang="en-GB" sz="1600" b="1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Focus Groups </a:t>
          </a:r>
          <a:r>
            <a:rPr lang="en-GB" sz="1600" b="0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to study the services</a:t>
          </a:r>
          <a:endParaRPr lang="en-US" sz="1600" b="0" kern="1200">
            <a:solidFill>
              <a:srgbClr val="003A6B"/>
            </a:solidFill>
            <a:latin typeface="Figtree" pitchFamily="2" charset="0"/>
            <a:ea typeface="+mn-ea"/>
            <a:cs typeface="+mn-cs"/>
          </a:endParaRPr>
        </a:p>
      </dgm:t>
    </dgm:pt>
    <dgm:pt modelId="{5088D45E-FFDB-4001-831D-3D83C74E110E}" type="sibTrans" cxnId="{8E8C24F5-471C-4500-9259-59E57CBCA1BE}">
      <dgm:prSet/>
      <dgm:spPr/>
      <dgm:t>
        <a:bodyPr/>
        <a:lstStyle/>
        <a:p>
          <a:endParaRPr lang="en-GB"/>
        </a:p>
      </dgm:t>
    </dgm:pt>
    <dgm:pt modelId="{0B668DBE-748D-4875-BB47-05873F20AE54}" type="parTrans" cxnId="{8E8C24F5-471C-4500-9259-59E57CBCA1BE}">
      <dgm:prSet/>
      <dgm:spPr/>
      <dgm:t>
        <a:bodyPr/>
        <a:lstStyle/>
        <a:p>
          <a:endParaRPr lang="en-GB"/>
        </a:p>
      </dgm:t>
    </dgm:pt>
    <dgm:pt modelId="{2C2978F9-3FC5-4193-AA8F-18EFDFA99CF3}">
      <dgm:prSet custT="1"/>
      <dgm:spPr>
        <a:ln>
          <a:solidFill>
            <a:srgbClr val="333940"/>
          </a:solidFill>
        </a:ln>
      </dgm:spPr>
      <dgm:t>
        <a:bodyPr/>
        <a:lstStyle/>
        <a:p>
          <a:pPr algn="l" defTabSz="914400" rtl="0" eaLnBrk="1" latinLnBrk="0" hangingPunct="1">
            <a:lnSpc>
              <a:spcPct val="90000"/>
            </a:lnSpc>
            <a:spcBef>
              <a:spcPts val="1000"/>
            </a:spcBef>
            <a:buClr>
              <a:srgbClr val="B72025"/>
            </a:buClr>
            <a:buFont typeface="Arial" panose="020B0604020202020204" pitchFamily="34" charset="0"/>
          </a:pPr>
          <a:r>
            <a:rPr lang="en-US" sz="1600" b="0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Focus </a:t>
          </a:r>
          <a:r>
            <a:rPr lang="en-US" sz="1600" b="1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on Service Design </a:t>
          </a:r>
          <a:r>
            <a:rPr lang="en-US" sz="1600" b="0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and </a:t>
          </a:r>
          <a:r>
            <a:rPr lang="en-US" sz="1600" b="1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UX</a:t>
          </a:r>
        </a:p>
      </dgm:t>
    </dgm:pt>
    <dgm:pt modelId="{15AC0A69-17E7-4A51-A6F7-7985665B61E3}" type="parTrans" cxnId="{FB61CEF3-CDD1-4084-AEFA-C8FB2F00FFA8}">
      <dgm:prSet/>
      <dgm:spPr/>
      <dgm:t>
        <a:bodyPr/>
        <a:lstStyle/>
        <a:p>
          <a:endParaRPr lang="en-MT"/>
        </a:p>
      </dgm:t>
    </dgm:pt>
    <dgm:pt modelId="{DFF89A79-7CBC-42BC-9260-239E131BE354}" type="sibTrans" cxnId="{FB61CEF3-CDD1-4084-AEFA-C8FB2F00FFA8}">
      <dgm:prSet/>
      <dgm:spPr/>
      <dgm:t>
        <a:bodyPr/>
        <a:lstStyle/>
        <a:p>
          <a:endParaRPr lang="en-MT"/>
        </a:p>
      </dgm:t>
    </dgm:pt>
    <dgm:pt modelId="{3DCBF708-BE77-4F28-8BFF-59C52963B70E}">
      <dgm:prSet custT="1"/>
      <dgm:spPr/>
      <dgm:t>
        <a:bodyPr/>
        <a:lstStyle/>
        <a:p>
          <a:r>
            <a:rPr lang="en-GB" sz="1600" b="1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To-be</a:t>
          </a:r>
          <a:r>
            <a:rPr lang="en-GB" sz="1600" b="0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 recommendations</a:t>
          </a:r>
        </a:p>
      </dgm:t>
    </dgm:pt>
    <dgm:pt modelId="{EE943613-5687-4686-85E7-FC77A546B8C3}" type="parTrans" cxnId="{4A87896D-8398-4302-9A93-1B9CB58113AF}">
      <dgm:prSet/>
      <dgm:spPr/>
      <dgm:t>
        <a:bodyPr/>
        <a:lstStyle/>
        <a:p>
          <a:endParaRPr lang="en-GB"/>
        </a:p>
      </dgm:t>
    </dgm:pt>
    <dgm:pt modelId="{4866FE47-40E0-4BBE-B7B9-B20960F9AE89}" type="sibTrans" cxnId="{4A87896D-8398-4302-9A93-1B9CB58113AF}">
      <dgm:prSet/>
      <dgm:spPr/>
      <dgm:t>
        <a:bodyPr/>
        <a:lstStyle/>
        <a:p>
          <a:endParaRPr lang="en-GB"/>
        </a:p>
      </dgm:t>
    </dgm:pt>
    <dgm:pt modelId="{82C75001-D469-4A6A-B24D-6FAF17B1156C}" type="pres">
      <dgm:prSet presAssocID="{BBF90C9C-54F4-4F16-A82B-57CC00E7668E}" presName="linear" presStyleCnt="0">
        <dgm:presLayoutVars>
          <dgm:dir/>
          <dgm:animLvl val="lvl"/>
          <dgm:resizeHandles val="exact"/>
        </dgm:presLayoutVars>
      </dgm:prSet>
      <dgm:spPr/>
    </dgm:pt>
    <dgm:pt modelId="{1346DAEC-1E71-47DB-9C17-605DA9591DF5}" type="pres">
      <dgm:prSet presAssocID="{A5C93183-9411-42F9-ACA8-C40A2EC7E143}" presName="parentLin" presStyleCnt="0"/>
      <dgm:spPr/>
    </dgm:pt>
    <dgm:pt modelId="{30D933DC-B3F9-4287-A00F-1613DBF1A95A}" type="pres">
      <dgm:prSet presAssocID="{A5C93183-9411-42F9-ACA8-C40A2EC7E143}" presName="parentLeftMargin" presStyleLbl="node1" presStyleIdx="0" presStyleCnt="2"/>
      <dgm:spPr/>
    </dgm:pt>
    <dgm:pt modelId="{33031D12-3B67-4B04-8AB2-8B67CC8CC1AF}" type="pres">
      <dgm:prSet presAssocID="{A5C93183-9411-42F9-ACA8-C40A2EC7E143}" presName="parentText" presStyleLbl="node1" presStyleIdx="0" presStyleCnt="2" custScaleY="129958">
        <dgm:presLayoutVars>
          <dgm:chMax val="0"/>
          <dgm:bulletEnabled val="1"/>
        </dgm:presLayoutVars>
      </dgm:prSet>
      <dgm:spPr/>
    </dgm:pt>
    <dgm:pt modelId="{5D23F527-D588-4025-A5AC-18888ACB793E}" type="pres">
      <dgm:prSet presAssocID="{A5C93183-9411-42F9-ACA8-C40A2EC7E143}" presName="negativeSpace" presStyleCnt="0"/>
      <dgm:spPr/>
    </dgm:pt>
    <dgm:pt modelId="{B46F4F6C-601A-4F69-8B59-A7D9E5BAC987}" type="pres">
      <dgm:prSet presAssocID="{A5C93183-9411-42F9-ACA8-C40A2EC7E143}" presName="childText" presStyleLbl="conFgAcc1" presStyleIdx="0" presStyleCnt="2">
        <dgm:presLayoutVars>
          <dgm:bulletEnabled val="1"/>
        </dgm:presLayoutVars>
      </dgm:prSet>
      <dgm:spPr/>
    </dgm:pt>
    <dgm:pt modelId="{E0CD54BF-7D3D-44DD-83C0-445DA86090B0}" type="pres">
      <dgm:prSet presAssocID="{FAF43608-2858-4B9A-A7B0-503E82A3541F}" presName="spaceBetweenRectangles" presStyleCnt="0"/>
      <dgm:spPr/>
    </dgm:pt>
    <dgm:pt modelId="{598BCFBF-EA46-44DC-BB08-9DED63129A4E}" type="pres">
      <dgm:prSet presAssocID="{D8A5FFED-CC48-4B72-BE0E-34EB475BFC98}" presName="parentLin" presStyleCnt="0"/>
      <dgm:spPr/>
    </dgm:pt>
    <dgm:pt modelId="{385A0416-0B85-43AD-9214-39259E18D85D}" type="pres">
      <dgm:prSet presAssocID="{D8A5FFED-CC48-4B72-BE0E-34EB475BFC98}" presName="parentLeftMargin" presStyleLbl="node1" presStyleIdx="0" presStyleCnt="2"/>
      <dgm:spPr/>
    </dgm:pt>
    <dgm:pt modelId="{C0A2279B-94E9-4487-A793-377DC0B3340A}" type="pres">
      <dgm:prSet presAssocID="{D8A5FFED-CC48-4B72-BE0E-34EB475BFC9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0ED28C83-EF9D-4AFD-9E44-55EE83B89CD9}" type="pres">
      <dgm:prSet presAssocID="{D8A5FFED-CC48-4B72-BE0E-34EB475BFC98}" presName="negativeSpace" presStyleCnt="0"/>
      <dgm:spPr/>
    </dgm:pt>
    <dgm:pt modelId="{E7F7160C-589C-4BA9-8CA2-33E1F30070BE}" type="pres">
      <dgm:prSet presAssocID="{D8A5FFED-CC48-4B72-BE0E-34EB475BFC9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1CBD2A0A-2CCA-4F91-8886-8650C0EE55D0}" type="presOf" srcId="{2C2978F9-3FC5-4193-AA8F-18EFDFA99CF3}" destId="{B46F4F6C-601A-4F69-8B59-A7D9E5BAC987}" srcOrd="0" destOrd="1" presId="urn:microsoft.com/office/officeart/2005/8/layout/list1"/>
    <dgm:cxn modelId="{53913336-7D36-41B6-AEF1-F41A87224D9A}" type="presOf" srcId="{BBF90C9C-54F4-4F16-A82B-57CC00E7668E}" destId="{82C75001-D469-4A6A-B24D-6FAF17B1156C}" srcOrd="0" destOrd="0" presId="urn:microsoft.com/office/officeart/2005/8/layout/list1"/>
    <dgm:cxn modelId="{1B102A39-0693-43EE-B859-4FB2BF3B6B56}" type="presOf" srcId="{D8A5FFED-CC48-4B72-BE0E-34EB475BFC98}" destId="{385A0416-0B85-43AD-9214-39259E18D85D}" srcOrd="0" destOrd="0" presId="urn:microsoft.com/office/officeart/2005/8/layout/list1"/>
    <dgm:cxn modelId="{4A87896D-8398-4302-9A93-1B9CB58113AF}" srcId="{D8A5FFED-CC48-4B72-BE0E-34EB475BFC98}" destId="{3DCBF708-BE77-4F28-8BFF-59C52963B70E}" srcOrd="2" destOrd="0" parTransId="{EE943613-5687-4686-85E7-FC77A546B8C3}" sibTransId="{4866FE47-40E0-4BBE-B7B9-B20960F9AE89}"/>
    <dgm:cxn modelId="{B35EB171-8B58-4DA7-9520-E99FAD3F782E}" type="presOf" srcId="{694D6AAA-61D4-4EC0-83C8-EA57D1133CF8}" destId="{B46F4F6C-601A-4F69-8B59-A7D9E5BAC987}" srcOrd="0" destOrd="2" presId="urn:microsoft.com/office/officeart/2005/8/layout/list1"/>
    <dgm:cxn modelId="{87F9B072-779D-4054-83D5-E36DBD080ABC}" type="presOf" srcId="{C12566B7-78D2-42F7-80C1-96F21E00428A}" destId="{B46F4F6C-601A-4F69-8B59-A7D9E5BAC987}" srcOrd="0" destOrd="0" presId="urn:microsoft.com/office/officeart/2005/8/layout/list1"/>
    <dgm:cxn modelId="{9506E592-B357-497E-8BD9-3C855EEB79FE}" srcId="{BBF90C9C-54F4-4F16-A82B-57CC00E7668E}" destId="{D8A5FFED-CC48-4B72-BE0E-34EB475BFC98}" srcOrd="1" destOrd="0" parTransId="{1E66D557-5BD3-459C-8B42-B057E7B1BF11}" sibTransId="{1A9BCCA8-95E5-4750-9696-C767309A2D20}"/>
    <dgm:cxn modelId="{B041999E-8C14-47CE-9104-9D6CF8805D3D}" srcId="{BBF90C9C-54F4-4F16-A82B-57CC00E7668E}" destId="{A5C93183-9411-42F9-ACA8-C40A2EC7E143}" srcOrd="0" destOrd="0" parTransId="{1457710D-D9ED-4694-8A8E-8F936CD0B30F}" sibTransId="{FAF43608-2858-4B9A-A7B0-503E82A3541F}"/>
    <dgm:cxn modelId="{3FB191B5-1456-48AF-8BFC-B549E343F719}" type="presOf" srcId="{A5C93183-9411-42F9-ACA8-C40A2EC7E143}" destId="{33031D12-3B67-4B04-8AB2-8B67CC8CC1AF}" srcOrd="1" destOrd="0" presId="urn:microsoft.com/office/officeart/2005/8/layout/list1"/>
    <dgm:cxn modelId="{9A89D6BB-7D61-45A2-8A58-E9C72D864BE3}" type="presOf" srcId="{A5C93183-9411-42F9-ACA8-C40A2EC7E143}" destId="{30D933DC-B3F9-4287-A00F-1613DBF1A95A}" srcOrd="0" destOrd="0" presId="urn:microsoft.com/office/officeart/2005/8/layout/list1"/>
    <dgm:cxn modelId="{8562D3D4-9C68-425F-B8F9-6CC53DB7F5F4}" srcId="{A5C93183-9411-42F9-ACA8-C40A2EC7E143}" destId="{C12566B7-78D2-42F7-80C1-96F21E00428A}" srcOrd="0" destOrd="0" parTransId="{64136F24-300D-4B13-95DD-AE830116E567}" sibTransId="{28D52858-D914-4B07-8147-06D1CA693B21}"/>
    <dgm:cxn modelId="{D504C4E0-B898-435C-A1E3-44B4D77D9DB8}" type="presOf" srcId="{6BD98282-0EBA-4A00-8264-45065EF1204F}" destId="{E7F7160C-589C-4BA9-8CA2-33E1F30070BE}" srcOrd="0" destOrd="1" presId="urn:microsoft.com/office/officeart/2005/8/layout/list1"/>
    <dgm:cxn modelId="{79AD5EE2-1893-4D99-99BA-D2013363437D}" srcId="{D8A5FFED-CC48-4B72-BE0E-34EB475BFC98}" destId="{6BD98282-0EBA-4A00-8264-45065EF1204F}" srcOrd="1" destOrd="0" parTransId="{7BDFF6F5-9E87-4B25-A216-D1E872D8D50F}" sibTransId="{3F32271B-31D0-41FA-A41C-804038D7D8FF}"/>
    <dgm:cxn modelId="{AACC92E6-386B-4CFE-9E63-1CECAE293597}" srcId="{D8A5FFED-CC48-4B72-BE0E-34EB475BFC98}" destId="{7F70FD28-E663-4B20-9F00-3D034FE69490}" srcOrd="0" destOrd="0" parTransId="{8BDBDD12-E1D0-4B65-815D-D0CE601FC872}" sibTransId="{89A98ECB-95A3-472F-8F5F-2BA8EDF2A30F}"/>
    <dgm:cxn modelId="{B1B677F0-3D65-4FF9-8990-94A141E969D1}" type="presOf" srcId="{3DCBF708-BE77-4F28-8BFF-59C52963B70E}" destId="{E7F7160C-589C-4BA9-8CA2-33E1F30070BE}" srcOrd="0" destOrd="2" presId="urn:microsoft.com/office/officeart/2005/8/layout/list1"/>
    <dgm:cxn modelId="{FB61CEF3-CDD1-4084-AEFA-C8FB2F00FFA8}" srcId="{A5C93183-9411-42F9-ACA8-C40A2EC7E143}" destId="{2C2978F9-3FC5-4193-AA8F-18EFDFA99CF3}" srcOrd="1" destOrd="0" parTransId="{15AC0A69-17E7-4A51-A6F7-7985665B61E3}" sibTransId="{DFF89A79-7CBC-42BC-9260-239E131BE354}"/>
    <dgm:cxn modelId="{8E8C24F5-471C-4500-9259-59E57CBCA1BE}" srcId="{A5C93183-9411-42F9-ACA8-C40A2EC7E143}" destId="{694D6AAA-61D4-4EC0-83C8-EA57D1133CF8}" srcOrd="2" destOrd="0" parTransId="{0B668DBE-748D-4875-BB47-05873F20AE54}" sibTransId="{5088D45E-FFDB-4001-831D-3D83C74E110E}"/>
    <dgm:cxn modelId="{7D9061FD-8309-4CD6-850F-7A75AA683214}" type="presOf" srcId="{7F70FD28-E663-4B20-9F00-3D034FE69490}" destId="{E7F7160C-589C-4BA9-8CA2-33E1F30070BE}" srcOrd="0" destOrd="0" presId="urn:microsoft.com/office/officeart/2005/8/layout/list1"/>
    <dgm:cxn modelId="{565E12FE-C6A9-4126-B932-C8C68F11700D}" type="presOf" srcId="{D8A5FFED-CC48-4B72-BE0E-34EB475BFC98}" destId="{C0A2279B-94E9-4487-A793-377DC0B3340A}" srcOrd="1" destOrd="0" presId="urn:microsoft.com/office/officeart/2005/8/layout/list1"/>
    <dgm:cxn modelId="{C70238CF-40C3-468A-AA77-3DDD7E70282E}" type="presParOf" srcId="{82C75001-D469-4A6A-B24D-6FAF17B1156C}" destId="{1346DAEC-1E71-47DB-9C17-605DA9591DF5}" srcOrd="0" destOrd="0" presId="urn:microsoft.com/office/officeart/2005/8/layout/list1"/>
    <dgm:cxn modelId="{A782BCF9-1693-47BE-8EF8-859A9474C155}" type="presParOf" srcId="{1346DAEC-1E71-47DB-9C17-605DA9591DF5}" destId="{30D933DC-B3F9-4287-A00F-1613DBF1A95A}" srcOrd="0" destOrd="0" presId="urn:microsoft.com/office/officeart/2005/8/layout/list1"/>
    <dgm:cxn modelId="{34B89359-692A-4294-99DA-4C4CAB3242F0}" type="presParOf" srcId="{1346DAEC-1E71-47DB-9C17-605DA9591DF5}" destId="{33031D12-3B67-4B04-8AB2-8B67CC8CC1AF}" srcOrd="1" destOrd="0" presId="urn:microsoft.com/office/officeart/2005/8/layout/list1"/>
    <dgm:cxn modelId="{474E9388-0239-4432-BDF6-AEED650471E8}" type="presParOf" srcId="{82C75001-D469-4A6A-B24D-6FAF17B1156C}" destId="{5D23F527-D588-4025-A5AC-18888ACB793E}" srcOrd="1" destOrd="0" presId="urn:microsoft.com/office/officeart/2005/8/layout/list1"/>
    <dgm:cxn modelId="{B8E101F9-0329-4576-BF29-A0E14930EFEA}" type="presParOf" srcId="{82C75001-D469-4A6A-B24D-6FAF17B1156C}" destId="{B46F4F6C-601A-4F69-8B59-A7D9E5BAC987}" srcOrd="2" destOrd="0" presId="urn:microsoft.com/office/officeart/2005/8/layout/list1"/>
    <dgm:cxn modelId="{0959D2D1-364C-4DA1-9CBD-AB0B3544D053}" type="presParOf" srcId="{82C75001-D469-4A6A-B24D-6FAF17B1156C}" destId="{E0CD54BF-7D3D-44DD-83C0-445DA86090B0}" srcOrd="3" destOrd="0" presId="urn:microsoft.com/office/officeart/2005/8/layout/list1"/>
    <dgm:cxn modelId="{13E87E67-401F-42B8-B7B8-8926F3DE4165}" type="presParOf" srcId="{82C75001-D469-4A6A-B24D-6FAF17B1156C}" destId="{598BCFBF-EA46-44DC-BB08-9DED63129A4E}" srcOrd="4" destOrd="0" presId="urn:microsoft.com/office/officeart/2005/8/layout/list1"/>
    <dgm:cxn modelId="{23AEC7C2-438B-4406-9D6D-7FC835A288FC}" type="presParOf" srcId="{598BCFBF-EA46-44DC-BB08-9DED63129A4E}" destId="{385A0416-0B85-43AD-9214-39259E18D85D}" srcOrd="0" destOrd="0" presId="urn:microsoft.com/office/officeart/2005/8/layout/list1"/>
    <dgm:cxn modelId="{016988BB-E6FF-40A8-8D4B-36658BE56450}" type="presParOf" srcId="{598BCFBF-EA46-44DC-BB08-9DED63129A4E}" destId="{C0A2279B-94E9-4487-A793-377DC0B3340A}" srcOrd="1" destOrd="0" presId="urn:microsoft.com/office/officeart/2005/8/layout/list1"/>
    <dgm:cxn modelId="{F613FBD7-A7C6-4275-B3B5-8945ADE05BD8}" type="presParOf" srcId="{82C75001-D469-4A6A-B24D-6FAF17B1156C}" destId="{0ED28C83-EF9D-4AFD-9E44-55EE83B89CD9}" srcOrd="5" destOrd="0" presId="urn:microsoft.com/office/officeart/2005/8/layout/list1"/>
    <dgm:cxn modelId="{6AD0FFD0-8406-43DD-BFEE-0CCD98EEDECA}" type="presParOf" srcId="{82C75001-D469-4A6A-B24D-6FAF17B1156C}" destId="{E7F7160C-589C-4BA9-8CA2-33E1F30070B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70EB8-C26A-43AD-BE5F-B582AD36842B}">
      <dsp:nvSpPr>
        <dsp:cNvPr id="0" name=""/>
        <dsp:cNvSpPr/>
      </dsp:nvSpPr>
      <dsp:spPr>
        <a:xfrm>
          <a:off x="0" y="450730"/>
          <a:ext cx="5763062" cy="647595"/>
        </a:xfrm>
        <a:prstGeom prst="roundRect">
          <a:avLst/>
        </a:prstGeom>
        <a:solidFill>
          <a:srgbClr val="003A6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In </a:t>
          </a:r>
          <a:r>
            <a:rPr lang="en-US" sz="2700" b="0" kern="1200"/>
            <a:t>2015</a:t>
          </a:r>
          <a:r>
            <a:rPr lang="en-US" sz="2700" b="1" kern="1200"/>
            <a:t> three</a:t>
          </a:r>
          <a:r>
            <a:rPr lang="en-US" sz="2700" kern="1200"/>
            <a:t> communication channels</a:t>
          </a:r>
        </a:p>
      </dsp:txBody>
      <dsp:txXfrm>
        <a:off x="31613" y="482343"/>
        <a:ext cx="5699836" cy="584369"/>
      </dsp:txXfrm>
    </dsp:sp>
    <dsp:sp modelId="{DC2FE683-CADE-4554-867E-50C231D04AB6}">
      <dsp:nvSpPr>
        <dsp:cNvPr id="0" name=""/>
        <dsp:cNvSpPr/>
      </dsp:nvSpPr>
      <dsp:spPr>
        <a:xfrm>
          <a:off x="0" y="1176085"/>
          <a:ext cx="5763062" cy="647595"/>
        </a:xfrm>
        <a:prstGeom prst="roundRect">
          <a:avLst/>
        </a:prstGeom>
        <a:solidFill>
          <a:srgbClr val="003A6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Freephone 153 </a:t>
          </a:r>
          <a:r>
            <a:rPr lang="en-US" sz="2700" kern="1200"/>
            <a:t>– approx. 24,000 calls</a:t>
          </a:r>
        </a:p>
      </dsp:txBody>
      <dsp:txXfrm>
        <a:off x="31613" y="1207698"/>
        <a:ext cx="5699836" cy="584369"/>
      </dsp:txXfrm>
    </dsp:sp>
    <dsp:sp modelId="{93ACE969-3BA9-4390-B998-A532203B7B4D}">
      <dsp:nvSpPr>
        <dsp:cNvPr id="0" name=""/>
        <dsp:cNvSpPr/>
      </dsp:nvSpPr>
      <dsp:spPr>
        <a:xfrm>
          <a:off x="0" y="1901441"/>
          <a:ext cx="5763062" cy="647595"/>
        </a:xfrm>
        <a:prstGeom prst="roundRect">
          <a:avLst/>
        </a:prstGeom>
        <a:solidFill>
          <a:srgbClr val="003A6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3 </a:t>
          </a:r>
          <a:r>
            <a:rPr lang="en-US" sz="2700" b="1" kern="1200"/>
            <a:t>Regional Hubs</a:t>
          </a:r>
        </a:p>
      </dsp:txBody>
      <dsp:txXfrm>
        <a:off x="31613" y="1933054"/>
        <a:ext cx="5699836" cy="584369"/>
      </dsp:txXfrm>
    </dsp:sp>
    <dsp:sp modelId="{EB8F1364-4E21-473A-BCF3-8E7D9E8C7707}">
      <dsp:nvSpPr>
        <dsp:cNvPr id="0" name=""/>
        <dsp:cNvSpPr/>
      </dsp:nvSpPr>
      <dsp:spPr>
        <a:xfrm>
          <a:off x="0" y="2626796"/>
          <a:ext cx="5763062" cy="647595"/>
        </a:xfrm>
        <a:prstGeom prst="roundRect">
          <a:avLst/>
        </a:prstGeom>
        <a:solidFill>
          <a:srgbClr val="003A6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Website </a:t>
          </a:r>
          <a:r>
            <a:rPr lang="en-US" sz="2700" b="1" kern="1200">
              <a:latin typeface="Calibri Light" panose="020F0302020204030204"/>
            </a:rPr>
            <a:t>service catalogue </a:t>
          </a:r>
          <a:r>
            <a:rPr lang="en-US" sz="2700" kern="1200">
              <a:latin typeface="Calibri Light" panose="020F0302020204030204"/>
            </a:rPr>
            <a:t>early</a:t>
          </a:r>
          <a:r>
            <a:rPr lang="en-US" sz="2700" kern="1200"/>
            <a:t> stage</a:t>
          </a:r>
        </a:p>
      </dsp:txBody>
      <dsp:txXfrm>
        <a:off x="31613" y="2658409"/>
        <a:ext cx="5699836" cy="5843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6F4F6C-601A-4F69-8B59-A7D9E5BAC987}">
      <dsp:nvSpPr>
        <dsp:cNvPr id="0" name=""/>
        <dsp:cNvSpPr/>
      </dsp:nvSpPr>
      <dsp:spPr>
        <a:xfrm>
          <a:off x="0" y="715195"/>
          <a:ext cx="5968181" cy="16899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394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3197" tIns="604012" rIns="463197" bIns="113792" numCol="1" spcCol="1270" anchor="t" anchorCtr="0">
          <a:noAutofit/>
        </a:bodyPr>
        <a:lstStyle/>
        <a:p>
          <a:pPr marL="171450" lvl="1" indent="-17145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B72025"/>
            </a:buClr>
            <a:buFont typeface="Arial" panose="020B0604020202020204" pitchFamily="34" charset="0"/>
            <a:buChar char="•"/>
          </a:pPr>
          <a:r>
            <a:rPr lang="en-US" sz="1600" b="1" kern="1200" dirty="0" err="1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Optimise</a:t>
          </a:r>
          <a:r>
            <a:rPr lang="en-US" sz="1600" b="1" kern="1200" dirty="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 19 public services </a:t>
          </a:r>
          <a:r>
            <a:rPr lang="en-US" sz="1600" b="0" kern="1200" dirty="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such that they become digital end-to-end</a:t>
          </a:r>
        </a:p>
        <a:p>
          <a:pPr marL="171450" lvl="1" indent="-17145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B72025"/>
            </a:buClr>
            <a:buFont typeface="Arial" panose="020B0604020202020204" pitchFamily="34" charset="0"/>
            <a:buChar char="•"/>
          </a:pPr>
          <a:r>
            <a:rPr lang="en-US" sz="1600" b="0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Focus </a:t>
          </a:r>
          <a:r>
            <a:rPr lang="en-US" sz="1600" b="1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on Service Design </a:t>
          </a:r>
          <a:r>
            <a:rPr lang="en-US" sz="1600" b="0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and </a:t>
          </a:r>
          <a:r>
            <a:rPr lang="en-US" sz="1600" b="1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UX</a:t>
          </a:r>
        </a:p>
        <a:p>
          <a:pPr marL="171450" lvl="1" indent="-171450" algn="l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B72025"/>
            </a:buClr>
            <a:buFont typeface="Arial" panose="020B0604020202020204" pitchFamily="34" charset="0"/>
            <a:buChar char="•"/>
          </a:pPr>
          <a:r>
            <a:rPr lang="en-GB" sz="1600" b="1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Focus Groups </a:t>
          </a:r>
          <a:r>
            <a:rPr lang="en-GB" sz="1600" b="0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to study the services</a:t>
          </a:r>
          <a:endParaRPr lang="en-US" sz="1600" b="0" kern="1200">
            <a:solidFill>
              <a:srgbClr val="003A6B"/>
            </a:solidFill>
            <a:latin typeface="Figtree" pitchFamily="2" charset="0"/>
            <a:ea typeface="+mn-ea"/>
            <a:cs typeface="+mn-cs"/>
          </a:endParaRPr>
        </a:p>
      </dsp:txBody>
      <dsp:txXfrm>
        <a:off x="0" y="715195"/>
        <a:ext cx="5968181" cy="1689975"/>
      </dsp:txXfrm>
    </dsp:sp>
    <dsp:sp modelId="{33031D12-3B67-4B04-8AB2-8B67CC8CC1AF}">
      <dsp:nvSpPr>
        <dsp:cNvPr id="0" name=""/>
        <dsp:cNvSpPr/>
      </dsp:nvSpPr>
      <dsp:spPr>
        <a:xfrm>
          <a:off x="298409" y="30690"/>
          <a:ext cx="4177726" cy="1112544"/>
        </a:xfrm>
        <a:prstGeom prst="roundRect">
          <a:avLst/>
        </a:prstGeom>
        <a:solidFill>
          <a:srgbClr val="003A6B"/>
        </a:solidFill>
        <a:ln w="12700" cap="flat" cmpd="sng" algn="ctr">
          <a:solidFill>
            <a:srgbClr val="33394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908" tIns="0" rIns="15790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Roboto" panose="02000000000000000000" pitchFamily="2" charset="0"/>
              <a:ea typeface="Roboto" panose="02000000000000000000" pitchFamily="2" charset="0"/>
            </a:rPr>
            <a:t>Digital and Interoperable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Roboto" panose="02000000000000000000" pitchFamily="2" charset="0"/>
              <a:ea typeface="Roboto" panose="02000000000000000000" pitchFamily="2" charset="0"/>
            </a:rPr>
            <a:t>Public Services Designed on Client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Roboto" panose="02000000000000000000" pitchFamily="2" charset="0"/>
              <a:ea typeface="Roboto" panose="02000000000000000000" pitchFamily="2" charset="0"/>
            </a:rPr>
            <a:t>Experience</a:t>
          </a:r>
          <a:endParaRPr lang="en-US" sz="1600" kern="1200"/>
        </a:p>
      </dsp:txBody>
      <dsp:txXfrm>
        <a:off x="352719" y="85000"/>
        <a:ext cx="4069106" cy="1003924"/>
      </dsp:txXfrm>
    </dsp:sp>
    <dsp:sp modelId="{E7F7160C-589C-4BA9-8CA2-33E1F30070BE}">
      <dsp:nvSpPr>
        <dsp:cNvPr id="0" name=""/>
        <dsp:cNvSpPr/>
      </dsp:nvSpPr>
      <dsp:spPr>
        <a:xfrm>
          <a:off x="0" y="2989810"/>
          <a:ext cx="5968181" cy="1918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3394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3197" tIns="604012" rIns="46319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0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Documentation and analysis conducted during </a:t>
          </a:r>
          <a:r>
            <a:rPr lang="en-GB" sz="1600" b="1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Business Requirements</a:t>
          </a:r>
          <a:r>
            <a:rPr lang="en-GB" sz="1600" b="0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 phase &amp; </a:t>
          </a:r>
          <a:r>
            <a:rPr lang="en-GB" sz="1600" b="1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Business Case </a:t>
          </a:r>
          <a:r>
            <a:rPr lang="en-GB" sz="1600" b="0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phase</a:t>
          </a:r>
          <a:endParaRPr lang="en-US" sz="1600" b="0" kern="1200">
            <a:solidFill>
              <a:srgbClr val="003A6B"/>
            </a:solidFill>
            <a:latin typeface="Figtree" pitchFamily="2" charset="0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0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A </a:t>
          </a:r>
          <a:r>
            <a:rPr lang="en-GB" sz="1600" b="1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report</a:t>
          </a:r>
          <a:r>
            <a:rPr lang="en-GB" sz="1600" b="0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 that documents and analyses the specific </a:t>
          </a:r>
          <a:r>
            <a:rPr lang="en-GB" sz="1600" b="1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business scenario and requirements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1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To-be</a:t>
          </a:r>
          <a:r>
            <a:rPr lang="en-GB" sz="1600" b="0" kern="1200">
              <a:solidFill>
                <a:srgbClr val="003A6B"/>
              </a:solidFill>
              <a:latin typeface="Figtree" pitchFamily="2" charset="0"/>
              <a:ea typeface="+mn-ea"/>
              <a:cs typeface="+mn-cs"/>
            </a:rPr>
            <a:t> recommendations</a:t>
          </a:r>
        </a:p>
      </dsp:txBody>
      <dsp:txXfrm>
        <a:off x="0" y="2989810"/>
        <a:ext cx="5968181" cy="1918350"/>
      </dsp:txXfrm>
    </dsp:sp>
    <dsp:sp modelId="{C0A2279B-94E9-4487-A793-377DC0B3340A}">
      <dsp:nvSpPr>
        <dsp:cNvPr id="0" name=""/>
        <dsp:cNvSpPr/>
      </dsp:nvSpPr>
      <dsp:spPr>
        <a:xfrm>
          <a:off x="298409" y="2561770"/>
          <a:ext cx="4177726" cy="856080"/>
        </a:xfrm>
        <a:prstGeom prst="roundRect">
          <a:avLst/>
        </a:prstGeom>
        <a:solidFill>
          <a:srgbClr val="B72025"/>
        </a:solidFill>
        <a:ln w="12700" cap="flat" cmpd="sng" algn="ctr">
          <a:solidFill>
            <a:srgbClr val="33394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908" tIns="0" rIns="15790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Roboto" panose="02000000000000000000" pitchFamily="2" charset="0"/>
              <a:ea typeface="Roboto" panose="02000000000000000000" pitchFamily="2" charset="0"/>
            </a:rPr>
            <a:t>Main Deliverables</a:t>
          </a:r>
        </a:p>
      </dsp:txBody>
      <dsp:txXfrm>
        <a:off x="340199" y="2603560"/>
        <a:ext cx="4094146" cy="77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2AFA1-3BEC-4E65-ADD4-E95D59F8BE57}" type="datetimeFigureOut">
              <a:rPr lang="en-MT" smtClean="0"/>
              <a:t>05/14/2024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0B2BE-FD05-49D6-98D4-B20B61F6EA51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868342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C0027-581D-48FB-B317-4D64C8AA1D11}" type="slidenum">
              <a:rPr lang="en-MT" smtClean="0"/>
              <a:t>8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071467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C0027-581D-48FB-B317-4D64C8AA1D11}" type="slidenum">
              <a:rPr lang="en-MT" smtClean="0"/>
              <a:t>25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936342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Project began in January 2021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19 services (not 20) were </a:t>
            </a:r>
            <a:r>
              <a:rPr lang="en-US" err="1"/>
              <a:t>optimised</a:t>
            </a:r>
            <a:r>
              <a:rPr lang="en-US"/>
              <a:t> in the end; none have been implemented to date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It was suggested that a </a:t>
            </a:r>
            <a:r>
              <a:rPr lang="en-US" u="sng"/>
              <a:t>Project Review Board </a:t>
            </a:r>
            <a:r>
              <a:rPr lang="en-US"/>
              <a:t>be set up to provide oversight to the outcomes of this project: to review the identified issues and recommendations, and follow the implementation of the 19 services, however this attempt did not succeed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D5741-F032-4631-A393-4CE58233289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865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D5741-F032-4631-A393-4CE58233289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70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1636E-8F57-D937-A6F1-6E4EF7083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3C05AA-5D70-D6E1-D150-885B69EEAD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C33F8-A10C-1A4B-C94B-6A66ED55D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72B4-CE5E-4D56-BD86-F096B3101EA6}" type="datetime8">
              <a:rPr lang="en-MT" smtClean="0"/>
              <a:t>05/14/2024 05:02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1E85C-0E67-718D-66F8-1745F3553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242479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5291B-3518-4CB4-C2CA-EB5F609E1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A6C6CE-DF9D-151E-C3A0-7A4230C9A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A8FAF-A5C3-4274-79AE-921202F80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24F39-2E00-4D08-8CFE-ADB115EAB5DC}" type="datetime8">
              <a:rPr lang="en-MT" smtClean="0"/>
              <a:t>05/14/2024 05:02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803A3-FC18-1C24-FBE5-A6FEC170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A0709E5-4EE9-977A-18BA-207B20E18688}"/>
              </a:ext>
            </a:extLst>
          </p:cNvPr>
          <p:cNvSpPr txBox="1">
            <a:spLocks/>
          </p:cNvSpPr>
          <p:nvPr userDrawn="1"/>
        </p:nvSpPr>
        <p:spPr>
          <a:xfrm>
            <a:off x="8997518" y="635544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MT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A6DDB7-2C96-BF4C-BBBF-639ADBA1A959}" type="slidenum">
              <a:rPr lang="en-MT" smtClean="0"/>
              <a:pPr/>
              <a:t>‹#›</a:t>
            </a:fld>
            <a:endParaRPr lang="en-MT"/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6210EEC-94ED-6E91-1F17-F9CE0601B4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533394"/>
            <a:ext cx="1758518" cy="29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77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CD91EA-2FED-9C30-7437-17259DD90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A40D29-48CD-82ED-659D-36E8AAA57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F999C-E0F7-D37E-E590-A67B4489E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1377-A496-44CF-8DBB-90CC3A79577B}" type="datetime8">
              <a:rPr lang="en-MT" smtClean="0"/>
              <a:t>05/14/2024 05:02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BFFD1-E3F4-B7C5-A7F1-74746253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50A5882-F12B-CE3E-A2A8-247AD146CD89}"/>
              </a:ext>
            </a:extLst>
          </p:cNvPr>
          <p:cNvSpPr txBox="1">
            <a:spLocks/>
          </p:cNvSpPr>
          <p:nvPr userDrawn="1"/>
        </p:nvSpPr>
        <p:spPr>
          <a:xfrm>
            <a:off x="8997518" y="635544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MT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A6DDB7-2C96-BF4C-BBBF-639ADBA1A959}" type="slidenum">
              <a:rPr lang="en-MT" smtClean="0"/>
              <a:pPr/>
              <a:t>‹#›</a:t>
            </a:fld>
            <a:endParaRPr lang="en-MT"/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15366B2-E7BD-A3E5-4CEA-5150D3E7FF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533394"/>
            <a:ext cx="1758518" cy="29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83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463ED-8285-BFD9-036A-974A2CF2D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CF2EA-E03E-B800-C6C5-65A7FBF3E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93013-8B9B-423D-9912-390C19EC072E}" type="datetime8">
              <a:rPr lang="en-MT" smtClean="0"/>
              <a:t>05/14/2024 05:02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F4C80-7E3B-4659-8646-A4BDB45F8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pic>
        <p:nvPicPr>
          <p:cNvPr id="9" name="Picture 8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8CC83C1F-B981-B480-097A-829C5925C2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533394"/>
            <a:ext cx="1758518" cy="295286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6D37956-80E4-8628-D491-5B1A825E9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T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149779-0C1A-B460-0EB8-B9BCA6122CE7}"/>
              </a:ext>
            </a:extLst>
          </p:cNvPr>
          <p:cNvSpPr txBox="1">
            <a:spLocks/>
          </p:cNvSpPr>
          <p:nvPr userDrawn="1"/>
        </p:nvSpPr>
        <p:spPr>
          <a:xfrm>
            <a:off x="8997518" y="635544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MT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A6DDB7-2C96-BF4C-BBBF-639ADBA1A959}" type="slidenum">
              <a:rPr lang="en-MT" smtClean="0"/>
              <a:pPr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593539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E317B-6C60-853A-18BF-0E06296D4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74E8B-9050-05D0-683D-8523883E2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B7758-007B-B810-F183-8EB948EF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9034C-2C4C-4969-82F8-446B0F9FA035}" type="datetime8">
              <a:rPr lang="en-MT" smtClean="0"/>
              <a:t>05/14/2024 05:02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1C990-7D56-754B-93AC-443A27448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272817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1719E-BE27-BE38-9EBF-6868EBC10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FB082-7DB1-18C6-DAE5-F375EE1584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9239E-8FD0-B10C-05A0-9FDB76BD4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F25BF6-AC18-CD87-C33C-E60E7BAE4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CEDD7-1F81-4C7A-B3AC-7FA26DB12438}" type="datetime8">
              <a:rPr lang="en-MT" smtClean="0"/>
              <a:t>05/14/2024 05:02</a:t>
            </a:fld>
            <a:endParaRPr lang="en-M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0E1B0B-4BD9-41EA-2609-04F50BBFA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6770ED2-53DC-FD9F-E0E1-15595669A782}"/>
              </a:ext>
            </a:extLst>
          </p:cNvPr>
          <p:cNvSpPr txBox="1">
            <a:spLocks/>
          </p:cNvSpPr>
          <p:nvPr userDrawn="1"/>
        </p:nvSpPr>
        <p:spPr>
          <a:xfrm>
            <a:off x="8997518" y="635544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MT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A6DDB7-2C96-BF4C-BBBF-639ADBA1A959}" type="slidenum">
              <a:rPr lang="en-MT" smtClean="0"/>
              <a:pPr/>
              <a:t>‹#›</a:t>
            </a:fld>
            <a:endParaRPr lang="en-MT"/>
          </a:p>
        </p:txBody>
      </p:sp>
      <p:pic>
        <p:nvPicPr>
          <p:cNvPr id="12" name="Picture 1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0C03770A-4480-7778-4013-BD5D5EFEC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533394"/>
            <a:ext cx="1758518" cy="29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64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7BDE9-E188-84B2-E387-F83EB1516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0A907-A573-933F-8CE1-F3C4DB0C6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D9E732-198C-2577-F9E1-2726EE286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DF7CD-667A-A9D3-350F-548B59A2A1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A58C6C-1E3F-540E-BA39-9F3FBD4EE5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1738E6-7A41-0170-B899-2D43F2909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5FCC5-18F8-4A49-A02A-4FEA7B4A953B}" type="datetime8">
              <a:rPr lang="en-MT" smtClean="0"/>
              <a:t>05/14/2024 05:02</a:t>
            </a:fld>
            <a:endParaRPr lang="en-M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215FF6-DA58-573E-A6CF-7AC990048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A59D5F-006D-EDE5-1895-A4D9D98FDFA3}"/>
              </a:ext>
            </a:extLst>
          </p:cNvPr>
          <p:cNvSpPr txBox="1">
            <a:spLocks/>
          </p:cNvSpPr>
          <p:nvPr userDrawn="1"/>
        </p:nvSpPr>
        <p:spPr>
          <a:xfrm>
            <a:off x="8997518" y="635544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MT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A6DDB7-2C96-BF4C-BBBF-639ADBA1A959}" type="slidenum">
              <a:rPr lang="en-MT" smtClean="0"/>
              <a:pPr/>
              <a:t>‹#›</a:t>
            </a:fld>
            <a:endParaRPr lang="en-MT"/>
          </a:p>
        </p:txBody>
      </p:sp>
      <p:pic>
        <p:nvPicPr>
          <p:cNvPr id="13" name="Picture 1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7E9FB55-AC31-A857-EEDD-925A9DCC25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533394"/>
            <a:ext cx="1758518" cy="29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29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B7392-5669-6ED3-6715-28DA8E338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54B0B0-FCCA-0250-9F66-9B0B75871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ED059-2697-488F-8C77-4BA6A5FA1FF2}" type="datetime8">
              <a:rPr lang="en-MT" smtClean="0"/>
              <a:t>05/14/2024 05:02</a:t>
            </a:fld>
            <a:endParaRPr lang="en-M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C9FAB6-D07D-92B2-2A51-BEA132CF9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850FD1-9725-8A48-0C13-A55B43D0B695}"/>
              </a:ext>
            </a:extLst>
          </p:cNvPr>
          <p:cNvSpPr txBox="1">
            <a:spLocks/>
          </p:cNvSpPr>
          <p:nvPr userDrawn="1"/>
        </p:nvSpPr>
        <p:spPr>
          <a:xfrm>
            <a:off x="8997518" y="635544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MT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A6DDB7-2C96-BF4C-BBBF-639ADBA1A959}" type="slidenum">
              <a:rPr lang="en-MT" smtClean="0"/>
              <a:pPr/>
              <a:t>‹#›</a:t>
            </a:fld>
            <a:endParaRPr lang="en-MT"/>
          </a:p>
        </p:txBody>
      </p:sp>
      <p:pic>
        <p:nvPicPr>
          <p:cNvPr id="8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9B50A3A-5169-91A5-38FF-91F686ED7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533394"/>
            <a:ext cx="1758518" cy="29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96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42E0B1-25BE-EC02-8F52-F9480CCE7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5272D-5163-4AAE-AC0F-D109EB0F42E1}" type="datetime8">
              <a:rPr lang="en-MT" smtClean="0"/>
              <a:t>05/14/2024 05:02</a:t>
            </a:fld>
            <a:endParaRPr lang="en-M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F851CC-8F3C-F32C-9B8E-75F68330C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5F81B-B7F2-214E-17D5-C3C99BEFBAFC}"/>
              </a:ext>
            </a:extLst>
          </p:cNvPr>
          <p:cNvSpPr txBox="1">
            <a:spLocks/>
          </p:cNvSpPr>
          <p:nvPr userDrawn="1"/>
        </p:nvSpPr>
        <p:spPr>
          <a:xfrm>
            <a:off x="8997518" y="635544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MT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A6DDB7-2C96-BF4C-BBBF-639ADBA1A959}" type="slidenum">
              <a:rPr lang="en-MT" smtClean="0"/>
              <a:pPr/>
              <a:t>‹#›</a:t>
            </a:fld>
            <a:endParaRPr lang="en-MT"/>
          </a:p>
        </p:txBody>
      </p:sp>
      <p:pic>
        <p:nvPicPr>
          <p:cNvPr id="7" name="Picture 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B2D9A9E-D007-74DF-4B19-C03F96206F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533394"/>
            <a:ext cx="1758518" cy="29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2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5C2E8-0C62-B33D-1F65-230BFBCEB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E46E1-0340-0A1C-B06D-22B031F10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B6FD3-C32D-812F-598C-605E1833B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E6D9AE-89B6-AF10-0E0D-EF7ACD8E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7B20-70E9-4210-A095-7EA10431D2B2}" type="datetime8">
              <a:rPr lang="en-MT" smtClean="0"/>
              <a:t>05/14/2024 05:02</a:t>
            </a:fld>
            <a:endParaRPr lang="en-M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0D8F3-4BFE-646E-18D7-A2620B629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8E96E07-5EE8-CE0B-7CBD-A526E5148847}"/>
              </a:ext>
            </a:extLst>
          </p:cNvPr>
          <p:cNvSpPr txBox="1">
            <a:spLocks/>
          </p:cNvSpPr>
          <p:nvPr userDrawn="1"/>
        </p:nvSpPr>
        <p:spPr>
          <a:xfrm>
            <a:off x="8997518" y="635544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MT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A6DDB7-2C96-BF4C-BBBF-639ADBA1A959}" type="slidenum">
              <a:rPr lang="en-MT" smtClean="0"/>
              <a:pPr/>
              <a:t>‹#›</a:t>
            </a:fld>
            <a:endParaRPr lang="en-MT"/>
          </a:p>
        </p:txBody>
      </p:sp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9C65C54-2619-2F88-D9BB-901CE811F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533394"/>
            <a:ext cx="1758518" cy="29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2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21C82-4018-8295-016F-D085866B4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CB5A55-D20A-8684-8674-E98C62831A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41BB3-6172-EE0A-1D16-958BB16E1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7C2149-F135-F46E-E4F7-17499BEF6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894B-F948-4ACD-B53A-F2617D6826CD}" type="datetime8">
              <a:rPr lang="en-MT" smtClean="0"/>
              <a:t>05/14/2024 05:02</a:t>
            </a:fld>
            <a:endParaRPr lang="en-M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3DB2B4-FFB0-7A58-CED1-5853C9058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24980D4-1649-2639-5C33-1C83BF530DD4}"/>
              </a:ext>
            </a:extLst>
          </p:cNvPr>
          <p:cNvSpPr txBox="1">
            <a:spLocks/>
          </p:cNvSpPr>
          <p:nvPr userDrawn="1"/>
        </p:nvSpPr>
        <p:spPr>
          <a:xfrm>
            <a:off x="8997518" y="635544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MT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Figtre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A6DDB7-2C96-BF4C-BBBF-639ADBA1A959}" type="slidenum">
              <a:rPr lang="en-MT" smtClean="0"/>
              <a:pPr/>
              <a:t>‹#›</a:t>
            </a:fld>
            <a:endParaRPr lang="en-MT"/>
          </a:p>
        </p:txBody>
      </p:sp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DB4AD1A-CDE3-2C4B-E805-58D2A82EC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533394"/>
            <a:ext cx="1758518" cy="29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35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2AE308-56D3-5F43-641C-CFA85DBE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M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6131E-E47F-87F3-C80E-93491C217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B0768-9450-9480-70B0-1B7AEA4395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9FB56-DB1E-4DE7-83D0-F18005A6FACC}" type="datetime8">
              <a:rPr lang="en-MT" smtClean="0"/>
              <a:t>05/14/2024 05:02</a:t>
            </a:fld>
            <a:endParaRPr lang="en-M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5827B-7227-284C-A670-C846A0F36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8950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slide" Target="slide12.xml"/><Relationship Id="rId12" Type="http://schemas.openxmlformats.org/officeDocument/2006/relationships/image" Target="../media/image18.sv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svg"/><Relationship Id="rId9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4.png"/><Relationship Id="rId7" Type="http://schemas.openxmlformats.org/officeDocument/2006/relationships/image" Target="../media/image21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1A69C6-0FBE-91B1-9F89-98DDFC376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C9B72-2085-D77D-2995-BEBEF11A5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841" y="2583313"/>
            <a:ext cx="7248037" cy="1098067"/>
          </a:xfrm>
        </p:spPr>
        <p:txBody>
          <a:bodyPr>
            <a:no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Figtree" pitchFamily="2" charset="0"/>
              </a:rPr>
              <a:t>The Way to User-centric Services</a:t>
            </a:r>
            <a:endParaRPr lang="en-MT" sz="4400" b="1">
              <a:solidFill>
                <a:schemeClr val="bg1"/>
              </a:solidFill>
              <a:latin typeface="Figtree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48B79-1BE0-4AD1-F892-B4B1A5F39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952" y="1313872"/>
            <a:ext cx="10216300" cy="93370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3742D6-3F75-CBB6-105D-FEFFA39C7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700" y="1035220"/>
            <a:ext cx="4138165" cy="6878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ADCF502-27CE-23BE-48CB-C6AD5E383A04}"/>
              </a:ext>
            </a:extLst>
          </p:cNvPr>
          <p:cNvSpPr txBox="1">
            <a:spLocks/>
          </p:cNvSpPr>
          <p:nvPr/>
        </p:nvSpPr>
        <p:spPr>
          <a:xfrm>
            <a:off x="714951" y="3786873"/>
            <a:ext cx="7248037" cy="4557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schemeClr val="bg1"/>
                </a:solidFill>
                <a:latin typeface="Figtree Light" pitchFamily="2" charset="0"/>
              </a:rPr>
              <a:t>(DG Reform Expert Group) </a:t>
            </a:r>
            <a:endParaRPr lang="en-MT" sz="2400">
              <a:solidFill>
                <a:schemeClr val="bg1"/>
              </a:solidFill>
              <a:latin typeface="Figtree Light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0A3629-C15E-7251-30B3-AEC8C1416BE5}"/>
              </a:ext>
            </a:extLst>
          </p:cNvPr>
          <p:cNvSpPr txBox="1">
            <a:spLocks/>
          </p:cNvSpPr>
          <p:nvPr/>
        </p:nvSpPr>
        <p:spPr>
          <a:xfrm>
            <a:off x="6904" y="5748876"/>
            <a:ext cx="2828320" cy="811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>
                <a:solidFill>
                  <a:schemeClr val="bg1"/>
                </a:solidFill>
                <a:latin typeface="Figtree Light" pitchFamily="2" charset="0"/>
              </a:rPr>
              <a:t>Massimo Vella </a:t>
            </a:r>
          </a:p>
          <a:p>
            <a:endParaRPr lang="en-US" sz="1600">
              <a:solidFill>
                <a:schemeClr val="bg1"/>
              </a:solidFill>
              <a:latin typeface="Figtree Light" pitchFamily="2" charset="0"/>
            </a:endParaRPr>
          </a:p>
          <a:p>
            <a:r>
              <a:rPr lang="en-US" sz="1600" i="1">
                <a:solidFill>
                  <a:schemeClr val="bg1"/>
                </a:solidFill>
                <a:latin typeface="Figtree Light" pitchFamily="2" charset="0"/>
              </a:rPr>
              <a:t>15/5/2024</a:t>
            </a:r>
            <a:endParaRPr lang="en-MT" sz="1600" i="1">
              <a:solidFill>
                <a:schemeClr val="bg1"/>
              </a:solidFill>
              <a:latin typeface="Figtree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82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84232B-24F7-D14E-6095-A5F168256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246" y="6722268"/>
            <a:ext cx="12407214" cy="271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291E76-DF43-147F-A40B-AE5104759A50}"/>
              </a:ext>
            </a:extLst>
          </p:cNvPr>
          <p:cNvSpPr txBox="1"/>
          <p:nvPr/>
        </p:nvSpPr>
        <p:spPr>
          <a:xfrm>
            <a:off x="689344" y="1360458"/>
            <a:ext cx="5971953" cy="459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3A6C"/>
                </a:solidFill>
                <a:latin typeface="Figtree" pitchFamily="2" charset="0"/>
              </a:rPr>
              <a:t>24 </a:t>
            </a:r>
            <a:r>
              <a:rPr lang="en-GB" sz="2400" b="1">
                <a:solidFill>
                  <a:srgbClr val="003A6C"/>
                </a:solidFill>
                <a:latin typeface="Figtree" pitchFamily="2" charset="0"/>
              </a:rPr>
              <a:t>Hubs</a:t>
            </a:r>
          </a:p>
          <a:p>
            <a:pPr marL="685800" lvl="2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3A6C"/>
                </a:solidFill>
                <a:latin typeface="Figtree" pitchFamily="2" charset="0"/>
              </a:rPr>
              <a:t>22 </a:t>
            </a:r>
            <a:r>
              <a:rPr lang="en-GB" sz="2400" b="1">
                <a:solidFill>
                  <a:srgbClr val="003A6C"/>
                </a:solidFill>
                <a:latin typeface="Figtree" pitchFamily="2" charset="0"/>
              </a:rPr>
              <a:t>Regional </a:t>
            </a:r>
          </a:p>
          <a:p>
            <a:pPr marL="685800" lvl="2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3A6C"/>
                </a:solidFill>
                <a:latin typeface="Figtree" pitchFamily="2" charset="0"/>
              </a:rPr>
              <a:t>2 </a:t>
            </a:r>
            <a:r>
              <a:rPr lang="en-GB" sz="2400" b="1">
                <a:solidFill>
                  <a:srgbClr val="003A6C"/>
                </a:solidFill>
                <a:latin typeface="Figtree" pitchFamily="2" charset="0"/>
              </a:rPr>
              <a:t>Technical</a:t>
            </a:r>
          </a:p>
          <a:p>
            <a:pPr marL="228600" indent="-228600" algn="r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endParaRPr lang="en-GB" sz="2400">
              <a:solidFill>
                <a:srgbClr val="003A6C"/>
              </a:solidFill>
              <a:latin typeface="Figtree" pitchFamily="2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3A6C"/>
                </a:solidFill>
                <a:latin typeface="Figtree" pitchFamily="2" charset="0"/>
              </a:rPr>
              <a:t>Helps the Agency to</a:t>
            </a:r>
            <a:br>
              <a:rPr lang="en-GB" sz="2400">
                <a:solidFill>
                  <a:srgbClr val="003A6C"/>
                </a:solidFill>
                <a:latin typeface="Figtree" pitchFamily="2" charset="0"/>
              </a:rPr>
            </a:br>
            <a:r>
              <a:rPr lang="en-GB" sz="2400" b="1">
                <a:solidFill>
                  <a:srgbClr val="003A6C"/>
                </a:solidFill>
                <a:latin typeface="Figtree" pitchFamily="2" charset="0"/>
              </a:rPr>
              <a:t>allocate adequate</a:t>
            </a:r>
            <a:br>
              <a:rPr lang="en-GB" sz="2400" b="1">
                <a:solidFill>
                  <a:srgbClr val="003A6C"/>
                </a:solidFill>
                <a:latin typeface="Figtree" pitchFamily="2" charset="0"/>
              </a:rPr>
            </a:br>
            <a:r>
              <a:rPr lang="en-GB" sz="2400" b="1">
                <a:solidFill>
                  <a:srgbClr val="003A6C"/>
                </a:solidFill>
                <a:latin typeface="Figtree" pitchFamily="2" charset="0"/>
              </a:rPr>
              <a:t>resources </a:t>
            </a:r>
            <a:r>
              <a:rPr lang="en-GB" sz="2400">
                <a:solidFill>
                  <a:srgbClr val="003A6C"/>
                </a:solidFill>
                <a:latin typeface="Figtree" pitchFamily="2" charset="0"/>
              </a:rPr>
              <a:t>in</a:t>
            </a:r>
            <a:r>
              <a:rPr lang="en-GB" sz="2400" b="1">
                <a:solidFill>
                  <a:srgbClr val="003A6C"/>
                </a:solidFill>
                <a:latin typeface="Figtree" pitchFamily="2" charset="0"/>
              </a:rPr>
              <a:t> real-time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endParaRPr lang="en-GB" sz="2400">
              <a:solidFill>
                <a:srgbClr val="003A6C"/>
              </a:solidFill>
              <a:latin typeface="Figtree" pitchFamily="2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3A6C"/>
                </a:solidFill>
                <a:latin typeface="Figtree" pitchFamily="2" charset="0"/>
              </a:rPr>
              <a:t>Monitor demand</a:t>
            </a:r>
            <a:r>
              <a:rPr lang="en-GB" sz="2400">
                <a:solidFill>
                  <a:srgbClr val="003A6C"/>
                </a:solidFill>
                <a:latin typeface="Figtree" pitchFamily="2" charset="0"/>
              </a:rPr>
              <a:t> to </a:t>
            </a:r>
            <a:r>
              <a:rPr lang="en-GB" sz="2400" b="1">
                <a:solidFill>
                  <a:srgbClr val="003A6C"/>
                </a:solidFill>
                <a:latin typeface="Figtree" pitchFamily="2" charset="0"/>
              </a:rPr>
              <a:t>adjust</a:t>
            </a:r>
            <a:br>
              <a:rPr lang="en-GB" sz="2400" b="1">
                <a:solidFill>
                  <a:srgbClr val="003A6C"/>
                </a:solidFill>
                <a:latin typeface="Figtree" pitchFamily="2" charset="0"/>
              </a:rPr>
            </a:br>
            <a:r>
              <a:rPr lang="en-GB" sz="2400">
                <a:solidFill>
                  <a:srgbClr val="003A6C"/>
                </a:solidFill>
                <a:latin typeface="Figtree" pitchFamily="2" charset="0"/>
              </a:rPr>
              <a:t>service provision hours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endParaRPr lang="en-GB" sz="2000">
              <a:solidFill>
                <a:srgbClr val="003A6C"/>
              </a:solidFill>
              <a:latin typeface="Figtre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9A9BFF-D8B8-9AB1-2E37-7F9E83EEB7A0}"/>
              </a:ext>
            </a:extLst>
          </p:cNvPr>
          <p:cNvSpPr txBox="1"/>
          <p:nvPr/>
        </p:nvSpPr>
        <p:spPr>
          <a:xfrm>
            <a:off x="6164815" y="1292614"/>
            <a:ext cx="5080000" cy="431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3A6C"/>
                </a:solidFill>
                <a:latin typeface="Figtree" pitchFamily="2" charset="0"/>
              </a:rPr>
              <a:t>Monitor Customer Relationship Officers (CROs) </a:t>
            </a:r>
            <a:r>
              <a:rPr lang="en-GB" sz="2400" b="1">
                <a:solidFill>
                  <a:srgbClr val="003A6C"/>
                </a:solidFill>
                <a:latin typeface="Figtree" pitchFamily="2" charset="0"/>
              </a:rPr>
              <a:t>productivity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endParaRPr lang="en-GB" sz="2400">
              <a:solidFill>
                <a:srgbClr val="003A6C"/>
              </a:solidFill>
              <a:latin typeface="Figtree" pitchFamily="2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3A6C"/>
                </a:solidFill>
                <a:latin typeface="Figtree" pitchFamily="2" charset="0"/>
              </a:rPr>
              <a:t>Monitor:</a:t>
            </a:r>
          </a:p>
          <a:p>
            <a:pPr marL="685800" lvl="2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3A6C"/>
                </a:solidFill>
                <a:latin typeface="Figtree" pitchFamily="2" charset="0"/>
              </a:rPr>
              <a:t>A</a:t>
            </a:r>
            <a:r>
              <a:rPr lang="en-GB" sz="2400">
                <a:solidFill>
                  <a:srgbClr val="003A6C"/>
                </a:solidFill>
                <a:latin typeface="Figtree" pitchFamily="2" charset="0"/>
              </a:rPr>
              <a:t>verage </a:t>
            </a:r>
            <a:r>
              <a:rPr lang="en-GB" sz="2400" b="1">
                <a:solidFill>
                  <a:srgbClr val="003A6C"/>
                </a:solidFill>
                <a:latin typeface="Figtree" pitchFamily="2" charset="0"/>
              </a:rPr>
              <a:t>W</a:t>
            </a:r>
            <a:r>
              <a:rPr lang="en-GB" sz="2400">
                <a:solidFill>
                  <a:srgbClr val="003A6C"/>
                </a:solidFill>
                <a:latin typeface="Figtree" pitchFamily="2" charset="0"/>
              </a:rPr>
              <a:t>aiting </a:t>
            </a:r>
            <a:r>
              <a:rPr lang="en-GB" sz="2400" b="1">
                <a:solidFill>
                  <a:srgbClr val="003A6C"/>
                </a:solidFill>
                <a:latin typeface="Figtree" pitchFamily="2" charset="0"/>
              </a:rPr>
              <a:t>T</a:t>
            </a:r>
            <a:r>
              <a:rPr lang="en-GB" sz="2400">
                <a:solidFill>
                  <a:srgbClr val="003A6C"/>
                </a:solidFill>
                <a:latin typeface="Figtree" pitchFamily="2" charset="0"/>
              </a:rPr>
              <a:t>ime</a:t>
            </a:r>
          </a:p>
          <a:p>
            <a:pPr marL="685800" lvl="2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3A6C"/>
                </a:solidFill>
                <a:latin typeface="Figtree" pitchFamily="2" charset="0"/>
              </a:rPr>
              <a:t>A</a:t>
            </a:r>
            <a:r>
              <a:rPr lang="en-GB" sz="2400">
                <a:solidFill>
                  <a:srgbClr val="003A6C"/>
                </a:solidFill>
                <a:latin typeface="Figtree" pitchFamily="2" charset="0"/>
              </a:rPr>
              <a:t>verage </a:t>
            </a:r>
            <a:r>
              <a:rPr lang="en-GB" sz="2400" b="1">
                <a:solidFill>
                  <a:srgbClr val="003A6C"/>
                </a:solidFill>
                <a:latin typeface="Figtree" pitchFamily="2" charset="0"/>
              </a:rPr>
              <a:t>H</a:t>
            </a:r>
            <a:r>
              <a:rPr lang="en-GB" sz="2400">
                <a:solidFill>
                  <a:srgbClr val="003A6C"/>
                </a:solidFill>
                <a:latin typeface="Figtree" pitchFamily="2" charset="0"/>
              </a:rPr>
              <a:t>andling </a:t>
            </a:r>
            <a:r>
              <a:rPr lang="en-GB" sz="2400" b="1">
                <a:solidFill>
                  <a:srgbClr val="003A6C"/>
                </a:solidFill>
                <a:latin typeface="Figtree" pitchFamily="2" charset="0"/>
              </a:rPr>
              <a:t>T</a:t>
            </a:r>
            <a:r>
              <a:rPr lang="en-GB" sz="2400">
                <a:solidFill>
                  <a:srgbClr val="003A6C"/>
                </a:solidFill>
                <a:latin typeface="Figtree" pitchFamily="2" charset="0"/>
              </a:rPr>
              <a:t>ime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endParaRPr lang="en-GB" sz="2400">
              <a:solidFill>
                <a:srgbClr val="003A6C"/>
              </a:solidFill>
              <a:latin typeface="Figtree" pitchFamily="2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3A6C"/>
                </a:solidFill>
                <a:latin typeface="Figtree" pitchFamily="2" charset="0"/>
              </a:rPr>
              <a:t>Appointment </a:t>
            </a:r>
            <a:r>
              <a:rPr lang="en-GB" sz="2400">
                <a:solidFill>
                  <a:srgbClr val="003A6C"/>
                </a:solidFill>
                <a:latin typeface="Figtree" pitchFamily="2" charset="0"/>
              </a:rPr>
              <a:t>system</a:t>
            </a:r>
            <a:br>
              <a:rPr lang="en-GB" sz="2400">
                <a:solidFill>
                  <a:srgbClr val="003A6C"/>
                </a:solidFill>
                <a:latin typeface="Figtree" pitchFamily="2" charset="0"/>
              </a:rPr>
            </a:br>
            <a:endParaRPr lang="en-GB" sz="2400">
              <a:solidFill>
                <a:srgbClr val="003A6C"/>
              </a:solidFill>
              <a:latin typeface="Figtree" pitchFamily="2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3A6C"/>
                </a:solidFill>
                <a:latin typeface="Figtree" pitchFamily="2" charset="0"/>
              </a:rPr>
              <a:t>Feedback</a:t>
            </a:r>
            <a:r>
              <a:rPr lang="en-GB" sz="2400">
                <a:solidFill>
                  <a:srgbClr val="003A6C"/>
                </a:solidFill>
                <a:latin typeface="Figtree" pitchFamily="2" charset="0"/>
              </a:rPr>
              <a:t> by customer (through SMS)</a:t>
            </a:r>
            <a:endParaRPr lang="en-MT" sz="2400">
              <a:solidFill>
                <a:srgbClr val="003A6C"/>
              </a:solidFill>
              <a:latin typeface="Figtree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EA467F5-4E2D-77E4-4B15-4DAA044E9A04}"/>
              </a:ext>
            </a:extLst>
          </p:cNvPr>
          <p:cNvSpPr txBox="1">
            <a:spLocks/>
          </p:cNvSpPr>
          <p:nvPr/>
        </p:nvSpPr>
        <p:spPr>
          <a:xfrm>
            <a:off x="870829" y="413850"/>
            <a:ext cx="8127121" cy="549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b="1">
                <a:solidFill>
                  <a:srgbClr val="003A6C"/>
                </a:solidFill>
                <a:latin typeface="Figtree "/>
              </a:rPr>
              <a:t>Queue Management System - Features</a:t>
            </a:r>
            <a:endParaRPr lang="en-MT" sz="3600" b="1">
              <a:solidFill>
                <a:srgbClr val="003A6C"/>
              </a:solidFill>
              <a:latin typeface="Figtree "/>
            </a:endParaRPr>
          </a:p>
        </p:txBody>
      </p:sp>
    </p:spTree>
    <p:extLst>
      <p:ext uri="{BB962C8B-B14F-4D97-AF65-F5344CB8AC3E}">
        <p14:creationId xmlns:p14="http://schemas.microsoft.com/office/powerpoint/2010/main" val="857601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hlinkHover r:id="rId2" action="ppaction://hlinksldjump"/>
            <a:extLst>
              <a:ext uri="{FF2B5EF4-FFF2-40B4-BE49-F238E27FC236}">
                <a16:creationId xmlns:a16="http://schemas.microsoft.com/office/drawing/2014/main" id="{C48316A3-AD80-01DF-A284-15FAB8ACB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94325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25A7720-6975-E9D1-3015-6AC031F57D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09094" y="1870983"/>
            <a:ext cx="2617419" cy="79799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D829F8E-B542-38F4-EC9E-C094DFB04E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288972" y="1029496"/>
            <a:ext cx="4027550" cy="1089294"/>
          </a:xfrm>
          <a:prstGeom prst="rect">
            <a:avLst/>
          </a:prstGeom>
        </p:spPr>
      </p:pic>
      <p:pic>
        <p:nvPicPr>
          <p:cNvPr id="14" name="Graphic 13">
            <a:hlinkClick r:id="rId7" action="ppaction://hlinksldjump"/>
            <a:extLst>
              <a:ext uri="{FF2B5EF4-FFF2-40B4-BE49-F238E27FC236}">
                <a16:creationId xmlns:a16="http://schemas.microsoft.com/office/drawing/2014/main" id="{9E8FD532-38D5-E7C0-9EEE-EA505EE042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62273" t="3554" r="12484" b="58296"/>
          <a:stretch/>
        </p:blipFill>
        <p:spPr>
          <a:xfrm>
            <a:off x="7590972" y="246743"/>
            <a:ext cx="3077027" cy="264885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40A8611-4612-D048-C666-3E3B11BB909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816713" y="4847771"/>
            <a:ext cx="4147611" cy="682173"/>
          </a:xfrm>
          <a:prstGeom prst="rect">
            <a:avLst/>
          </a:prstGeom>
        </p:spPr>
      </p:pic>
      <p:pic>
        <p:nvPicPr>
          <p:cNvPr id="10" name="Graphic 9">
            <a:hlinkClick r:id="rId7" action="ppaction://hlinksldjump"/>
            <a:extLst>
              <a:ext uri="{FF2B5EF4-FFF2-40B4-BE49-F238E27FC236}">
                <a16:creationId xmlns:a16="http://schemas.microsoft.com/office/drawing/2014/main" id="{FE3292E4-C40E-A105-7A51-DBCF543A955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0669" t="26294" r="62226" b="959"/>
          <a:stretch/>
        </p:blipFill>
        <p:spPr>
          <a:xfrm>
            <a:off x="2518227" y="1836057"/>
            <a:ext cx="2090059" cy="509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98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0DD7F5-D134-2901-C876-6E7F709B7DD4}"/>
              </a:ext>
            </a:extLst>
          </p:cNvPr>
          <p:cNvSpPr/>
          <p:nvPr/>
        </p:nvSpPr>
        <p:spPr>
          <a:xfrm>
            <a:off x="0" y="0"/>
            <a:ext cx="12086705" cy="6858000"/>
          </a:xfrm>
          <a:prstGeom prst="rect">
            <a:avLst/>
          </a:prstGeom>
          <a:solidFill>
            <a:srgbClr val="8D68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phic 9">
            <a:hlinkHover r:id="rId2" action="ppaction://hlinksldjump"/>
            <a:extLst>
              <a:ext uri="{FF2B5EF4-FFF2-40B4-BE49-F238E27FC236}">
                <a16:creationId xmlns:a16="http://schemas.microsoft.com/office/drawing/2014/main" id="{93FE92D5-BE51-4812-52F6-35EF591156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2273" t="3554" r="12484" b="58296"/>
          <a:stretch/>
        </p:blipFill>
        <p:spPr>
          <a:xfrm>
            <a:off x="7590972" y="246743"/>
            <a:ext cx="3077027" cy="264885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08DE6A2-3864-87C4-5EC4-C622AFB7E8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91"/>
          <a:stretch/>
        </p:blipFill>
        <p:spPr bwMode="auto">
          <a:xfrm>
            <a:off x="-1" y="544286"/>
            <a:ext cx="8335963" cy="598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0990742-90AC-6A6D-E685-56DDEB790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998" y="-87086"/>
            <a:ext cx="3953968" cy="703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CADE64A8-0A93-47FA-796B-E89C2725F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180"/>
            <a:ext cx="12268200" cy="817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B7E92F00-E4B1-899B-0B8F-83F45597C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-501445" y="-39636"/>
            <a:ext cx="9312960" cy="698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72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44897F-FBAB-4679-FA34-2C6DEC7AC96B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7FA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222375-D671-9D9E-8DC0-0217496D02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16401" y="0"/>
            <a:ext cx="7759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6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44897F-FBAB-4679-FA34-2C6DEC7AC96B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7FA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3B31182-C5EA-709A-F144-C53A7D504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973942" y="3522"/>
            <a:ext cx="8244116" cy="703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6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>
            <a:extLst>
              <a:ext uri="{FF2B5EF4-FFF2-40B4-BE49-F238E27FC236}">
                <a16:creationId xmlns:a16="http://schemas.microsoft.com/office/drawing/2014/main" id="{AA1549FD-D1E5-D3AD-F3EB-9CBAA9263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180"/>
            <a:ext cx="12268200" cy="817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F2C2C141-F29F-D82D-EF40-0CEB463EC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180"/>
            <a:ext cx="12268200" cy="817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612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8739A2-2E0E-94A0-ABA4-EDD6662ECC37}"/>
              </a:ext>
            </a:extLst>
          </p:cNvPr>
          <p:cNvSpPr/>
          <p:nvPr/>
        </p:nvSpPr>
        <p:spPr>
          <a:xfrm>
            <a:off x="11049802" y="6323798"/>
            <a:ext cx="847023" cy="346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752D208-6CE4-2DC5-719A-C7B95EBB2A73}"/>
              </a:ext>
            </a:extLst>
          </p:cNvPr>
          <p:cNvSpPr txBox="1">
            <a:spLocks/>
          </p:cNvSpPr>
          <p:nvPr/>
        </p:nvSpPr>
        <p:spPr>
          <a:xfrm>
            <a:off x="1256084" y="2498412"/>
            <a:ext cx="6305859" cy="1098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rgbClr val="003A6B"/>
                </a:solidFill>
              </a:rPr>
              <a:t>Customer Relationship Management (CRM)</a:t>
            </a:r>
            <a:endParaRPr lang="en-MT" sz="4400" b="1">
              <a:solidFill>
                <a:srgbClr val="003A6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C3FF5B-914F-FED4-E568-23C7368DC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827" y="1329452"/>
            <a:ext cx="10216300" cy="933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79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84232B-24F7-D14E-6095-A5F168256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246" y="6722268"/>
            <a:ext cx="12407214" cy="2714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D4487C-A84E-A4B4-6174-9C7E3BBFBDE2}"/>
              </a:ext>
            </a:extLst>
          </p:cNvPr>
          <p:cNvSpPr txBox="1"/>
          <p:nvPr/>
        </p:nvSpPr>
        <p:spPr>
          <a:xfrm>
            <a:off x="6594021" y="1358543"/>
            <a:ext cx="4807858" cy="2803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3A6C"/>
                </a:solidFill>
              </a:rPr>
              <a:t>Understand (why</a:t>
            </a:r>
            <a:r>
              <a:rPr lang="en-GB" sz="2400">
                <a:solidFill>
                  <a:srgbClr val="003A6C"/>
                </a:solidFill>
              </a:rPr>
              <a:t> and </a:t>
            </a:r>
            <a:r>
              <a:rPr lang="en-GB" sz="2400" b="1">
                <a:solidFill>
                  <a:srgbClr val="003A6C"/>
                </a:solidFill>
              </a:rPr>
              <a:t>what)</a:t>
            </a:r>
            <a:r>
              <a:rPr lang="en-GB" sz="2400">
                <a:solidFill>
                  <a:srgbClr val="003A6C"/>
                </a:solidFill>
              </a:rPr>
              <a:t> nature of queries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3A6C"/>
                </a:solidFill>
              </a:rPr>
              <a:t>Address such queries though other channels, e.g. </a:t>
            </a:r>
            <a:r>
              <a:rPr lang="en-GB" sz="2400" b="1">
                <a:solidFill>
                  <a:srgbClr val="003A6C"/>
                </a:solidFill>
              </a:rPr>
              <a:t>FAQs</a:t>
            </a:r>
            <a:r>
              <a:rPr lang="en-GB" sz="2400">
                <a:solidFill>
                  <a:srgbClr val="003A6C"/>
                </a:solidFill>
              </a:rPr>
              <a:t>, </a:t>
            </a:r>
            <a:r>
              <a:rPr lang="en-GB" sz="2400" b="1">
                <a:solidFill>
                  <a:srgbClr val="003A6C"/>
                </a:solidFill>
              </a:rPr>
              <a:t>live-chat</a:t>
            </a:r>
            <a:r>
              <a:rPr lang="en-GB" sz="2400">
                <a:solidFill>
                  <a:srgbClr val="003A6C"/>
                </a:solidFill>
              </a:rPr>
              <a:t>, </a:t>
            </a:r>
            <a:r>
              <a:rPr lang="en-GB" sz="2400" b="1">
                <a:solidFill>
                  <a:srgbClr val="003A6C"/>
                </a:solidFill>
              </a:rPr>
              <a:t>automated messages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3A6C"/>
                </a:solidFill>
              </a:rPr>
              <a:t>User experience </a:t>
            </a:r>
            <a:r>
              <a:rPr lang="en-GB" sz="2400">
                <a:solidFill>
                  <a:srgbClr val="003A6C"/>
                </a:solidFill>
              </a:rPr>
              <a:t>(UX)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3A6C"/>
                </a:solidFill>
              </a:rPr>
              <a:t>Service design </a:t>
            </a:r>
            <a:r>
              <a:rPr lang="en-GB" sz="2400">
                <a:solidFill>
                  <a:srgbClr val="003A6C"/>
                </a:solidFill>
              </a:rPr>
              <a:t>issues</a:t>
            </a:r>
            <a:endParaRPr lang="en-MT" sz="2400">
              <a:solidFill>
                <a:srgbClr val="003A6C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6DE25-C66C-BCCA-30DA-4CEB7500F97A}"/>
              </a:ext>
            </a:extLst>
          </p:cNvPr>
          <p:cNvSpPr txBox="1"/>
          <p:nvPr/>
        </p:nvSpPr>
        <p:spPr>
          <a:xfrm>
            <a:off x="1070429" y="1358543"/>
            <a:ext cx="5025572" cy="479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3A6C"/>
                </a:solidFill>
              </a:rPr>
              <a:t>Microsoft Dynamics</a:t>
            </a:r>
            <a:r>
              <a:rPr lang="en-GB" sz="2400">
                <a:solidFill>
                  <a:srgbClr val="003A6C"/>
                </a:solidFill>
              </a:rPr>
              <a:t> hosted on Azure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3A6C"/>
                </a:solidFill>
              </a:rPr>
              <a:t>Used throughout </a:t>
            </a:r>
            <a:r>
              <a:rPr lang="en-GB" sz="2400" b="1">
                <a:solidFill>
                  <a:srgbClr val="003A6C"/>
                </a:solidFill>
              </a:rPr>
              <a:t>Contact Centre, Ministries, Departments </a:t>
            </a:r>
            <a:r>
              <a:rPr lang="en-GB" sz="2400">
                <a:solidFill>
                  <a:srgbClr val="003A6C"/>
                </a:solidFill>
              </a:rPr>
              <a:t>and</a:t>
            </a:r>
            <a:r>
              <a:rPr lang="en-GB" sz="2400" b="1">
                <a:solidFill>
                  <a:srgbClr val="003A6C"/>
                </a:solidFill>
              </a:rPr>
              <a:t> Entities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3A6C"/>
                </a:solidFill>
              </a:rPr>
              <a:t>Case </a:t>
            </a:r>
            <a:r>
              <a:rPr lang="en-GB" sz="2400" b="1">
                <a:solidFill>
                  <a:srgbClr val="003A6C"/>
                </a:solidFill>
              </a:rPr>
              <a:t>Escalation </a:t>
            </a:r>
            <a:r>
              <a:rPr lang="en-GB" sz="2400">
                <a:solidFill>
                  <a:srgbClr val="003A6C"/>
                </a:solidFill>
              </a:rPr>
              <a:t>&amp; </a:t>
            </a:r>
            <a:r>
              <a:rPr lang="en-GB" sz="2400" b="1">
                <a:solidFill>
                  <a:srgbClr val="003A6C"/>
                </a:solidFill>
              </a:rPr>
              <a:t>Resolution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3A6C"/>
                </a:solidFill>
              </a:rPr>
              <a:t>Assignment </a:t>
            </a:r>
            <a:r>
              <a:rPr lang="en-GB" sz="2400">
                <a:solidFill>
                  <a:srgbClr val="003A6C"/>
                </a:solidFill>
              </a:rPr>
              <a:t>of cases/queries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3A6C"/>
                </a:solidFill>
              </a:rPr>
              <a:t>History</a:t>
            </a:r>
            <a:r>
              <a:rPr lang="en-GB" sz="2400">
                <a:solidFill>
                  <a:srgbClr val="003A6C"/>
                </a:solidFill>
              </a:rPr>
              <a:t> of cases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3A6C"/>
                </a:solidFill>
              </a:rPr>
              <a:t>Omnichannel approach </a:t>
            </a:r>
            <a:r>
              <a:rPr lang="en-GB" sz="2400">
                <a:solidFill>
                  <a:srgbClr val="003A6C"/>
                </a:solidFill>
              </a:rPr>
              <a:t>whichever medium is used by client - </a:t>
            </a:r>
            <a:r>
              <a:rPr lang="en-GB" sz="2400" b="1">
                <a:solidFill>
                  <a:srgbClr val="003A6C"/>
                </a:solidFill>
              </a:rPr>
              <a:t>C</a:t>
            </a:r>
            <a:r>
              <a:rPr lang="en-GB" sz="2400">
                <a:solidFill>
                  <a:srgbClr val="003A6C"/>
                </a:solidFill>
              </a:rPr>
              <a:t>ustomer experience, </a:t>
            </a:r>
            <a:r>
              <a:rPr lang="en-GB" sz="2400" b="1">
                <a:solidFill>
                  <a:srgbClr val="003A6C"/>
                </a:solidFill>
              </a:rPr>
              <a:t>C</a:t>
            </a:r>
            <a:r>
              <a:rPr lang="en-GB" sz="2400">
                <a:solidFill>
                  <a:srgbClr val="003A6C"/>
                </a:solidFill>
              </a:rPr>
              <a:t>ontext, </a:t>
            </a:r>
            <a:r>
              <a:rPr lang="en-GB" sz="2400" b="1">
                <a:solidFill>
                  <a:srgbClr val="003A6C"/>
                </a:solidFill>
              </a:rPr>
              <a:t>C</a:t>
            </a:r>
            <a:r>
              <a:rPr lang="en-GB" sz="2400">
                <a:solidFill>
                  <a:srgbClr val="003A6C"/>
                </a:solidFill>
              </a:rPr>
              <a:t>ontent, and </a:t>
            </a:r>
            <a:r>
              <a:rPr lang="en-GB" sz="2400" b="1">
                <a:solidFill>
                  <a:srgbClr val="003A6C"/>
                </a:solidFill>
              </a:rPr>
              <a:t>C</a:t>
            </a:r>
            <a:r>
              <a:rPr lang="en-GB" sz="2400">
                <a:solidFill>
                  <a:srgbClr val="003A6C"/>
                </a:solidFill>
              </a:rPr>
              <a:t>ollaboration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endParaRPr lang="en-GB" sz="2000">
              <a:solidFill>
                <a:srgbClr val="003A6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270233-6124-2848-E2AD-C1D00CD011D2}"/>
              </a:ext>
            </a:extLst>
          </p:cNvPr>
          <p:cNvSpPr txBox="1">
            <a:spLocks/>
          </p:cNvSpPr>
          <p:nvPr/>
        </p:nvSpPr>
        <p:spPr>
          <a:xfrm>
            <a:off x="870829" y="413850"/>
            <a:ext cx="8127121" cy="549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rgbClr val="003A6C"/>
                </a:solidFill>
              </a:rPr>
              <a:t>C</a:t>
            </a:r>
            <a:r>
              <a:rPr lang="en-GB" sz="3600" b="1">
                <a:solidFill>
                  <a:srgbClr val="003A6C"/>
                </a:solidFill>
              </a:rPr>
              <a:t>RM - Features</a:t>
            </a:r>
            <a:endParaRPr lang="en-MT" sz="3600" b="1">
              <a:solidFill>
                <a:srgbClr val="003A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196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1A69C6-0FBE-91B1-9F89-98DDFC376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F48B79-1BE0-4AD1-F892-B4B1A5F39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952" y="1313872"/>
            <a:ext cx="10216300" cy="9337028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8752D208-6CE4-2DC5-719A-C7B95EBB2A73}"/>
              </a:ext>
            </a:extLst>
          </p:cNvPr>
          <p:cNvSpPr txBox="1">
            <a:spLocks/>
          </p:cNvSpPr>
          <p:nvPr/>
        </p:nvSpPr>
        <p:spPr>
          <a:xfrm>
            <a:off x="1256084" y="2498412"/>
            <a:ext cx="6318998" cy="1098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bg1"/>
                </a:solidFill>
              </a:rPr>
              <a:t>Digital Communication Channels</a:t>
            </a:r>
            <a:endParaRPr lang="en-MT" sz="4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237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58A5DD94-E348-BFED-551F-B7E9A9A8F19F}"/>
              </a:ext>
            </a:extLst>
          </p:cNvPr>
          <p:cNvSpPr txBox="1">
            <a:spLocks/>
          </p:cNvSpPr>
          <p:nvPr/>
        </p:nvSpPr>
        <p:spPr>
          <a:xfrm>
            <a:off x="870829" y="413850"/>
            <a:ext cx="7100537" cy="549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b="1">
                <a:solidFill>
                  <a:srgbClr val="003A6C"/>
                </a:solidFill>
              </a:rPr>
              <a:t>Servizz.gov - Current Portal </a:t>
            </a:r>
            <a:endParaRPr lang="en-MT" sz="3600" b="1">
              <a:solidFill>
                <a:srgbClr val="003A6C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84232B-24F7-D14E-6095-A5F168256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246" y="6722268"/>
            <a:ext cx="12407214" cy="2714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245D46-9085-C98E-D1C4-6DA0310D6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70" y="1288168"/>
            <a:ext cx="8565630" cy="52039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7EB1C5-A14C-3CC8-8992-0069E5183CAD}"/>
              </a:ext>
            </a:extLst>
          </p:cNvPr>
          <p:cNvSpPr txBox="1"/>
          <p:nvPr/>
        </p:nvSpPr>
        <p:spPr>
          <a:xfrm>
            <a:off x="9240798" y="1288168"/>
            <a:ext cx="3000426" cy="2010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3A6B"/>
                </a:solidFill>
              </a:rPr>
              <a:t>Search</a:t>
            </a:r>
            <a:r>
              <a:rPr lang="en-GB" sz="2400">
                <a:solidFill>
                  <a:srgbClr val="003A6B"/>
                </a:solidFill>
              </a:rPr>
              <a:t> Feature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3A6B"/>
                </a:solidFill>
              </a:rPr>
              <a:t>Services grouped</a:t>
            </a:r>
            <a:br>
              <a:rPr lang="en-GB" sz="2400">
                <a:solidFill>
                  <a:srgbClr val="003A6B"/>
                </a:solidFill>
              </a:rPr>
            </a:br>
            <a:r>
              <a:rPr lang="en-GB" sz="2400">
                <a:solidFill>
                  <a:srgbClr val="003A6B"/>
                </a:solidFill>
              </a:rPr>
              <a:t>by </a:t>
            </a:r>
            <a:r>
              <a:rPr lang="en-GB" sz="2400" b="1">
                <a:solidFill>
                  <a:srgbClr val="003A6B"/>
                </a:solidFill>
              </a:rPr>
              <a:t>Super Sectors</a:t>
            </a:r>
            <a:br>
              <a:rPr lang="en-GB" sz="2400">
                <a:solidFill>
                  <a:srgbClr val="003A6B"/>
                </a:solidFill>
              </a:rPr>
            </a:br>
            <a:r>
              <a:rPr lang="en-GB" sz="2400">
                <a:solidFill>
                  <a:srgbClr val="003A6B"/>
                </a:solidFill>
              </a:rPr>
              <a:t>&amp; </a:t>
            </a:r>
            <a:r>
              <a:rPr lang="en-GB" sz="2400" b="1">
                <a:solidFill>
                  <a:srgbClr val="003A6B"/>
                </a:solidFill>
              </a:rPr>
              <a:t>Sectors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3A6B"/>
                </a:solidFill>
              </a:rPr>
              <a:t>Chatbot</a:t>
            </a:r>
            <a:r>
              <a:rPr lang="en-GB" sz="2400">
                <a:solidFill>
                  <a:srgbClr val="003A6B"/>
                </a:solidFill>
              </a:rPr>
              <a:t> &amp; </a:t>
            </a:r>
            <a:r>
              <a:rPr lang="en-GB" sz="2400" b="1">
                <a:solidFill>
                  <a:srgbClr val="003A6B"/>
                </a:solidFill>
              </a:rPr>
              <a:t>Live Chat</a:t>
            </a:r>
          </a:p>
        </p:txBody>
      </p:sp>
    </p:spTree>
    <p:extLst>
      <p:ext uri="{BB962C8B-B14F-4D97-AF65-F5344CB8AC3E}">
        <p14:creationId xmlns:p14="http://schemas.microsoft.com/office/powerpoint/2010/main" val="3321510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84232B-24F7-D14E-6095-A5F168256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246" y="6722268"/>
            <a:ext cx="12407214" cy="271462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B56518AE-783D-9707-34F6-416EA0E399F8}"/>
              </a:ext>
            </a:extLst>
          </p:cNvPr>
          <p:cNvSpPr txBox="1">
            <a:spLocks/>
          </p:cNvSpPr>
          <p:nvPr/>
        </p:nvSpPr>
        <p:spPr>
          <a:xfrm>
            <a:off x="870829" y="1217578"/>
            <a:ext cx="7100537" cy="549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MT" sz="3600" b="1">
              <a:solidFill>
                <a:srgbClr val="003A6C"/>
              </a:solidFill>
              <a:latin typeface="Figtree" pitchFamily="2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6A405CF-5112-C30E-C04B-E91465EB07A2}"/>
              </a:ext>
            </a:extLst>
          </p:cNvPr>
          <p:cNvGrpSpPr/>
          <p:nvPr/>
        </p:nvGrpSpPr>
        <p:grpSpPr>
          <a:xfrm>
            <a:off x="870830" y="1714292"/>
            <a:ext cx="4282610" cy="549033"/>
            <a:chOff x="870830" y="1714292"/>
            <a:chExt cx="4282610" cy="549033"/>
          </a:xfrm>
        </p:grpSpPr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C2B1CD06-6009-85C8-6AA3-3E65CAAE0711}"/>
                </a:ext>
              </a:extLst>
            </p:cNvPr>
            <p:cNvSpPr txBox="1">
              <a:spLocks/>
            </p:cNvSpPr>
            <p:nvPr/>
          </p:nvSpPr>
          <p:spPr>
            <a:xfrm>
              <a:off x="870830" y="1714292"/>
              <a:ext cx="357896" cy="5490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3600" b="1">
                  <a:solidFill>
                    <a:srgbClr val="003A6C"/>
                  </a:solidFill>
                  <a:latin typeface="Figtree Black" pitchFamily="2" charset="0"/>
                </a:rPr>
                <a:t>1</a:t>
              </a:r>
              <a:endParaRPr lang="en-MT" sz="3600" b="1">
                <a:solidFill>
                  <a:srgbClr val="003A6C"/>
                </a:solidFill>
                <a:latin typeface="Figtree Black" pitchFamily="2" charset="0"/>
              </a:endParaRP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F1BA94D7-2140-69BA-21AD-442D1E1B6036}"/>
                </a:ext>
              </a:extLst>
            </p:cNvPr>
            <p:cNvSpPr txBox="1">
              <a:spLocks/>
            </p:cNvSpPr>
            <p:nvPr/>
          </p:nvSpPr>
          <p:spPr>
            <a:xfrm>
              <a:off x="1347080" y="1887730"/>
              <a:ext cx="3806360" cy="2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800" b="1">
                  <a:solidFill>
                    <a:srgbClr val="003A6C"/>
                  </a:solidFill>
                  <a:latin typeface="Figtree Black" pitchFamily="2" charset="0"/>
                </a:rPr>
                <a:t>Introduction</a:t>
              </a:r>
              <a:endParaRPr lang="en-MT" sz="1800" b="1">
                <a:solidFill>
                  <a:srgbClr val="003A6C"/>
                </a:solidFill>
                <a:latin typeface="Figtree Black" pitchFamily="2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5F7035B-1A0F-C90B-7BE8-64AE9D0BDAD7}"/>
                </a:ext>
              </a:extLst>
            </p:cNvPr>
            <p:cNvCxnSpPr>
              <a:cxnSpLocks/>
            </p:cNvCxnSpPr>
            <p:nvPr/>
          </p:nvCxnSpPr>
          <p:spPr>
            <a:xfrm>
              <a:off x="1455420" y="2241450"/>
              <a:ext cx="3040380" cy="0"/>
            </a:xfrm>
            <a:prstGeom prst="line">
              <a:avLst/>
            </a:prstGeom>
            <a:ln w="19050">
              <a:solidFill>
                <a:srgbClr val="B720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D22A611-B0AA-E60A-EC5D-3E4EA686F9BA}"/>
              </a:ext>
            </a:extLst>
          </p:cNvPr>
          <p:cNvGrpSpPr/>
          <p:nvPr/>
        </p:nvGrpSpPr>
        <p:grpSpPr>
          <a:xfrm>
            <a:off x="870830" y="2786104"/>
            <a:ext cx="4282610" cy="549033"/>
            <a:chOff x="870830" y="2533693"/>
            <a:chExt cx="4282610" cy="549033"/>
          </a:xfrm>
        </p:grpSpPr>
        <p:sp>
          <p:nvSpPr>
            <p:cNvPr id="24" name="Subtitle 2">
              <a:extLst>
                <a:ext uri="{FF2B5EF4-FFF2-40B4-BE49-F238E27FC236}">
                  <a16:creationId xmlns:a16="http://schemas.microsoft.com/office/drawing/2014/main" id="{1E810E34-AA60-B200-E3C8-90E9EFC370C6}"/>
                </a:ext>
              </a:extLst>
            </p:cNvPr>
            <p:cNvSpPr txBox="1">
              <a:spLocks/>
            </p:cNvSpPr>
            <p:nvPr/>
          </p:nvSpPr>
          <p:spPr>
            <a:xfrm>
              <a:off x="870830" y="2533693"/>
              <a:ext cx="357896" cy="5490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GB" sz="3600" b="1">
                  <a:solidFill>
                    <a:srgbClr val="003A6C"/>
                  </a:solidFill>
                  <a:latin typeface="Figtree Black" pitchFamily="2" charset="0"/>
                </a:rPr>
                <a:t>2</a:t>
              </a:r>
              <a:endParaRPr lang="en-MT" sz="3600" b="1">
                <a:solidFill>
                  <a:srgbClr val="003A6C"/>
                </a:solidFill>
                <a:latin typeface="Figtree Black" pitchFamily="2" charset="0"/>
              </a:endParaRPr>
            </a:p>
          </p:txBody>
        </p:sp>
        <p:sp>
          <p:nvSpPr>
            <p:cNvPr id="25" name="Subtitle 2">
              <a:extLst>
                <a:ext uri="{FF2B5EF4-FFF2-40B4-BE49-F238E27FC236}">
                  <a16:creationId xmlns:a16="http://schemas.microsoft.com/office/drawing/2014/main" id="{BDF45A7E-C129-9E93-3D2B-D724C9AC0A8C}"/>
                </a:ext>
              </a:extLst>
            </p:cNvPr>
            <p:cNvSpPr txBox="1">
              <a:spLocks/>
            </p:cNvSpPr>
            <p:nvPr/>
          </p:nvSpPr>
          <p:spPr>
            <a:xfrm>
              <a:off x="1347080" y="2706139"/>
              <a:ext cx="3806360" cy="2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1800" b="1">
                  <a:solidFill>
                    <a:srgbClr val="003A6C"/>
                  </a:solidFill>
                  <a:latin typeface="Figtree Black" pitchFamily="2" charset="0"/>
                </a:rPr>
                <a:t>F</a:t>
              </a:r>
              <a:r>
                <a:rPr lang="en-GB" sz="1800" b="1" err="1">
                  <a:solidFill>
                    <a:srgbClr val="003A6C"/>
                  </a:solidFill>
                  <a:latin typeface="Figtree Black" pitchFamily="2" charset="0"/>
                </a:rPr>
                <a:t>reephone</a:t>
              </a:r>
              <a:r>
                <a:rPr lang="en-GB" sz="1800" b="1">
                  <a:solidFill>
                    <a:srgbClr val="003A6C"/>
                  </a:solidFill>
                  <a:latin typeface="Figtree Black" pitchFamily="2" charset="0"/>
                </a:rPr>
                <a:t> 153</a:t>
              </a:r>
              <a:endParaRPr lang="en-MT" sz="1800" b="1">
                <a:solidFill>
                  <a:srgbClr val="003A6C"/>
                </a:solidFill>
                <a:latin typeface="Figtree Black" pitchFamily="2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61541BB-D620-28D0-5BAF-F85CA8BB73CE}"/>
                </a:ext>
              </a:extLst>
            </p:cNvPr>
            <p:cNvCxnSpPr>
              <a:cxnSpLocks/>
            </p:cNvCxnSpPr>
            <p:nvPr/>
          </p:nvCxnSpPr>
          <p:spPr>
            <a:xfrm>
              <a:off x="1455420" y="3059859"/>
              <a:ext cx="3040380" cy="0"/>
            </a:xfrm>
            <a:prstGeom prst="line">
              <a:avLst/>
            </a:prstGeom>
            <a:ln w="19050">
              <a:solidFill>
                <a:srgbClr val="B720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39606E0-775A-B918-CD76-45D07CD8052E}"/>
              </a:ext>
            </a:extLst>
          </p:cNvPr>
          <p:cNvGrpSpPr/>
          <p:nvPr/>
        </p:nvGrpSpPr>
        <p:grpSpPr>
          <a:xfrm>
            <a:off x="5769772" y="2871841"/>
            <a:ext cx="4435084" cy="549033"/>
            <a:chOff x="5108966" y="1753702"/>
            <a:chExt cx="4435084" cy="549033"/>
          </a:xfrm>
        </p:grpSpPr>
        <p:sp>
          <p:nvSpPr>
            <p:cNvPr id="27" name="Subtitle 2">
              <a:extLst>
                <a:ext uri="{FF2B5EF4-FFF2-40B4-BE49-F238E27FC236}">
                  <a16:creationId xmlns:a16="http://schemas.microsoft.com/office/drawing/2014/main" id="{E8127762-9901-9E9D-9FDC-2FFC5AABB40B}"/>
                </a:ext>
              </a:extLst>
            </p:cNvPr>
            <p:cNvSpPr txBox="1">
              <a:spLocks/>
            </p:cNvSpPr>
            <p:nvPr/>
          </p:nvSpPr>
          <p:spPr>
            <a:xfrm>
              <a:off x="5108966" y="1753702"/>
              <a:ext cx="357896" cy="5490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3600" b="1" dirty="0">
                  <a:solidFill>
                    <a:srgbClr val="003A6C"/>
                  </a:solidFill>
                  <a:latin typeface="Figtree Black" pitchFamily="2" charset="0"/>
                </a:rPr>
                <a:t>6</a:t>
              </a:r>
              <a:endParaRPr lang="en-MT" sz="3600" b="1" dirty="0">
                <a:solidFill>
                  <a:srgbClr val="003A6C"/>
                </a:solidFill>
                <a:latin typeface="Figtree Black" pitchFamily="2" charset="0"/>
              </a:endParaRPr>
            </a:p>
          </p:txBody>
        </p:sp>
        <p:sp>
          <p:nvSpPr>
            <p:cNvPr id="28" name="Subtitle 2">
              <a:extLst>
                <a:ext uri="{FF2B5EF4-FFF2-40B4-BE49-F238E27FC236}">
                  <a16:creationId xmlns:a16="http://schemas.microsoft.com/office/drawing/2014/main" id="{C9D44C1F-E010-36CD-8187-6D57E266E707}"/>
                </a:ext>
              </a:extLst>
            </p:cNvPr>
            <p:cNvSpPr txBox="1">
              <a:spLocks/>
            </p:cNvSpPr>
            <p:nvPr/>
          </p:nvSpPr>
          <p:spPr>
            <a:xfrm>
              <a:off x="5553320" y="1887730"/>
              <a:ext cx="3806360" cy="2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GB" sz="1800" b="1">
                  <a:solidFill>
                    <a:srgbClr val="003A6C"/>
                  </a:solidFill>
                  <a:latin typeface="Figtree Black" pitchFamily="2" charset="0"/>
                </a:rPr>
                <a:t>Interaction with Stakeholders</a:t>
              </a:r>
              <a:endParaRPr lang="en-MT" sz="1800" b="1">
                <a:solidFill>
                  <a:srgbClr val="003A6C"/>
                </a:solidFill>
                <a:latin typeface="Figtree Black" pitchFamily="2" charset="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B6C4533-C766-84FA-EA84-6025009B8E47}"/>
                </a:ext>
              </a:extLst>
            </p:cNvPr>
            <p:cNvCxnSpPr>
              <a:cxnSpLocks/>
            </p:cNvCxnSpPr>
            <p:nvPr/>
          </p:nvCxnSpPr>
          <p:spPr>
            <a:xfrm>
              <a:off x="5661660" y="2249314"/>
              <a:ext cx="3882390" cy="0"/>
            </a:xfrm>
            <a:prstGeom prst="line">
              <a:avLst/>
            </a:prstGeom>
            <a:ln w="19050">
              <a:solidFill>
                <a:srgbClr val="B720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A5CF839-532C-CEE0-8A15-B222415E3B0B}"/>
              </a:ext>
            </a:extLst>
          </p:cNvPr>
          <p:cNvGrpSpPr/>
          <p:nvPr/>
        </p:nvGrpSpPr>
        <p:grpSpPr>
          <a:xfrm>
            <a:off x="5764013" y="3857916"/>
            <a:ext cx="6552955" cy="574601"/>
            <a:chOff x="5077070" y="2767423"/>
            <a:chExt cx="6552955" cy="574601"/>
          </a:xfrm>
        </p:grpSpPr>
        <p:sp>
          <p:nvSpPr>
            <p:cNvPr id="30" name="Subtitle 2">
              <a:extLst>
                <a:ext uri="{FF2B5EF4-FFF2-40B4-BE49-F238E27FC236}">
                  <a16:creationId xmlns:a16="http://schemas.microsoft.com/office/drawing/2014/main" id="{32C3D72B-A97E-5676-EE70-DE63F484205E}"/>
                </a:ext>
              </a:extLst>
            </p:cNvPr>
            <p:cNvSpPr txBox="1">
              <a:spLocks/>
            </p:cNvSpPr>
            <p:nvPr/>
          </p:nvSpPr>
          <p:spPr>
            <a:xfrm>
              <a:off x="5077070" y="2767423"/>
              <a:ext cx="357896" cy="5490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3600" b="1" dirty="0">
                  <a:solidFill>
                    <a:srgbClr val="003A6C"/>
                  </a:solidFill>
                  <a:latin typeface="Figtree Black" pitchFamily="2" charset="0"/>
                </a:rPr>
                <a:t>7</a:t>
              </a:r>
              <a:endParaRPr lang="en-MT" sz="3600" b="1" dirty="0">
                <a:solidFill>
                  <a:srgbClr val="003A6C"/>
                </a:solidFill>
                <a:latin typeface="Figtree Black" pitchFamily="2" charset="0"/>
              </a:endParaRPr>
            </a:p>
          </p:txBody>
        </p:sp>
        <p:sp>
          <p:nvSpPr>
            <p:cNvPr id="31" name="Subtitle 2">
              <a:extLst>
                <a:ext uri="{FF2B5EF4-FFF2-40B4-BE49-F238E27FC236}">
                  <a16:creationId xmlns:a16="http://schemas.microsoft.com/office/drawing/2014/main" id="{507B6A73-1D85-F1A0-4F1B-D4A6C72BE7F1}"/>
                </a:ext>
              </a:extLst>
            </p:cNvPr>
            <p:cNvSpPr txBox="1">
              <a:spLocks/>
            </p:cNvSpPr>
            <p:nvPr/>
          </p:nvSpPr>
          <p:spPr>
            <a:xfrm>
              <a:off x="5553320" y="2931505"/>
              <a:ext cx="6076705" cy="2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800" b="1" dirty="0">
                  <a:solidFill>
                    <a:srgbClr val="003A6C"/>
                  </a:solidFill>
                  <a:latin typeface="Figtree Black" pitchFamily="2" charset="0"/>
                </a:rPr>
                <a:t>TSI (SRSP) - </a:t>
              </a:r>
              <a:r>
                <a:rPr lang="en-GB" sz="1800" b="1" dirty="0" err="1">
                  <a:solidFill>
                    <a:srgbClr val="003A6C"/>
                  </a:solidFill>
                  <a:latin typeface="Figtree Black" pitchFamily="2" charset="0"/>
                </a:rPr>
                <a:t>DigIT</a:t>
              </a:r>
              <a:r>
                <a:rPr lang="en-GB" sz="1800" b="1" dirty="0">
                  <a:solidFill>
                    <a:srgbClr val="003A6C"/>
                  </a:solidFill>
                  <a:latin typeface="Figtree Black" pitchFamily="2" charset="0"/>
                </a:rPr>
                <a:t>-X Project</a:t>
              </a:r>
              <a:endParaRPr lang="en-MT" sz="1800" b="1" dirty="0">
                <a:solidFill>
                  <a:srgbClr val="003A6C"/>
                </a:solidFill>
                <a:latin typeface="Figtree Black" pitchFamily="2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39CF0E1-D2F0-B66F-ECAC-3158E09A5F10}"/>
                </a:ext>
              </a:extLst>
            </p:cNvPr>
            <p:cNvCxnSpPr>
              <a:cxnSpLocks/>
            </p:cNvCxnSpPr>
            <p:nvPr/>
          </p:nvCxnSpPr>
          <p:spPr>
            <a:xfrm>
              <a:off x="5661660" y="3342024"/>
              <a:ext cx="3882390" cy="0"/>
            </a:xfrm>
            <a:prstGeom prst="line">
              <a:avLst/>
            </a:prstGeom>
            <a:ln w="19050">
              <a:solidFill>
                <a:srgbClr val="B720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B7B8202-9DCC-377F-76BF-8E8DA58D718E}"/>
              </a:ext>
            </a:extLst>
          </p:cNvPr>
          <p:cNvGrpSpPr/>
          <p:nvPr/>
        </p:nvGrpSpPr>
        <p:grpSpPr>
          <a:xfrm>
            <a:off x="870830" y="3857916"/>
            <a:ext cx="4282610" cy="549033"/>
            <a:chOff x="870830" y="3387893"/>
            <a:chExt cx="4282610" cy="549033"/>
          </a:xfrm>
        </p:grpSpPr>
        <p:sp>
          <p:nvSpPr>
            <p:cNvPr id="33" name="Subtitle 2">
              <a:extLst>
                <a:ext uri="{FF2B5EF4-FFF2-40B4-BE49-F238E27FC236}">
                  <a16:creationId xmlns:a16="http://schemas.microsoft.com/office/drawing/2014/main" id="{C0FEE9A0-AA62-72E1-DD11-C4D75E71C2B5}"/>
                </a:ext>
              </a:extLst>
            </p:cNvPr>
            <p:cNvSpPr txBox="1">
              <a:spLocks/>
            </p:cNvSpPr>
            <p:nvPr/>
          </p:nvSpPr>
          <p:spPr>
            <a:xfrm>
              <a:off x="870830" y="3387893"/>
              <a:ext cx="357896" cy="5490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3600" b="1">
                  <a:solidFill>
                    <a:srgbClr val="003A6C"/>
                  </a:solidFill>
                  <a:latin typeface="Figtree Black" pitchFamily="2" charset="0"/>
                </a:rPr>
                <a:t>3</a:t>
              </a:r>
              <a:endParaRPr lang="en-MT" sz="3600" b="1">
                <a:solidFill>
                  <a:srgbClr val="003A6C"/>
                </a:solidFill>
                <a:latin typeface="Figtree Black" pitchFamily="2" charset="0"/>
              </a:endParaRPr>
            </a:p>
          </p:txBody>
        </p:sp>
        <p:sp>
          <p:nvSpPr>
            <p:cNvPr id="34" name="Subtitle 2">
              <a:extLst>
                <a:ext uri="{FF2B5EF4-FFF2-40B4-BE49-F238E27FC236}">
                  <a16:creationId xmlns:a16="http://schemas.microsoft.com/office/drawing/2014/main" id="{7FD24566-E2EC-0D05-3E36-90C321768597}"/>
                </a:ext>
              </a:extLst>
            </p:cNvPr>
            <p:cNvSpPr txBox="1">
              <a:spLocks/>
            </p:cNvSpPr>
            <p:nvPr/>
          </p:nvSpPr>
          <p:spPr>
            <a:xfrm>
              <a:off x="1347080" y="3526679"/>
              <a:ext cx="3806360" cy="2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800" b="1">
                  <a:solidFill>
                    <a:srgbClr val="003A6C"/>
                  </a:solidFill>
                  <a:latin typeface="Figtree Black" pitchFamily="2" charset="0"/>
                </a:rPr>
                <a:t>Queue Management System</a:t>
              </a:r>
              <a:endParaRPr lang="en-MT" sz="1800" b="1">
                <a:solidFill>
                  <a:srgbClr val="003A6C"/>
                </a:solidFill>
                <a:latin typeface="Figtree Black" pitchFamily="2" charset="0"/>
              </a:endParaRPr>
            </a:p>
            <a:p>
              <a:pPr marL="0" indent="0">
                <a:buNone/>
              </a:pPr>
              <a:endParaRPr lang="en-MT" sz="1800" b="1">
                <a:solidFill>
                  <a:srgbClr val="003A6C"/>
                </a:solidFill>
                <a:latin typeface="Figtree Black" pitchFamily="2" charset="0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302DE28-97C7-310F-452F-D61530D9F679}"/>
                </a:ext>
              </a:extLst>
            </p:cNvPr>
            <p:cNvCxnSpPr>
              <a:cxnSpLocks/>
            </p:cNvCxnSpPr>
            <p:nvPr/>
          </p:nvCxnSpPr>
          <p:spPr>
            <a:xfrm>
              <a:off x="1455420" y="3880399"/>
              <a:ext cx="2965677" cy="0"/>
            </a:xfrm>
            <a:prstGeom prst="line">
              <a:avLst/>
            </a:prstGeom>
            <a:ln w="19050">
              <a:solidFill>
                <a:srgbClr val="B720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03B8448-BCE4-6E76-254C-7DE92C85DF29}"/>
              </a:ext>
            </a:extLst>
          </p:cNvPr>
          <p:cNvGrpSpPr/>
          <p:nvPr/>
        </p:nvGrpSpPr>
        <p:grpSpPr>
          <a:xfrm>
            <a:off x="870830" y="4929728"/>
            <a:ext cx="4282610" cy="614563"/>
            <a:chOff x="870830" y="4345088"/>
            <a:chExt cx="4282610" cy="614563"/>
          </a:xfrm>
        </p:grpSpPr>
        <p:sp>
          <p:nvSpPr>
            <p:cNvPr id="36" name="Subtitle 2">
              <a:extLst>
                <a:ext uri="{FF2B5EF4-FFF2-40B4-BE49-F238E27FC236}">
                  <a16:creationId xmlns:a16="http://schemas.microsoft.com/office/drawing/2014/main" id="{D7A1631B-0239-47BD-A0DE-2601A91CD185}"/>
                </a:ext>
              </a:extLst>
            </p:cNvPr>
            <p:cNvSpPr txBox="1">
              <a:spLocks/>
            </p:cNvSpPr>
            <p:nvPr/>
          </p:nvSpPr>
          <p:spPr>
            <a:xfrm>
              <a:off x="870830" y="4390490"/>
              <a:ext cx="357896" cy="5490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GB" sz="3600" b="1">
                  <a:solidFill>
                    <a:srgbClr val="003A6C"/>
                  </a:solidFill>
                  <a:latin typeface="Figtree Black" pitchFamily="2" charset="0"/>
                </a:rPr>
                <a:t>4</a:t>
              </a:r>
              <a:endParaRPr lang="en-MT" sz="3600" b="1">
                <a:solidFill>
                  <a:srgbClr val="003A6C"/>
                </a:solidFill>
                <a:latin typeface="Figtree Black" pitchFamily="2" charset="0"/>
              </a:endParaRPr>
            </a:p>
          </p:txBody>
        </p:sp>
        <p:sp>
          <p:nvSpPr>
            <p:cNvPr id="37" name="Subtitle 2">
              <a:extLst>
                <a:ext uri="{FF2B5EF4-FFF2-40B4-BE49-F238E27FC236}">
                  <a16:creationId xmlns:a16="http://schemas.microsoft.com/office/drawing/2014/main" id="{5111418A-06DA-B71F-407F-827A9303A393}"/>
                </a:ext>
              </a:extLst>
            </p:cNvPr>
            <p:cNvSpPr txBox="1">
              <a:spLocks/>
            </p:cNvSpPr>
            <p:nvPr/>
          </p:nvSpPr>
          <p:spPr>
            <a:xfrm>
              <a:off x="1347080" y="4345088"/>
              <a:ext cx="3806360" cy="2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800" b="1">
                  <a:solidFill>
                    <a:srgbClr val="003A6C"/>
                  </a:solidFill>
                  <a:latin typeface="Figtree Black" pitchFamily="2" charset="0"/>
                </a:rPr>
                <a:t>Customer Relationship Management (CRM)</a:t>
              </a:r>
              <a:endParaRPr lang="en-MT" sz="1800" b="1">
                <a:solidFill>
                  <a:srgbClr val="003A6C"/>
                </a:solidFill>
                <a:latin typeface="Figtree Black" pitchFamily="2" charset="0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559D51C-A4CF-ED13-B47A-5C387FADA58E}"/>
                </a:ext>
              </a:extLst>
            </p:cNvPr>
            <p:cNvCxnSpPr>
              <a:cxnSpLocks/>
            </p:cNvCxnSpPr>
            <p:nvPr/>
          </p:nvCxnSpPr>
          <p:spPr>
            <a:xfrm>
              <a:off x="1455420" y="4959651"/>
              <a:ext cx="2965677" cy="0"/>
            </a:xfrm>
            <a:prstGeom prst="line">
              <a:avLst/>
            </a:prstGeom>
            <a:ln w="19050">
              <a:solidFill>
                <a:srgbClr val="B720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4567B4F-E34B-1273-D279-B89E865DBAEA}"/>
              </a:ext>
            </a:extLst>
          </p:cNvPr>
          <p:cNvGrpSpPr/>
          <p:nvPr/>
        </p:nvGrpSpPr>
        <p:grpSpPr>
          <a:xfrm>
            <a:off x="5791446" y="1751934"/>
            <a:ext cx="4466980" cy="549033"/>
            <a:chOff x="5077070" y="1753702"/>
            <a:chExt cx="4466980" cy="549033"/>
          </a:xfrm>
        </p:grpSpPr>
        <p:sp>
          <p:nvSpPr>
            <p:cNvPr id="4" name="Subtitle 2">
              <a:extLst>
                <a:ext uri="{FF2B5EF4-FFF2-40B4-BE49-F238E27FC236}">
                  <a16:creationId xmlns:a16="http://schemas.microsoft.com/office/drawing/2014/main" id="{DD14A63B-DC2C-4FE2-CB1E-D2EDD4B67614}"/>
                </a:ext>
              </a:extLst>
            </p:cNvPr>
            <p:cNvSpPr txBox="1">
              <a:spLocks/>
            </p:cNvSpPr>
            <p:nvPr/>
          </p:nvSpPr>
          <p:spPr>
            <a:xfrm>
              <a:off x="5077070" y="1753702"/>
              <a:ext cx="357896" cy="5490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GB" sz="3600" b="1">
                  <a:solidFill>
                    <a:srgbClr val="003A6C"/>
                  </a:solidFill>
                  <a:latin typeface="Figtree Black" pitchFamily="2" charset="0"/>
                </a:rPr>
                <a:t>5</a:t>
              </a:r>
              <a:endParaRPr lang="en-MT" sz="3600" b="1">
                <a:solidFill>
                  <a:srgbClr val="003A6C"/>
                </a:solidFill>
                <a:latin typeface="Figtree Black" pitchFamily="2" charset="0"/>
              </a:endParaRPr>
            </a:p>
          </p:txBody>
        </p:sp>
        <p:sp>
          <p:nvSpPr>
            <p:cNvPr id="6" name="Subtitle 2">
              <a:extLst>
                <a:ext uri="{FF2B5EF4-FFF2-40B4-BE49-F238E27FC236}">
                  <a16:creationId xmlns:a16="http://schemas.microsoft.com/office/drawing/2014/main" id="{3C7C8501-D536-60DE-8052-D8FEDA4E4A51}"/>
                </a:ext>
              </a:extLst>
            </p:cNvPr>
            <p:cNvSpPr txBox="1">
              <a:spLocks/>
            </p:cNvSpPr>
            <p:nvPr/>
          </p:nvSpPr>
          <p:spPr>
            <a:xfrm>
              <a:off x="5553320" y="1887730"/>
              <a:ext cx="3806360" cy="2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GB" sz="1800" b="1">
                  <a:solidFill>
                    <a:srgbClr val="003A6C"/>
                  </a:solidFill>
                  <a:latin typeface="Figtree Black" pitchFamily="2" charset="0"/>
                </a:rPr>
                <a:t>Digital Communication Channels</a:t>
              </a:r>
              <a:endParaRPr lang="en-MT" sz="1800" b="1">
                <a:solidFill>
                  <a:srgbClr val="003A6C"/>
                </a:solidFill>
                <a:latin typeface="Figtree Black" pitchFamily="2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7935C70-D8B2-0886-D618-1A7B6146EF8B}"/>
                </a:ext>
              </a:extLst>
            </p:cNvPr>
            <p:cNvCxnSpPr>
              <a:cxnSpLocks/>
            </p:cNvCxnSpPr>
            <p:nvPr/>
          </p:nvCxnSpPr>
          <p:spPr>
            <a:xfrm>
              <a:off x="5661660" y="2249314"/>
              <a:ext cx="3882390" cy="0"/>
            </a:xfrm>
            <a:prstGeom prst="line">
              <a:avLst/>
            </a:prstGeom>
            <a:ln w="19050">
              <a:solidFill>
                <a:srgbClr val="B720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A5CF839-532C-CEE0-8A15-B222415E3B0B}"/>
              </a:ext>
            </a:extLst>
          </p:cNvPr>
          <p:cNvGrpSpPr/>
          <p:nvPr/>
        </p:nvGrpSpPr>
        <p:grpSpPr>
          <a:xfrm>
            <a:off x="5764013" y="4908024"/>
            <a:ext cx="6552955" cy="574601"/>
            <a:chOff x="5077070" y="2767423"/>
            <a:chExt cx="6552955" cy="574601"/>
          </a:xfrm>
        </p:grpSpPr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32C3D72B-A97E-5676-EE70-DE63F484205E}"/>
                </a:ext>
              </a:extLst>
            </p:cNvPr>
            <p:cNvSpPr txBox="1">
              <a:spLocks/>
            </p:cNvSpPr>
            <p:nvPr/>
          </p:nvSpPr>
          <p:spPr>
            <a:xfrm>
              <a:off x="5077070" y="2767423"/>
              <a:ext cx="357896" cy="5490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M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None/>
              </a:pPr>
              <a:r>
                <a:rPr lang="en-US" sz="3600" b="1" dirty="0">
                  <a:solidFill>
                    <a:srgbClr val="003A6C"/>
                  </a:solidFill>
                  <a:latin typeface="Figtree Black" pitchFamily="2" charset="0"/>
                </a:rPr>
                <a:t>8</a:t>
              </a:r>
              <a:endParaRPr lang="en-MT" sz="3600" b="1" dirty="0">
                <a:solidFill>
                  <a:srgbClr val="003A6C"/>
                </a:solidFill>
                <a:latin typeface="Figtree Black" pitchFamily="2" charset="0"/>
              </a:endParaRPr>
            </a:p>
          </p:txBody>
        </p:sp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507B6A73-1D85-F1A0-4F1B-D4A6C72BE7F1}"/>
                </a:ext>
              </a:extLst>
            </p:cNvPr>
            <p:cNvSpPr txBox="1">
              <a:spLocks/>
            </p:cNvSpPr>
            <p:nvPr/>
          </p:nvSpPr>
          <p:spPr>
            <a:xfrm>
              <a:off x="5553320" y="2931505"/>
              <a:ext cx="6076705" cy="27146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M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b="1" dirty="0">
                  <a:solidFill>
                    <a:srgbClr val="003A6C"/>
                  </a:solidFill>
                  <a:latin typeface="Figtree Black" pitchFamily="2" charset="0"/>
                </a:rPr>
                <a:t>Way Forward</a:t>
              </a:r>
              <a:endParaRPr lang="en-MT" sz="1800" b="1" dirty="0">
                <a:solidFill>
                  <a:srgbClr val="003A6C"/>
                </a:solidFill>
                <a:latin typeface="Figtree Black" pitchFamily="2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9CF0E1-D2F0-B66F-ECAC-3158E09A5F10}"/>
                </a:ext>
              </a:extLst>
            </p:cNvPr>
            <p:cNvCxnSpPr>
              <a:cxnSpLocks/>
            </p:cNvCxnSpPr>
            <p:nvPr/>
          </p:nvCxnSpPr>
          <p:spPr>
            <a:xfrm>
              <a:off x="5661660" y="3342024"/>
              <a:ext cx="3882390" cy="0"/>
            </a:xfrm>
            <a:prstGeom prst="line">
              <a:avLst/>
            </a:prstGeom>
            <a:ln w="19050">
              <a:solidFill>
                <a:srgbClr val="B720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8456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84232B-24F7-D14E-6095-A5F168256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246" y="6722268"/>
            <a:ext cx="12407214" cy="271462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84B258C2-1482-69C4-4AFB-FF918B9F1121}"/>
              </a:ext>
            </a:extLst>
          </p:cNvPr>
          <p:cNvSpPr txBox="1">
            <a:spLocks/>
          </p:cNvSpPr>
          <p:nvPr/>
        </p:nvSpPr>
        <p:spPr>
          <a:xfrm>
            <a:off x="870829" y="413850"/>
            <a:ext cx="8127121" cy="549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b="1">
                <a:solidFill>
                  <a:srgbClr val="003A6C"/>
                </a:solidFill>
              </a:rPr>
              <a:t>Online Services – Service Catalogue</a:t>
            </a:r>
            <a:endParaRPr lang="en-MT" sz="3600" b="1">
              <a:solidFill>
                <a:srgbClr val="003A6C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1F038F-042A-32C7-2774-435AE1D14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39" y="1247272"/>
            <a:ext cx="6083282" cy="1740478"/>
          </a:xfrm>
        </p:spPr>
        <p:txBody>
          <a:bodyPr>
            <a:normAutofit/>
          </a:bodyPr>
          <a:lstStyle/>
          <a:p>
            <a:pPr>
              <a:buClr>
                <a:srgbClr val="B72025"/>
              </a:buClr>
            </a:pPr>
            <a:r>
              <a:rPr lang="en-GB" sz="2400">
                <a:solidFill>
                  <a:srgbClr val="003A6C"/>
                </a:solidFill>
              </a:rPr>
              <a:t>Over </a:t>
            </a:r>
            <a:r>
              <a:rPr lang="en-GB" sz="2400" b="1">
                <a:solidFill>
                  <a:srgbClr val="003A6C"/>
                </a:solidFill>
              </a:rPr>
              <a:t>1600 government services </a:t>
            </a:r>
            <a:r>
              <a:rPr lang="en-GB" sz="2400">
                <a:solidFill>
                  <a:srgbClr val="003A6C"/>
                </a:solidFill>
              </a:rPr>
              <a:t>accessible from </a:t>
            </a:r>
            <a:r>
              <a:rPr lang="en-GB" sz="2400" b="1">
                <a:solidFill>
                  <a:srgbClr val="003A6C"/>
                </a:solidFill>
              </a:rPr>
              <a:t>servizz.gov.mt overarching portal </a:t>
            </a:r>
          </a:p>
          <a:p>
            <a:pPr>
              <a:buClr>
                <a:srgbClr val="B72025"/>
              </a:buClr>
            </a:pPr>
            <a:r>
              <a:rPr lang="en-GB" sz="2400">
                <a:solidFill>
                  <a:srgbClr val="003A6C"/>
                </a:solidFill>
              </a:rPr>
              <a:t>Business owners can </a:t>
            </a:r>
            <a:r>
              <a:rPr lang="en-GB" sz="2400" b="1">
                <a:solidFill>
                  <a:srgbClr val="003A6C"/>
                </a:solidFill>
              </a:rPr>
              <a:t>update</a:t>
            </a:r>
            <a:r>
              <a:rPr lang="en-GB" sz="2400">
                <a:solidFill>
                  <a:srgbClr val="003A6C"/>
                </a:solidFill>
              </a:rPr>
              <a:t>, </a:t>
            </a:r>
            <a:r>
              <a:rPr lang="en-GB" sz="2400" b="1">
                <a:solidFill>
                  <a:srgbClr val="003A6C"/>
                </a:solidFill>
              </a:rPr>
              <a:t>add</a:t>
            </a:r>
            <a:r>
              <a:rPr lang="en-GB" sz="2400">
                <a:solidFill>
                  <a:srgbClr val="003A6C"/>
                </a:solidFill>
              </a:rPr>
              <a:t> or </a:t>
            </a:r>
            <a:r>
              <a:rPr lang="en-GB" sz="2400" b="1">
                <a:solidFill>
                  <a:srgbClr val="003A6C"/>
                </a:solidFill>
              </a:rPr>
              <a:t>delete</a:t>
            </a:r>
            <a:r>
              <a:rPr lang="en-GB" sz="2400">
                <a:solidFill>
                  <a:srgbClr val="003A6C"/>
                </a:solidFill>
              </a:rPr>
              <a:t> services through MS Dynamics 365</a:t>
            </a:r>
          </a:p>
          <a:p>
            <a:endParaRPr lang="en-GB" sz="2000">
              <a:solidFill>
                <a:srgbClr val="003A6C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70CCB1D-2C11-F070-6DF7-31E911157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704" y="3046228"/>
            <a:ext cx="7092097" cy="312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8762D5-9475-3820-446A-EF3AD6E48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753" y="1387100"/>
            <a:ext cx="4827636" cy="482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26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84232B-24F7-D14E-6095-A5F168256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246" y="6722268"/>
            <a:ext cx="12407214" cy="271462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84B258C2-1482-69C4-4AFB-FF918B9F1121}"/>
              </a:ext>
            </a:extLst>
          </p:cNvPr>
          <p:cNvSpPr txBox="1">
            <a:spLocks/>
          </p:cNvSpPr>
          <p:nvPr/>
        </p:nvSpPr>
        <p:spPr>
          <a:xfrm>
            <a:off x="870829" y="413850"/>
            <a:ext cx="8949446" cy="549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rgbClr val="003A6C"/>
                </a:solidFill>
              </a:rPr>
              <a:t>Future servizz.gov.mt Portal – RRP Funded</a:t>
            </a:r>
            <a:endParaRPr lang="en-MT" sz="3600" b="1">
              <a:solidFill>
                <a:srgbClr val="003A6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10E525-F548-F822-6FE0-57D92CFA2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18482"/>
            <a:ext cx="5838825" cy="28799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FEFF6B-7C00-AB25-D934-8525CB4D50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38875" y="1519821"/>
            <a:ext cx="5562600" cy="209316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70009FA-BE5F-325C-BD1B-CC48C3A8B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7786" y="4298444"/>
            <a:ext cx="9771971" cy="2423824"/>
          </a:xfrm>
        </p:spPr>
        <p:txBody>
          <a:bodyPr>
            <a:normAutofit/>
          </a:bodyPr>
          <a:lstStyle/>
          <a:p>
            <a:pPr>
              <a:buClr>
                <a:srgbClr val="B72025"/>
              </a:buClr>
            </a:pPr>
            <a:r>
              <a:rPr lang="en-GB" sz="2400" b="1">
                <a:solidFill>
                  <a:srgbClr val="003A6B"/>
                </a:solidFill>
              </a:rPr>
              <a:t>Super Sectors </a:t>
            </a:r>
            <a:r>
              <a:rPr lang="en-GB" sz="2400">
                <a:solidFill>
                  <a:srgbClr val="003A6B"/>
                </a:solidFill>
              </a:rPr>
              <a:t>&amp; </a:t>
            </a:r>
            <a:r>
              <a:rPr lang="en-GB" sz="2400" b="1">
                <a:solidFill>
                  <a:srgbClr val="003A6B"/>
                </a:solidFill>
              </a:rPr>
              <a:t>Sectors</a:t>
            </a:r>
          </a:p>
          <a:p>
            <a:pPr>
              <a:buClr>
                <a:srgbClr val="B72025"/>
              </a:buClr>
            </a:pPr>
            <a:r>
              <a:rPr lang="en-GB" sz="2400" b="1">
                <a:solidFill>
                  <a:srgbClr val="003A6B"/>
                </a:solidFill>
              </a:rPr>
              <a:t>Prominent</a:t>
            </a:r>
            <a:r>
              <a:rPr lang="en-GB" sz="2400">
                <a:solidFill>
                  <a:srgbClr val="003A6B"/>
                </a:solidFill>
              </a:rPr>
              <a:t> Search Bar with </a:t>
            </a:r>
            <a:r>
              <a:rPr lang="en-GB" sz="2400" b="1">
                <a:solidFill>
                  <a:srgbClr val="003A6B"/>
                </a:solidFill>
              </a:rPr>
              <a:t>Auto Prediction </a:t>
            </a:r>
          </a:p>
          <a:p>
            <a:pPr>
              <a:buClr>
                <a:srgbClr val="B72025"/>
              </a:buClr>
            </a:pPr>
            <a:r>
              <a:rPr lang="en-GB" sz="2400" b="1">
                <a:solidFill>
                  <a:srgbClr val="003A6B"/>
                </a:solidFill>
              </a:rPr>
              <a:t>Life Events </a:t>
            </a:r>
            <a:r>
              <a:rPr lang="en-GB" sz="2400">
                <a:solidFill>
                  <a:srgbClr val="003A6B"/>
                </a:solidFill>
              </a:rPr>
              <a:t>are given </a:t>
            </a:r>
            <a:r>
              <a:rPr lang="en-GB" sz="2400" b="1">
                <a:solidFill>
                  <a:srgbClr val="003A6B"/>
                </a:solidFill>
              </a:rPr>
              <a:t>importance</a:t>
            </a:r>
            <a:r>
              <a:rPr lang="en-GB" sz="2400">
                <a:solidFill>
                  <a:srgbClr val="003A6B"/>
                </a:solidFill>
              </a:rPr>
              <a:t> as an alternative way to explore services</a:t>
            </a:r>
          </a:p>
          <a:p>
            <a:pPr>
              <a:buClr>
                <a:srgbClr val="B72025"/>
              </a:buClr>
            </a:pPr>
            <a:r>
              <a:rPr lang="en-GB" sz="2400" b="1">
                <a:solidFill>
                  <a:srgbClr val="003A6B"/>
                </a:solidFill>
              </a:rPr>
              <a:t>Anonymous </a:t>
            </a:r>
            <a:r>
              <a:rPr lang="en-GB" sz="2400">
                <a:solidFill>
                  <a:srgbClr val="003A6B"/>
                </a:solidFill>
              </a:rPr>
              <a:t>and </a:t>
            </a:r>
            <a:r>
              <a:rPr lang="en-GB" sz="2400" b="1">
                <a:solidFill>
                  <a:srgbClr val="003A6B"/>
                </a:solidFill>
              </a:rPr>
              <a:t>Authenticated</a:t>
            </a:r>
            <a:r>
              <a:rPr lang="en-GB" sz="2400">
                <a:solidFill>
                  <a:srgbClr val="003A6B"/>
                </a:solidFill>
              </a:rPr>
              <a:t> visits </a:t>
            </a:r>
          </a:p>
          <a:p>
            <a:pPr>
              <a:buClr>
                <a:srgbClr val="B72025"/>
              </a:buClr>
            </a:pPr>
            <a:r>
              <a:rPr lang="en-GB" sz="2400" b="1">
                <a:solidFill>
                  <a:srgbClr val="003A6B"/>
                </a:solidFill>
              </a:rPr>
              <a:t>Personalised</a:t>
            </a:r>
            <a:r>
              <a:rPr lang="en-GB" sz="2400">
                <a:solidFill>
                  <a:srgbClr val="003A6B"/>
                </a:solidFill>
              </a:rPr>
              <a:t> Services - </a:t>
            </a:r>
            <a:r>
              <a:rPr lang="en-GB" sz="2400" b="1">
                <a:solidFill>
                  <a:srgbClr val="003A6B"/>
                </a:solidFill>
              </a:rPr>
              <a:t>AI driven</a:t>
            </a:r>
            <a:endParaRPr lang="en-GB" sz="2400">
              <a:solidFill>
                <a:srgbClr val="003A6B"/>
              </a:solidFill>
            </a:endParaRPr>
          </a:p>
          <a:p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998589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84232B-24F7-D14E-6095-A5F168256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246" y="6722268"/>
            <a:ext cx="12407214" cy="271462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84B258C2-1482-69C4-4AFB-FF918B9F1121}"/>
              </a:ext>
            </a:extLst>
          </p:cNvPr>
          <p:cNvSpPr txBox="1">
            <a:spLocks/>
          </p:cNvSpPr>
          <p:nvPr/>
        </p:nvSpPr>
        <p:spPr>
          <a:xfrm>
            <a:off x="870829" y="413850"/>
            <a:ext cx="9027914" cy="549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rgbClr val="003A6C"/>
                </a:solidFill>
              </a:rPr>
              <a:t>Personalised Services using Machine Learning </a:t>
            </a:r>
            <a:endParaRPr lang="en-MT" sz="3600" b="1">
              <a:solidFill>
                <a:srgbClr val="003A6C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70009FA-BE5F-325C-BD1B-CC48C3A8B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5548" y="1629795"/>
            <a:ext cx="3527223" cy="4973024"/>
          </a:xfrm>
        </p:spPr>
        <p:txBody>
          <a:bodyPr>
            <a:noAutofit/>
          </a:bodyPr>
          <a:lstStyle/>
          <a:p>
            <a:pPr marL="0" indent="0">
              <a:buClr>
                <a:srgbClr val="B72025"/>
              </a:buClr>
              <a:buNone/>
            </a:pPr>
            <a:r>
              <a:rPr lang="en-GB" sz="2200" b="1">
                <a:solidFill>
                  <a:srgbClr val="003A6B"/>
                </a:solidFill>
              </a:rPr>
              <a:t>Dynamic Home Page:</a:t>
            </a:r>
          </a:p>
          <a:p>
            <a:pPr>
              <a:buClr>
                <a:srgbClr val="B72025"/>
              </a:buClr>
            </a:pPr>
            <a:r>
              <a:rPr lang="en-GB" sz="2200" b="1">
                <a:solidFill>
                  <a:srgbClr val="003A6B"/>
                </a:solidFill>
              </a:rPr>
              <a:t>Anonymised Users </a:t>
            </a:r>
            <a:r>
              <a:rPr lang="en-GB" sz="2200">
                <a:solidFill>
                  <a:srgbClr val="003A6B"/>
                </a:solidFill>
              </a:rPr>
              <a:t>-  </a:t>
            </a:r>
            <a:r>
              <a:rPr lang="en-GB" sz="2200" b="1">
                <a:solidFill>
                  <a:srgbClr val="003A6B"/>
                </a:solidFill>
              </a:rPr>
              <a:t>Profile Wizard  </a:t>
            </a:r>
            <a:r>
              <a:rPr lang="en-GB" sz="2200">
                <a:solidFill>
                  <a:srgbClr val="003A6B"/>
                </a:solidFill>
              </a:rPr>
              <a:t>to generate recommended services. </a:t>
            </a:r>
            <a:r>
              <a:rPr lang="en-GB" sz="2200" b="1">
                <a:solidFill>
                  <a:srgbClr val="003A6B"/>
                </a:solidFill>
              </a:rPr>
              <a:t>Trending services </a:t>
            </a:r>
            <a:r>
              <a:rPr lang="en-GB" sz="2200">
                <a:solidFill>
                  <a:srgbClr val="003A6B"/>
                </a:solidFill>
              </a:rPr>
              <a:t>will also be displayed</a:t>
            </a:r>
          </a:p>
          <a:p>
            <a:pPr>
              <a:buClr>
                <a:srgbClr val="B72025"/>
              </a:buClr>
            </a:pPr>
            <a:endParaRPr lang="en-GB" sz="2200">
              <a:solidFill>
                <a:srgbClr val="003A6B"/>
              </a:solidFill>
            </a:endParaRPr>
          </a:p>
          <a:p>
            <a:pPr>
              <a:buClr>
                <a:srgbClr val="B72025"/>
              </a:buClr>
            </a:pPr>
            <a:r>
              <a:rPr lang="en-GB" sz="2200" b="1">
                <a:solidFill>
                  <a:srgbClr val="003A6B"/>
                </a:solidFill>
              </a:rPr>
              <a:t>Authenticated Users </a:t>
            </a:r>
            <a:r>
              <a:rPr lang="en-GB" sz="2200">
                <a:solidFill>
                  <a:srgbClr val="003A6B"/>
                </a:solidFill>
              </a:rPr>
              <a:t>-  an enriched personalised service providing recommendations based on the </a:t>
            </a:r>
            <a:r>
              <a:rPr lang="en-GB" sz="2200" b="1">
                <a:solidFill>
                  <a:srgbClr val="003A6B"/>
                </a:solidFill>
              </a:rPr>
              <a:t>user persona </a:t>
            </a:r>
            <a:r>
              <a:rPr lang="en-GB" sz="2200">
                <a:solidFill>
                  <a:srgbClr val="003A6B"/>
                </a:solidFill>
              </a:rPr>
              <a:t>and </a:t>
            </a:r>
            <a:r>
              <a:rPr lang="en-GB" sz="2200" b="1">
                <a:solidFill>
                  <a:srgbClr val="003A6B"/>
                </a:solidFill>
              </a:rPr>
              <a:t>past service applications</a:t>
            </a:r>
            <a:endParaRPr lang="en-GB" sz="2200">
              <a:solidFill>
                <a:srgbClr val="003A6B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17B01-D2EA-C3D1-7F00-3D3E6D9429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28292" y="1809761"/>
            <a:ext cx="6796225" cy="406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53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84232B-24F7-D14E-6095-A5F168256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246" y="6722268"/>
            <a:ext cx="12407214" cy="271462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84B258C2-1482-69C4-4AFB-FF918B9F1121}"/>
              </a:ext>
            </a:extLst>
          </p:cNvPr>
          <p:cNvSpPr txBox="1">
            <a:spLocks/>
          </p:cNvSpPr>
          <p:nvPr/>
        </p:nvSpPr>
        <p:spPr>
          <a:xfrm>
            <a:off x="870829" y="413850"/>
            <a:ext cx="9027914" cy="549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rgbClr val="003A6C"/>
                </a:solidFill>
              </a:rPr>
              <a:t>Chatbot &amp; Live Chat</a:t>
            </a:r>
            <a:endParaRPr lang="en-MT" sz="3600" b="1">
              <a:solidFill>
                <a:srgbClr val="003A6C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70009FA-BE5F-325C-BD1B-CC48C3A8B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1542" y="1158951"/>
            <a:ext cx="5334644" cy="5160206"/>
          </a:xfrm>
        </p:spPr>
        <p:txBody>
          <a:bodyPr>
            <a:normAutofit/>
          </a:bodyPr>
          <a:lstStyle/>
          <a:p>
            <a:pPr>
              <a:buClr>
                <a:srgbClr val="B72025"/>
              </a:buClr>
            </a:pPr>
            <a:endParaRPr lang="en-US" sz="2000">
              <a:solidFill>
                <a:srgbClr val="003A6B"/>
              </a:solidFill>
            </a:endParaRPr>
          </a:p>
          <a:p>
            <a:pPr>
              <a:buClr>
                <a:srgbClr val="B72025"/>
              </a:buClr>
            </a:pPr>
            <a:r>
              <a:rPr lang="en-US" sz="2200">
                <a:solidFill>
                  <a:srgbClr val="003A6B"/>
                </a:solidFill>
              </a:rPr>
              <a:t>Nationally funded </a:t>
            </a:r>
            <a:r>
              <a:rPr lang="en-US" sz="2200" b="1">
                <a:solidFill>
                  <a:srgbClr val="003A6B"/>
                </a:solidFill>
              </a:rPr>
              <a:t>(MDIA)</a:t>
            </a:r>
          </a:p>
          <a:p>
            <a:pPr>
              <a:buClr>
                <a:srgbClr val="B72025"/>
              </a:buClr>
            </a:pPr>
            <a:r>
              <a:rPr lang="en-US" sz="2200">
                <a:solidFill>
                  <a:srgbClr val="003A6B"/>
                </a:solidFill>
              </a:rPr>
              <a:t>One </a:t>
            </a:r>
            <a:r>
              <a:rPr lang="en-US" sz="2200" b="1">
                <a:solidFill>
                  <a:srgbClr val="003A6B"/>
                </a:solidFill>
              </a:rPr>
              <a:t>Chatbot</a:t>
            </a:r>
            <a:r>
              <a:rPr lang="en-US" sz="2200">
                <a:solidFill>
                  <a:srgbClr val="003A6B"/>
                </a:solidFill>
              </a:rPr>
              <a:t> for all Government Services (MT/EN).</a:t>
            </a:r>
          </a:p>
          <a:p>
            <a:pPr>
              <a:buClr>
                <a:srgbClr val="B72025"/>
              </a:buClr>
            </a:pPr>
            <a:r>
              <a:rPr lang="en-US" sz="2200" err="1">
                <a:solidFill>
                  <a:srgbClr val="003A6B"/>
                </a:solidFill>
              </a:rPr>
              <a:t>ChatBot</a:t>
            </a:r>
            <a:r>
              <a:rPr lang="en-US" sz="2200">
                <a:solidFill>
                  <a:srgbClr val="003A6B"/>
                </a:solidFill>
              </a:rPr>
              <a:t> with</a:t>
            </a:r>
            <a:r>
              <a:rPr lang="en-US" sz="2200" b="1">
                <a:solidFill>
                  <a:srgbClr val="003A6B"/>
                </a:solidFill>
              </a:rPr>
              <a:t> FAQs </a:t>
            </a:r>
            <a:r>
              <a:rPr lang="en-US" sz="2200">
                <a:solidFill>
                  <a:srgbClr val="003A6B"/>
                </a:solidFill>
              </a:rPr>
              <a:t>and linked to all services available on the</a:t>
            </a:r>
            <a:r>
              <a:rPr lang="en-US" sz="2200" b="1">
                <a:solidFill>
                  <a:srgbClr val="003A6B"/>
                </a:solidFill>
              </a:rPr>
              <a:t> Service Catalogue </a:t>
            </a:r>
            <a:r>
              <a:rPr lang="en-US" sz="2200">
                <a:solidFill>
                  <a:srgbClr val="003A6B"/>
                </a:solidFill>
              </a:rPr>
              <a:t>reducing live agent interaction.</a:t>
            </a:r>
          </a:p>
          <a:p>
            <a:pPr>
              <a:buClr>
                <a:srgbClr val="B72025"/>
              </a:buClr>
            </a:pPr>
            <a:r>
              <a:rPr lang="en-US" sz="2200">
                <a:solidFill>
                  <a:srgbClr val="003A6B"/>
                </a:solidFill>
              </a:rPr>
              <a:t>Developing </a:t>
            </a:r>
            <a:r>
              <a:rPr lang="en-US" sz="2200" b="1">
                <a:solidFill>
                  <a:srgbClr val="003A6B"/>
                </a:solidFill>
              </a:rPr>
              <a:t>an LLM-powered</a:t>
            </a:r>
            <a:r>
              <a:rPr lang="en-US" sz="2200">
                <a:solidFill>
                  <a:srgbClr val="003A6B"/>
                </a:solidFill>
              </a:rPr>
              <a:t> chatbot with advanced capabilities, focusing on </a:t>
            </a:r>
            <a:r>
              <a:rPr lang="en-US" sz="2200" err="1">
                <a:solidFill>
                  <a:srgbClr val="003A6B"/>
                </a:solidFill>
              </a:rPr>
              <a:t>minimising</a:t>
            </a:r>
            <a:r>
              <a:rPr lang="en-US" sz="2200">
                <a:solidFill>
                  <a:srgbClr val="003A6B"/>
                </a:solidFill>
              </a:rPr>
              <a:t> AI hallucinations, while providing natural interactions, meeting post-ChatGPT expectations.</a:t>
            </a:r>
          </a:p>
          <a:p>
            <a:pPr>
              <a:buClr>
                <a:srgbClr val="B72025"/>
              </a:buClr>
            </a:pPr>
            <a:r>
              <a:rPr lang="en-US" sz="2200" b="1">
                <a:solidFill>
                  <a:srgbClr val="003A6B"/>
                </a:solidFill>
              </a:rPr>
              <a:t>Live Agent </a:t>
            </a:r>
            <a:r>
              <a:rPr lang="en-US" sz="2200">
                <a:solidFill>
                  <a:srgbClr val="003A6B"/>
                </a:solidFill>
              </a:rPr>
              <a:t>available during Office Hours.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A044C-B061-70BC-750C-89DE73EB3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57" y="1337032"/>
            <a:ext cx="2629710" cy="4317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C8DA00-C376-253D-40B7-7872B1F232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" t="617" r="-2" b="13059"/>
          <a:stretch/>
        </p:blipFill>
        <p:spPr>
          <a:xfrm>
            <a:off x="3462412" y="1921392"/>
            <a:ext cx="2788256" cy="398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78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A16C0A-486C-4CB8-2AAD-4EE2485CD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353" y="1565126"/>
            <a:ext cx="10889512" cy="4739981"/>
          </a:xfrm>
        </p:spPr>
        <p:txBody>
          <a:bodyPr>
            <a:normAutofit fontScale="92500"/>
          </a:bodyPr>
          <a:lstStyle/>
          <a:p>
            <a:pPr>
              <a:buClr>
                <a:srgbClr val="B72025"/>
              </a:buClr>
            </a:pPr>
            <a:r>
              <a:rPr lang="en-GB" sz="4000" b="1">
                <a:solidFill>
                  <a:srgbClr val="003A6C"/>
                </a:solidFill>
              </a:rPr>
              <a:t>Digitalisation</a:t>
            </a:r>
            <a:r>
              <a:rPr lang="en-GB" sz="4000">
                <a:solidFill>
                  <a:srgbClr val="003A6C"/>
                </a:solidFill>
              </a:rPr>
              <a:t> Committee (member)</a:t>
            </a:r>
          </a:p>
          <a:p>
            <a:pPr>
              <a:buClr>
                <a:srgbClr val="B72025"/>
              </a:buClr>
            </a:pPr>
            <a:r>
              <a:rPr lang="en-GB" sz="4000" b="1">
                <a:solidFill>
                  <a:srgbClr val="003A6C"/>
                </a:solidFill>
              </a:rPr>
              <a:t>CIO Forum </a:t>
            </a:r>
            <a:r>
              <a:rPr lang="en-GB" sz="4000">
                <a:solidFill>
                  <a:srgbClr val="003A6C"/>
                </a:solidFill>
              </a:rPr>
              <a:t>(member)</a:t>
            </a:r>
          </a:p>
          <a:p>
            <a:pPr>
              <a:buClr>
                <a:srgbClr val="B72025"/>
              </a:buClr>
            </a:pPr>
            <a:r>
              <a:rPr lang="en-GB" sz="4000">
                <a:solidFill>
                  <a:srgbClr val="003A6C"/>
                </a:solidFill>
              </a:rPr>
              <a:t>Executive </a:t>
            </a:r>
            <a:r>
              <a:rPr lang="en-GB" sz="4000" b="1">
                <a:solidFill>
                  <a:srgbClr val="003A6C"/>
                </a:solidFill>
              </a:rPr>
              <a:t>Governance Board </a:t>
            </a:r>
          </a:p>
          <a:p>
            <a:pPr>
              <a:buClr>
                <a:srgbClr val="B72025"/>
              </a:buClr>
            </a:pPr>
            <a:r>
              <a:rPr lang="en-GB" sz="4000">
                <a:solidFill>
                  <a:srgbClr val="003A6C"/>
                </a:solidFill>
              </a:rPr>
              <a:t>Service </a:t>
            </a:r>
            <a:r>
              <a:rPr lang="en-GB" sz="4000" b="1">
                <a:solidFill>
                  <a:srgbClr val="003A6C"/>
                </a:solidFill>
              </a:rPr>
              <a:t>Committee</a:t>
            </a:r>
          </a:p>
          <a:p>
            <a:pPr>
              <a:buClr>
                <a:srgbClr val="B72025"/>
              </a:buClr>
            </a:pPr>
            <a:r>
              <a:rPr lang="en-GB" sz="4000" b="1">
                <a:solidFill>
                  <a:srgbClr val="003A6C"/>
                </a:solidFill>
              </a:rPr>
              <a:t>Workshops</a:t>
            </a:r>
            <a:r>
              <a:rPr lang="en-GB" sz="4000">
                <a:solidFill>
                  <a:srgbClr val="003A6C"/>
                </a:solidFill>
              </a:rPr>
              <a:t> with Focal Points (BOs) and Team Leaders</a:t>
            </a:r>
          </a:p>
          <a:p>
            <a:pPr>
              <a:buClr>
                <a:srgbClr val="B72025"/>
              </a:buClr>
            </a:pPr>
            <a:r>
              <a:rPr lang="en-GB" sz="4000" b="1">
                <a:solidFill>
                  <a:srgbClr val="003A6C"/>
                </a:solidFill>
              </a:rPr>
              <a:t>Bi-lateral meetings </a:t>
            </a:r>
            <a:r>
              <a:rPr lang="en-GB" sz="4000">
                <a:solidFill>
                  <a:srgbClr val="003A6C"/>
                </a:solidFill>
              </a:rPr>
              <a:t>with Ministry Heads</a:t>
            </a:r>
          </a:p>
          <a:p>
            <a:pPr>
              <a:buClr>
                <a:srgbClr val="B72025"/>
              </a:buClr>
            </a:pPr>
            <a:r>
              <a:rPr lang="en-GB" sz="4000">
                <a:solidFill>
                  <a:srgbClr val="003A6C"/>
                </a:solidFill>
              </a:rPr>
              <a:t>Agent </a:t>
            </a:r>
            <a:r>
              <a:rPr lang="en-GB" sz="4000" b="1">
                <a:solidFill>
                  <a:srgbClr val="003A6C"/>
                </a:solidFill>
              </a:rPr>
              <a:t>Training</a:t>
            </a:r>
            <a:r>
              <a:rPr lang="en-GB" sz="4000">
                <a:solidFill>
                  <a:srgbClr val="003A6C"/>
                </a:solidFill>
              </a:rPr>
              <a:t> with BOs involvement (initial/ongoing)</a:t>
            </a:r>
          </a:p>
          <a:p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444193F-AB78-67A6-C164-A83A884BF6F9}"/>
              </a:ext>
            </a:extLst>
          </p:cNvPr>
          <p:cNvSpPr txBox="1">
            <a:spLocks/>
          </p:cNvSpPr>
          <p:nvPr/>
        </p:nvSpPr>
        <p:spPr>
          <a:xfrm>
            <a:off x="870829" y="413850"/>
            <a:ext cx="8949446" cy="549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rgbClr val="003A6C"/>
                </a:solidFill>
              </a:rPr>
              <a:t>How do we interact with Stakeholders?</a:t>
            </a:r>
            <a:endParaRPr lang="en-MT" sz="3600" b="1">
              <a:solidFill>
                <a:srgbClr val="003A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62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4541FF-70C5-EE44-1017-FA5BEF93D1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96" t="16130" r="14158" b="22904"/>
          <a:stretch/>
        </p:blipFill>
        <p:spPr>
          <a:xfrm>
            <a:off x="-206476" y="-200621"/>
            <a:ext cx="12576806" cy="705862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638FABD-BFE3-9007-789F-FDEAFF882F44}"/>
              </a:ext>
            </a:extLst>
          </p:cNvPr>
          <p:cNvSpPr txBox="1">
            <a:spLocks/>
          </p:cNvSpPr>
          <p:nvPr/>
        </p:nvSpPr>
        <p:spPr>
          <a:xfrm>
            <a:off x="3091544" y="413850"/>
            <a:ext cx="6008912" cy="549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800" b="1">
                <a:solidFill>
                  <a:schemeClr val="bg1"/>
                </a:solidFill>
              </a:rPr>
              <a:t>Unified Data Visualisation</a:t>
            </a:r>
            <a:endParaRPr lang="en-MT" sz="3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387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5A005-7524-408F-A3E2-77FA34290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963997"/>
            <a:ext cx="4051847" cy="4938361"/>
          </a:xfrm>
        </p:spPr>
        <p:txBody>
          <a:bodyPr anchor="ctr"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3200" b="1">
                <a:solidFill>
                  <a:srgbClr val="003A6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Structural </a:t>
            </a:r>
            <a:br>
              <a:rPr lang="en-US" sz="3200" b="1">
                <a:solidFill>
                  <a:srgbClr val="003A6C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200" b="1">
                <a:solidFill>
                  <a:srgbClr val="003A6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Reform Support Programme (TSI)</a:t>
            </a:r>
            <a:br>
              <a:rPr lang="en-US" sz="3200" b="1">
                <a:solidFill>
                  <a:srgbClr val="003A6C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3200" b="1">
                <a:solidFill>
                  <a:srgbClr val="003A6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en-US" sz="3200" b="1" err="1">
                <a:solidFill>
                  <a:srgbClr val="003A6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DigIT</a:t>
            </a:r>
            <a:r>
              <a:rPr lang="en-US" sz="3200" b="1">
                <a:solidFill>
                  <a:srgbClr val="003A6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-X</a:t>
            </a:r>
            <a:br>
              <a:rPr lang="en-US" sz="3200" b="1">
                <a:solidFill>
                  <a:srgbClr val="003A6C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n-US" sz="3200" b="1" i="1">
                <a:solidFill>
                  <a:srgbClr val="003A6C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sz="2000" i="1">
                <a:solidFill>
                  <a:srgbClr val="B7202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March 2021 to February 2022</a:t>
            </a:r>
            <a:br>
              <a:rPr lang="en-US" sz="2000">
                <a:solidFill>
                  <a:srgbClr val="003A6C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GB" sz="2000" i="1">
              <a:solidFill>
                <a:srgbClr val="B72025"/>
              </a:solidFill>
              <a:highlight>
                <a:srgbClr val="FFC0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16" name="Content Placeholder 3">
            <a:extLst>
              <a:ext uri="{FF2B5EF4-FFF2-40B4-BE49-F238E27FC236}">
                <a16:creationId xmlns:a16="http://schemas.microsoft.com/office/drawing/2014/main" id="{6242C567-2A80-6604-8265-8148F71E07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1284515"/>
              </p:ext>
            </p:extLst>
          </p:nvPr>
        </p:nvGraphicFramePr>
        <p:xfrm>
          <a:off x="5301798" y="963507"/>
          <a:ext cx="5968181" cy="4938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FC10E67-B841-438E-9304-8038EB4E5137}"/>
              </a:ext>
            </a:extLst>
          </p:cNvPr>
          <p:cNvSpPr/>
          <p:nvPr/>
        </p:nvSpPr>
        <p:spPr>
          <a:xfrm>
            <a:off x="8905875" y="6400799"/>
            <a:ext cx="3283078" cy="457097"/>
          </a:xfrm>
          <a:prstGeom prst="rect">
            <a:avLst/>
          </a:prstGeom>
          <a:solidFill>
            <a:srgbClr val="003A6C"/>
          </a:solidFill>
          <a:ln>
            <a:solidFill>
              <a:srgbClr val="3339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latin typeface="Figtree" pitchFamily="2" charset="0"/>
                <a:ea typeface="Roboto" panose="02000000000000000000" pitchFamily="2" charset="0"/>
              </a:rPr>
              <a:t>EU funded via SRSP (now TSI)</a:t>
            </a:r>
            <a:endParaRPr lang="en-GB" sz="1600">
              <a:solidFill>
                <a:schemeClr val="bg1"/>
              </a:solidFill>
              <a:latin typeface="Figtree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442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43738FF-1DD8-A080-D832-27B5D31834F8}"/>
              </a:ext>
            </a:extLst>
          </p:cNvPr>
          <p:cNvSpPr txBox="1">
            <a:spLocks/>
          </p:cNvSpPr>
          <p:nvPr/>
        </p:nvSpPr>
        <p:spPr>
          <a:xfrm>
            <a:off x="870829" y="413850"/>
            <a:ext cx="9027914" cy="549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rgbClr val="003A6C"/>
                </a:solidFill>
                <a:latin typeface="Figtree "/>
              </a:rPr>
              <a:t>List of recommendations via </a:t>
            </a:r>
            <a:r>
              <a:rPr lang="en-US" sz="3600" b="1" err="1">
                <a:solidFill>
                  <a:srgbClr val="003A6C"/>
                </a:solidFill>
                <a:latin typeface="Figtree "/>
              </a:rPr>
              <a:t>DigIT</a:t>
            </a:r>
            <a:r>
              <a:rPr lang="en-US" sz="3600" b="1">
                <a:solidFill>
                  <a:srgbClr val="003A6C"/>
                </a:solidFill>
                <a:latin typeface="Figtree "/>
              </a:rPr>
              <a:t>-X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988416-7E5F-F9A2-6886-649C1D7A3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710790"/>
              </p:ext>
            </p:extLst>
          </p:nvPr>
        </p:nvGraphicFramePr>
        <p:xfrm>
          <a:off x="347647" y="1192297"/>
          <a:ext cx="11496706" cy="5129467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995378">
                  <a:extLst>
                    <a:ext uri="{9D8B030D-6E8A-4147-A177-3AD203B41FA5}">
                      <a16:colId xmlns:a16="http://schemas.microsoft.com/office/drawing/2014/main" val="3428147003"/>
                    </a:ext>
                  </a:extLst>
                </a:gridCol>
                <a:gridCol w="8662903">
                  <a:extLst>
                    <a:ext uri="{9D8B030D-6E8A-4147-A177-3AD203B41FA5}">
                      <a16:colId xmlns:a16="http://schemas.microsoft.com/office/drawing/2014/main" val="1121715130"/>
                    </a:ext>
                  </a:extLst>
                </a:gridCol>
                <a:gridCol w="1838425">
                  <a:extLst>
                    <a:ext uri="{9D8B030D-6E8A-4147-A177-3AD203B41FA5}">
                      <a16:colId xmlns:a16="http://schemas.microsoft.com/office/drawing/2014/main" val="1096498696"/>
                    </a:ext>
                  </a:extLst>
                </a:gridCol>
              </a:tblGrid>
              <a:tr h="5773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Ministry</a:t>
                      </a:r>
                      <a:endParaRPr lang="en-GB" sz="1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 anchor="ctr">
                    <a:solidFill>
                      <a:srgbClr val="003A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Name of service</a:t>
                      </a:r>
                      <a:endParaRPr lang="en-GB" sz="1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 anchor="ctr">
                    <a:solidFill>
                      <a:srgbClr val="003A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No. of recommendations</a:t>
                      </a:r>
                      <a:endParaRPr lang="en-GB" sz="1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 anchor="ctr">
                    <a:solidFill>
                      <a:srgbClr val="003A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296426"/>
                  </a:ext>
                </a:extLst>
              </a:tr>
              <a:tr h="272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OPM</a:t>
                      </a:r>
                      <a:endParaRPr lang="en-GB" sz="1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 anchor="ctr">
                    <a:solidFill>
                      <a:srgbClr val="B7202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Application for Address Management Unit (AMU) services</a:t>
                      </a:r>
                    </a:p>
                  </a:txBody>
                  <a:tcPr marL="26619" marR="2661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11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55379"/>
                  </a:ext>
                </a:extLst>
              </a:tr>
              <a:tr h="19201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MFIN</a:t>
                      </a:r>
                    </a:p>
                  </a:txBody>
                  <a:tcPr marL="26619" marR="26619" marT="0" marB="0" anchor="ctr">
                    <a:solidFill>
                      <a:srgbClr val="B7202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Registration of a share transfer</a:t>
                      </a:r>
                    </a:p>
                  </a:txBody>
                  <a:tcPr marL="26619" marR="26619" marT="0" marB="0">
                    <a:solidFill>
                      <a:srgbClr val="003A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10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rgbClr val="003A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559605"/>
                  </a:ext>
                </a:extLst>
              </a:tr>
              <a:tr h="256840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MFIN</a:t>
                      </a:r>
                      <a:endParaRPr lang="en-GB" sz="1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 anchor="ctr">
                    <a:solidFill>
                      <a:srgbClr val="9CB2B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Application for Booking and Invoicing of a Customs Merchant Request Service (MRS)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12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326297"/>
                  </a:ext>
                </a:extLst>
              </a:tr>
              <a:tr h="2565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MEEP</a:t>
                      </a:r>
                      <a:endParaRPr lang="en-GB" sz="1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 anchor="ctr">
                    <a:solidFill>
                      <a:srgbClr val="B7202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Application for an import/export license 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rgbClr val="003A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11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rgbClr val="003A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855473"/>
                  </a:ext>
                </a:extLst>
              </a:tr>
              <a:tr h="19201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kern="1200">
                          <a:solidFill>
                            <a:schemeClr val="lt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MEES</a:t>
                      </a:r>
                      <a:endParaRPr lang="en-GB" sz="1400" b="1" kern="1200">
                        <a:solidFill>
                          <a:schemeClr val="lt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B7202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Application for Agricultural Fund for Rural Development </a:t>
                      </a:r>
                    </a:p>
                  </a:txBody>
                  <a:tcPr marL="26619" marR="2661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kern="1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8</a:t>
                      </a:r>
                    </a:p>
                  </a:txBody>
                  <a:tcPr marL="26619" marR="2661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256615"/>
                  </a:ext>
                </a:extLst>
              </a:tr>
              <a:tr h="1920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GB" sz="1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LI</a:t>
                      </a:r>
                    </a:p>
                  </a:txBody>
                  <a:tcPr marL="26619" marR="26619" marT="0" marB="0" anchor="ctr">
                    <a:solidFill>
                      <a:srgbClr val="B720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Digitalisation of Government Property Inventory </a:t>
                      </a:r>
                    </a:p>
                  </a:txBody>
                  <a:tcPr marL="26619" marR="26619" marT="0" marB="0">
                    <a:solidFill>
                      <a:srgbClr val="003A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rgbClr val="003A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538545"/>
                  </a:ext>
                </a:extLst>
              </a:tr>
              <a:tr h="936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MTP</a:t>
                      </a:r>
                      <a:endParaRPr lang="en-GB" sz="1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 anchor="ctr">
                    <a:solidFill>
                      <a:srgbClr val="B7202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Application for MTA Tourism License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649762"/>
                  </a:ext>
                </a:extLst>
              </a:tr>
              <a:tr h="313687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MSPC</a:t>
                      </a:r>
                      <a:endParaRPr lang="en-GB" sz="1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 anchor="ctr">
                    <a:solidFill>
                      <a:srgbClr val="B7202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Application for Childbirth and Adoption Bonus contributory benefit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rgbClr val="003A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10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rgbClr val="003A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960905"/>
                  </a:ext>
                </a:extLst>
              </a:tr>
              <a:tr h="19201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Application for Sickness Benefit (Blue Medical Certificate)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11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579993"/>
                  </a:ext>
                </a:extLst>
              </a:tr>
              <a:tr h="19201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Application for International Relations Unit (IRU) services (A1 &amp; U1)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rgbClr val="003A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rgbClr val="003A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664876"/>
                  </a:ext>
                </a:extLst>
              </a:tr>
              <a:tr h="18938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Application for Marriage Grant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049031"/>
                  </a:ext>
                </a:extLst>
              </a:tr>
              <a:tr h="13348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Registration of a Social Security number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rgbClr val="003A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rgbClr val="003A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990091"/>
                  </a:ext>
                </a:extLst>
              </a:tr>
              <a:tr h="936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MAFA</a:t>
                      </a:r>
                      <a:endParaRPr lang="en-GB" sz="1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 anchor="ctr">
                    <a:solidFill>
                      <a:srgbClr val="B7202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Application for Veterinary Prescription Booklet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439169"/>
                  </a:ext>
                </a:extLst>
              </a:tr>
              <a:tr h="1920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MHAL</a:t>
                      </a:r>
                      <a:endParaRPr lang="en-GB" sz="1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 anchor="ctr">
                    <a:solidFill>
                      <a:srgbClr val="B7202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Application for a local government/local council permit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rgbClr val="003A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rgbClr val="003A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222115"/>
                  </a:ext>
                </a:extLst>
              </a:tr>
              <a:tr h="2662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MJR</a:t>
                      </a:r>
                      <a:endParaRPr lang="en-GB" sz="1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 anchor="ctr">
                    <a:solidFill>
                      <a:srgbClr val="B7202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Application for Criminal Conduct Certificate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10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0848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MLI</a:t>
                      </a:r>
                      <a:endParaRPr lang="en-GB" sz="1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 anchor="ctr">
                    <a:solidFill>
                      <a:srgbClr val="B720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Registration of a property transfer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rgbClr val="003A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rgbClr val="003A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377015"/>
                  </a:ext>
                </a:extLst>
              </a:tr>
              <a:tr h="9369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MTIP</a:t>
                      </a:r>
                      <a:endParaRPr lang="en-GB" sz="140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 anchor="ctr">
                    <a:solidFill>
                      <a:srgbClr val="B7202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Application for 3 Transport Malta Services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174544"/>
                  </a:ext>
                </a:extLst>
              </a:tr>
              <a:tr h="19201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Application for a Special Operating Permit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rgbClr val="003A6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13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rgbClr val="003A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988312"/>
                  </a:ext>
                </a:extLst>
              </a:tr>
              <a:tr h="290337">
                <a:tc gridSpan="2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Total	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186</a:t>
                      </a:r>
                      <a:endParaRPr lang="en-GB" sz="14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26619" marR="2661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506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925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0B92BB1-5A70-C672-DC19-58F8C8EA52BA}"/>
              </a:ext>
            </a:extLst>
          </p:cNvPr>
          <p:cNvSpPr txBox="1">
            <a:spLocks/>
          </p:cNvSpPr>
          <p:nvPr/>
        </p:nvSpPr>
        <p:spPr>
          <a:xfrm>
            <a:off x="870829" y="413850"/>
            <a:ext cx="9027914" cy="549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rgbClr val="003A6C"/>
                </a:solidFill>
                <a:latin typeface="Figtree "/>
              </a:rPr>
              <a:t>Outcome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0D7EFC-A38B-08EB-7B0C-970ECCA13349}"/>
              </a:ext>
            </a:extLst>
          </p:cNvPr>
          <p:cNvSpPr txBox="1"/>
          <p:nvPr/>
        </p:nvSpPr>
        <p:spPr>
          <a:xfrm>
            <a:off x="1066800" y="1535459"/>
            <a:ext cx="10501423" cy="3707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3A6B"/>
                </a:solidFill>
                <a:latin typeface="Figtree" pitchFamily="2" charset="0"/>
              </a:rPr>
              <a:t>Project concluded in May 2022 with </a:t>
            </a:r>
            <a:r>
              <a:rPr lang="en-GB" sz="3200" b="1" dirty="0">
                <a:solidFill>
                  <a:srgbClr val="003A6B"/>
                </a:solidFill>
                <a:latin typeface="Figtree" pitchFamily="2" charset="0"/>
              </a:rPr>
              <a:t>186 recommendations</a:t>
            </a:r>
            <a:endParaRPr lang="en-GB" sz="3200" dirty="0">
              <a:solidFill>
                <a:srgbClr val="003A6B"/>
              </a:solidFill>
              <a:latin typeface="Figtree" pitchFamily="2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3A6B"/>
                </a:solidFill>
                <a:latin typeface="Figtree" pitchFamily="2" charset="0"/>
              </a:rPr>
              <a:t>Working group to </a:t>
            </a:r>
            <a:r>
              <a:rPr lang="en-GB" sz="3200" b="1" dirty="0">
                <a:solidFill>
                  <a:srgbClr val="003A6B"/>
                </a:solidFill>
                <a:latin typeface="Figtree" pitchFamily="2" charset="0"/>
              </a:rPr>
              <a:t>discuss recommendations </a:t>
            </a:r>
            <a:r>
              <a:rPr lang="en-GB" sz="3200" dirty="0">
                <a:solidFill>
                  <a:srgbClr val="003A6B"/>
                </a:solidFill>
                <a:latin typeface="Figtree" pitchFamily="2" charset="0"/>
              </a:rPr>
              <a:t>and </a:t>
            </a:r>
            <a:r>
              <a:rPr lang="en-GB" sz="3200" b="1" dirty="0">
                <a:solidFill>
                  <a:srgbClr val="003A6B"/>
                </a:solidFill>
                <a:latin typeface="Figtree" pitchFamily="2" charset="0"/>
              </a:rPr>
              <a:t>business owner's implementation plan</a:t>
            </a:r>
            <a:endParaRPr lang="en-GB" sz="3200" dirty="0">
              <a:solidFill>
                <a:srgbClr val="003A6B"/>
              </a:solidFill>
              <a:latin typeface="Figtree" pitchFamily="2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3A6B"/>
                </a:solidFill>
                <a:latin typeface="Figtree" pitchFamily="2" charset="0"/>
              </a:rPr>
              <a:t>Findings discussed with </a:t>
            </a:r>
            <a:r>
              <a:rPr lang="en-GB" sz="3200" b="1" dirty="0">
                <a:solidFill>
                  <a:srgbClr val="003A6B"/>
                </a:solidFill>
                <a:latin typeface="Figtree" pitchFamily="2" charset="0"/>
              </a:rPr>
              <a:t>Ministry CIOs </a:t>
            </a:r>
            <a:r>
              <a:rPr lang="en-GB" sz="3200" dirty="0">
                <a:solidFill>
                  <a:srgbClr val="003A6B"/>
                </a:solidFill>
                <a:latin typeface="Figtree" pitchFamily="2" charset="0"/>
              </a:rPr>
              <a:t>during </a:t>
            </a:r>
            <a:r>
              <a:rPr lang="en-GB" sz="3200" b="1" dirty="0">
                <a:solidFill>
                  <a:srgbClr val="003A6B"/>
                </a:solidFill>
                <a:latin typeface="Figtree" pitchFamily="2" charset="0"/>
              </a:rPr>
              <a:t>official CIO Forum</a:t>
            </a:r>
            <a:endParaRPr lang="en-GB" sz="3200" dirty="0">
              <a:solidFill>
                <a:srgbClr val="003A6B"/>
              </a:solidFill>
              <a:latin typeface="Figtree" pitchFamily="2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3A6B"/>
                </a:solidFill>
                <a:latin typeface="Figtree" pitchFamily="2" charset="0"/>
              </a:rPr>
              <a:t>CIOs asked to </a:t>
            </a:r>
            <a:r>
              <a:rPr lang="en-GB" sz="3200" b="1" dirty="0">
                <a:solidFill>
                  <a:srgbClr val="003A6B"/>
                </a:solidFill>
                <a:latin typeface="Figtree" pitchFamily="2" charset="0"/>
              </a:rPr>
              <a:t>report progress </a:t>
            </a:r>
            <a:r>
              <a:rPr lang="en-GB" sz="3200" dirty="0">
                <a:solidFill>
                  <a:srgbClr val="003A6B"/>
                </a:solidFill>
                <a:latin typeface="Figtree" pitchFamily="2" charset="0"/>
              </a:rPr>
              <a:t>through the same channel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3A6B"/>
                </a:solidFill>
                <a:latin typeface="Figtree" pitchFamily="2" charset="0"/>
              </a:rPr>
              <a:t>Project implementation is </a:t>
            </a:r>
            <a:r>
              <a:rPr lang="en-GB" sz="3200" b="1" dirty="0">
                <a:solidFill>
                  <a:srgbClr val="003A6B"/>
                </a:solidFill>
                <a:latin typeface="Figtree" pitchFamily="2" charset="0"/>
              </a:rPr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2233274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1A69C6-0FBE-91B1-9F89-98DDFC376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D20A8C-2536-4195-7380-F668A08EF331}"/>
              </a:ext>
            </a:extLst>
          </p:cNvPr>
          <p:cNvSpPr txBox="1"/>
          <p:nvPr/>
        </p:nvSpPr>
        <p:spPr>
          <a:xfrm>
            <a:off x="1414446" y="1556348"/>
            <a:ext cx="9363107" cy="4483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>
                    <a:lumMod val="95000"/>
                  </a:schemeClr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Currently drafting a comprehensive </a:t>
            </a:r>
            <a:r>
              <a:rPr lang="en-GB" sz="2800" b="1">
                <a:solidFill>
                  <a:schemeClr val="bg1">
                    <a:lumMod val="95000"/>
                  </a:schemeClr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3-year strategy</a:t>
            </a:r>
          </a:p>
          <a:p>
            <a:pPr marL="342900" indent="-3429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>
                    <a:lumMod val="95000"/>
                  </a:schemeClr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Building on recent successes through </a:t>
            </a:r>
            <a:r>
              <a:rPr lang="en-GB" sz="2800" b="1">
                <a:solidFill>
                  <a:schemeClr val="bg1">
                    <a:lumMod val="95000"/>
                  </a:schemeClr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specialisation</a:t>
            </a:r>
            <a:r>
              <a:rPr lang="en-GB" sz="2800">
                <a:solidFill>
                  <a:schemeClr val="bg1">
                    <a:lumMod val="95000"/>
                  </a:schemeClr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 and </a:t>
            </a:r>
            <a:r>
              <a:rPr lang="en-GB" sz="2800" b="1">
                <a:solidFill>
                  <a:schemeClr val="bg1">
                    <a:lumMod val="95000"/>
                  </a:schemeClr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modernisation</a:t>
            </a:r>
          </a:p>
          <a:p>
            <a:pPr marL="342900" indent="-3429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>
                    <a:lumMod val="95000"/>
                  </a:schemeClr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Focus on </a:t>
            </a:r>
            <a:r>
              <a:rPr lang="en-GB" sz="2800" b="1">
                <a:solidFill>
                  <a:schemeClr val="bg1">
                    <a:lumMod val="95000"/>
                  </a:schemeClr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sustaining momentum </a:t>
            </a:r>
            <a:r>
              <a:rPr lang="en-GB" sz="2800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and embarking upon </a:t>
            </a:r>
            <a:r>
              <a:rPr lang="en-GB" sz="2800" b="1">
                <a:solidFill>
                  <a:schemeClr val="bg1">
                    <a:lumMod val="95000"/>
                  </a:schemeClr>
                </a:solidFill>
                <a:ea typeface="Calibri" panose="020F0502020204030204" pitchFamily="34" charset="0"/>
                <a:cs typeface="Segoe UI" panose="020B0502040204020203" pitchFamily="34" charset="0"/>
              </a:rPr>
              <a:t>additional services</a:t>
            </a:r>
            <a:endParaRPr lang="en-GB" sz="2800" b="1">
              <a:solidFill>
                <a:schemeClr val="bg1">
                  <a:lumMod val="95000"/>
                </a:schemeClr>
              </a:solidFill>
              <a:effectLst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indent="-3429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>
                    <a:lumMod val="95000"/>
                  </a:schemeClr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Ensuring policies are finely tuned </a:t>
            </a:r>
            <a:r>
              <a:rPr lang="en-GB" sz="2800" b="1">
                <a:solidFill>
                  <a:schemeClr val="bg1">
                    <a:lumMod val="95000"/>
                  </a:schemeClr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to meet public needs </a:t>
            </a:r>
            <a:r>
              <a:rPr lang="en-GB" sz="2800">
                <a:solidFill>
                  <a:schemeClr val="bg1">
                    <a:lumMod val="95000"/>
                  </a:schemeClr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and are user-centric</a:t>
            </a:r>
          </a:p>
          <a:p>
            <a:pPr marL="342900" indent="-3429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>
                    <a:lumMod val="95000"/>
                  </a:schemeClr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Leveraging </a:t>
            </a:r>
            <a:r>
              <a:rPr lang="en-GB" sz="2800" b="1">
                <a:solidFill>
                  <a:schemeClr val="bg1">
                    <a:lumMod val="95000"/>
                  </a:schemeClr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gathered data</a:t>
            </a:r>
          </a:p>
          <a:p>
            <a:pPr marL="342900" indent="-3429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bg1">
                    <a:lumMod val="95000"/>
                  </a:schemeClr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Harnessing the </a:t>
            </a:r>
            <a:r>
              <a:rPr lang="en-GB" sz="2800" b="1">
                <a:solidFill>
                  <a:schemeClr val="bg1">
                    <a:lumMod val="95000"/>
                  </a:schemeClr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power of AI </a:t>
            </a:r>
            <a:r>
              <a:rPr lang="en-GB" sz="2800">
                <a:solidFill>
                  <a:schemeClr val="bg1">
                    <a:lumMod val="95000"/>
                  </a:schemeClr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to improve service delivery</a:t>
            </a:r>
            <a:r>
              <a:rPr lang="en-MT" sz="2200">
                <a:solidFill>
                  <a:schemeClr val="bg1">
                    <a:lumMod val="95000"/>
                  </a:schemeClr>
                </a:solidFill>
                <a:effectLst/>
                <a:ea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en-MT" sz="2200">
              <a:solidFill>
                <a:schemeClr val="bg1">
                  <a:lumMod val="95000"/>
                </a:schemeClr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EE1CCAE-0705-6349-88CC-0A9513F51F89}"/>
              </a:ext>
            </a:extLst>
          </p:cNvPr>
          <p:cNvSpPr txBox="1">
            <a:spLocks/>
          </p:cNvSpPr>
          <p:nvPr/>
        </p:nvSpPr>
        <p:spPr>
          <a:xfrm>
            <a:off x="870829" y="413850"/>
            <a:ext cx="9027914" cy="549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>
                <a:solidFill>
                  <a:schemeClr val="bg1">
                    <a:lumMod val="95000"/>
                  </a:schemeClr>
                </a:solidFill>
                <a:cs typeface="Segoe UI" panose="020B0502040204020203" pitchFamily="34" charset="0"/>
              </a:rPr>
              <a:t>Way Forward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4FCE91-54FD-FD71-1A67-C99A5C073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418" y="206195"/>
            <a:ext cx="2684721" cy="44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28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1A69C6-0FBE-91B1-9F89-98DDFC376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D20A8C-2536-4195-7380-F668A08EF331}"/>
              </a:ext>
            </a:extLst>
          </p:cNvPr>
          <p:cNvSpPr txBox="1"/>
          <p:nvPr/>
        </p:nvSpPr>
        <p:spPr>
          <a:xfrm>
            <a:off x="1637415" y="700434"/>
            <a:ext cx="8727221" cy="5283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en-US" sz="3600" b="1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Segoe UI" panose="020B0502040204020203" pitchFamily="34" charset="0"/>
              </a:rPr>
              <a:t>“</a:t>
            </a:r>
            <a:r>
              <a:rPr lang="en-GB" sz="3600" b="1">
                <a:solidFill>
                  <a:schemeClr val="bg1">
                    <a:lumMod val="95000"/>
                  </a:schemeClr>
                </a:solidFill>
                <a:latin typeface="+mj-lt"/>
                <a:ea typeface="Calibri" panose="020F0502020204030204" pitchFamily="34" charset="0"/>
                <a:cs typeface="Segoe UI" panose="020B0502040204020203" pitchFamily="34" charset="0"/>
              </a:rPr>
              <a:t>S</a:t>
            </a:r>
            <a:r>
              <a:rPr lang="en-GB" sz="3600" b="1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Segoe UI" panose="020B0502040204020203" pitchFamily="34" charset="0"/>
              </a:rPr>
              <a:t>ervizz.gov </a:t>
            </a:r>
            <a:r>
              <a:rPr lang="en-GB" sz="360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Segoe UI" panose="020B0502040204020203" pitchFamily="34" charset="0"/>
              </a:rPr>
              <a:t>is the Government Agency that handles all Public Services, thus being the </a:t>
            </a:r>
            <a:r>
              <a:rPr lang="en-GB" sz="3600" b="1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Segoe UI" panose="020B0502040204020203" pitchFamily="34" charset="0"/>
              </a:rPr>
              <a:t>point of contact </a:t>
            </a:r>
            <a:r>
              <a:rPr lang="en-GB" sz="360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Segoe UI" panose="020B0502040204020203" pitchFamily="34" charset="0"/>
              </a:rPr>
              <a:t>for citizens and their needs.</a:t>
            </a:r>
          </a:p>
          <a:p>
            <a:pPr algn="ctr">
              <a:spcAft>
                <a:spcPts val="750"/>
              </a:spcAft>
            </a:pPr>
            <a:endParaRPr lang="en-US" sz="3600">
              <a:solidFill>
                <a:schemeClr val="bg1">
                  <a:lumMod val="95000"/>
                </a:schemeClr>
              </a:solidFill>
              <a:effectLst/>
              <a:latin typeface="+mj-lt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algn="ctr">
              <a:spcAft>
                <a:spcPts val="750"/>
              </a:spcAft>
            </a:pPr>
            <a:r>
              <a:rPr lang="en-GB" sz="360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Segoe UI" panose="020B0502040204020203" pitchFamily="34" charset="0"/>
              </a:rPr>
              <a:t>To increase service accessibility, servizz.gov is committed to providing services on various platforms and by every possible means, including in-person, over the phone, on social media and online.</a:t>
            </a:r>
            <a:r>
              <a:rPr lang="en-US" sz="360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Segoe UI" panose="020B0502040204020203" pitchFamily="34" charset="0"/>
              </a:rPr>
              <a:t>”</a:t>
            </a:r>
            <a:r>
              <a:rPr lang="en-MT" sz="360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en-MT" sz="3600">
              <a:solidFill>
                <a:schemeClr val="bg1">
                  <a:lumMod val="95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6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1A69C6-0FBE-91B1-9F89-98DDFC376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C9B72-2085-D77D-2995-BEBEF11A5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446" y="1956196"/>
            <a:ext cx="7248037" cy="1098067"/>
          </a:xfrm>
        </p:spPr>
        <p:txBody>
          <a:bodyPr/>
          <a:lstStyle/>
          <a:p>
            <a:r>
              <a:rPr lang="en-GB" b="1">
                <a:solidFill>
                  <a:schemeClr val="bg1"/>
                </a:solidFill>
                <a:latin typeface="+mn-lt"/>
              </a:rPr>
              <a:t>Thank you</a:t>
            </a:r>
            <a:endParaRPr lang="en-MT" b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F48B79-1BE0-4AD1-F892-B4B1A5F39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952" y="1313872"/>
            <a:ext cx="10216300" cy="93370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3742D6-3F75-CBB6-105D-FEFFA39C7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479" y="1585515"/>
            <a:ext cx="2229970" cy="37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24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393E4C-9960-38DB-7015-AC4E4889F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2" t="2091" r="2998" b="2128"/>
          <a:stretch/>
        </p:blipFill>
        <p:spPr>
          <a:xfrm>
            <a:off x="0" y="0"/>
            <a:ext cx="4822833" cy="6857999"/>
          </a:xfrm>
          <a:prstGeom prst="rect">
            <a:avLst/>
          </a:prstGeom>
        </p:spPr>
      </p:pic>
      <p:graphicFrame>
        <p:nvGraphicFramePr>
          <p:cNvPr id="11" name="TextBox 5">
            <a:extLst>
              <a:ext uri="{FF2B5EF4-FFF2-40B4-BE49-F238E27FC236}">
                <a16:creationId xmlns:a16="http://schemas.microsoft.com/office/drawing/2014/main" id="{78E8F852-765E-24CF-7C95-C1FFB49E0B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61185"/>
              </p:ext>
            </p:extLst>
          </p:nvPr>
        </p:nvGraphicFramePr>
        <p:xfrm>
          <a:off x="5416382" y="1405180"/>
          <a:ext cx="5763062" cy="3725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ACC83CB-19BC-1BE7-DD0E-7E3E0D1E2073}"/>
              </a:ext>
            </a:extLst>
          </p:cNvPr>
          <p:cNvSpPr/>
          <p:nvPr/>
        </p:nvSpPr>
        <p:spPr>
          <a:xfrm>
            <a:off x="4728029" y="1"/>
            <a:ext cx="94804" cy="6858000"/>
          </a:xfrm>
          <a:prstGeom prst="rect">
            <a:avLst/>
          </a:prstGeom>
          <a:solidFill>
            <a:srgbClr val="B720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324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1A69C6-0FBE-91B1-9F89-98DDFC376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F48B79-1BE0-4AD1-F892-B4B1A5F39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952" y="1313872"/>
            <a:ext cx="10216300" cy="933702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FEC9B72-2085-D77D-2995-BEBEF11A5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6084" y="2706965"/>
            <a:ext cx="9069687" cy="1098067"/>
          </a:xfrm>
        </p:spPr>
        <p:txBody>
          <a:bodyPr>
            <a:noAutofit/>
          </a:bodyPr>
          <a:lstStyle/>
          <a:p>
            <a:pPr algn="l"/>
            <a:r>
              <a:rPr lang="en-US" sz="4400" b="1">
                <a:solidFill>
                  <a:schemeClr val="bg1"/>
                </a:solidFill>
                <a:latin typeface="+mn-lt"/>
              </a:rPr>
              <a:t>Traditional Communication</a:t>
            </a:r>
            <a:br>
              <a:rPr lang="en-US" sz="4400" b="1">
                <a:solidFill>
                  <a:schemeClr val="bg1"/>
                </a:solidFill>
                <a:latin typeface="+mn-lt"/>
              </a:rPr>
            </a:br>
            <a:r>
              <a:rPr lang="en-US" sz="4400" b="1">
                <a:solidFill>
                  <a:schemeClr val="bg1"/>
                </a:solidFill>
                <a:latin typeface="+mn-lt"/>
              </a:rPr>
              <a:t>Channels</a:t>
            </a:r>
          </a:p>
        </p:txBody>
      </p:sp>
    </p:spTree>
    <p:extLst>
      <p:ext uri="{BB962C8B-B14F-4D97-AF65-F5344CB8AC3E}">
        <p14:creationId xmlns:p14="http://schemas.microsoft.com/office/powerpoint/2010/main" val="910789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D3E05B7-B9E0-FECD-BF66-D8C97CDD0EB3}"/>
              </a:ext>
            </a:extLst>
          </p:cNvPr>
          <p:cNvSpPr/>
          <p:nvPr/>
        </p:nvSpPr>
        <p:spPr>
          <a:xfrm>
            <a:off x="0" y="-116114"/>
            <a:ext cx="13222514" cy="7460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/>
          </a:p>
        </p:txBody>
      </p:sp>
      <p:pic>
        <p:nvPicPr>
          <p:cNvPr id="4" name="Picture 3" descr="A black background with blue and red text&#10;&#10;Description automatically generated">
            <a:extLst>
              <a:ext uri="{FF2B5EF4-FFF2-40B4-BE49-F238E27FC236}">
                <a16:creationId xmlns:a16="http://schemas.microsoft.com/office/drawing/2014/main" id="{E33FBFA4-F26A-E447-F158-3B60BF3B3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806" y="828159"/>
            <a:ext cx="6828388" cy="483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65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84232B-24F7-D14E-6095-A5F168256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246" y="6722268"/>
            <a:ext cx="12407214" cy="2714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8AEED7-D6BC-C527-1479-420B7D50518E}"/>
              </a:ext>
            </a:extLst>
          </p:cNvPr>
          <p:cNvSpPr txBox="1"/>
          <p:nvPr/>
        </p:nvSpPr>
        <p:spPr>
          <a:xfrm>
            <a:off x="1070428" y="1729272"/>
            <a:ext cx="5025572" cy="4608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800" b="1">
                <a:solidFill>
                  <a:srgbClr val="003A6C"/>
                </a:solidFill>
              </a:rPr>
              <a:t>Monitor </a:t>
            </a:r>
            <a:r>
              <a:rPr lang="en-GB" sz="2800">
                <a:solidFill>
                  <a:srgbClr val="003A6C"/>
                </a:solidFill>
              </a:rPr>
              <a:t>call volumes</a:t>
            </a:r>
          </a:p>
          <a:p>
            <a:pPr marL="685800" lvl="2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3A6C"/>
                </a:solidFill>
              </a:rPr>
              <a:t>Calls </a:t>
            </a:r>
            <a:r>
              <a:rPr lang="en-GB" sz="2400" b="1">
                <a:solidFill>
                  <a:srgbClr val="003A6C"/>
                </a:solidFill>
              </a:rPr>
              <a:t>received</a:t>
            </a:r>
          </a:p>
          <a:p>
            <a:pPr marL="685800" lvl="2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3A6C"/>
                </a:solidFill>
              </a:rPr>
              <a:t>Calls </a:t>
            </a:r>
            <a:r>
              <a:rPr lang="en-GB" sz="2400" b="1">
                <a:solidFill>
                  <a:srgbClr val="003A6C"/>
                </a:solidFill>
              </a:rPr>
              <a:t>answered</a:t>
            </a:r>
          </a:p>
          <a:p>
            <a:pPr marL="228600" lvl="1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endParaRPr lang="en-GB" sz="2400">
              <a:solidFill>
                <a:srgbClr val="003A6C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800" b="1">
                <a:solidFill>
                  <a:srgbClr val="003A6C"/>
                </a:solidFill>
              </a:rPr>
              <a:t>Metrics</a:t>
            </a:r>
            <a:r>
              <a:rPr lang="en-GB" sz="2800">
                <a:solidFill>
                  <a:srgbClr val="003A6C"/>
                </a:solidFill>
              </a:rPr>
              <a:t> to measure performance</a:t>
            </a:r>
          </a:p>
          <a:p>
            <a:pPr marL="685800" lvl="2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3A6C"/>
                </a:solidFill>
              </a:rPr>
              <a:t>S</a:t>
            </a:r>
            <a:r>
              <a:rPr lang="en-GB" sz="2400">
                <a:solidFill>
                  <a:srgbClr val="003A6C"/>
                </a:solidFill>
              </a:rPr>
              <a:t>ervice </a:t>
            </a:r>
            <a:r>
              <a:rPr lang="en-GB" sz="2400" b="1">
                <a:solidFill>
                  <a:srgbClr val="003A6C"/>
                </a:solidFill>
              </a:rPr>
              <a:t>L</a:t>
            </a:r>
            <a:r>
              <a:rPr lang="en-GB" sz="2400">
                <a:solidFill>
                  <a:srgbClr val="003A6C"/>
                </a:solidFill>
              </a:rPr>
              <a:t>evel </a:t>
            </a:r>
            <a:r>
              <a:rPr lang="en-GB" sz="2400" b="1">
                <a:solidFill>
                  <a:srgbClr val="003A6C"/>
                </a:solidFill>
              </a:rPr>
              <a:t>A</a:t>
            </a:r>
            <a:r>
              <a:rPr lang="en-GB" sz="2400">
                <a:solidFill>
                  <a:srgbClr val="003A6C"/>
                </a:solidFill>
              </a:rPr>
              <a:t>greements</a:t>
            </a:r>
          </a:p>
          <a:p>
            <a:pPr marL="685800" lvl="2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3A6C"/>
                </a:solidFill>
              </a:rPr>
              <a:t>A</a:t>
            </a:r>
            <a:r>
              <a:rPr lang="en-GB" sz="2400">
                <a:solidFill>
                  <a:srgbClr val="003A6C"/>
                </a:solidFill>
              </a:rPr>
              <a:t>verage </a:t>
            </a:r>
            <a:r>
              <a:rPr lang="en-GB" sz="2400" b="1">
                <a:solidFill>
                  <a:srgbClr val="003A6C"/>
                </a:solidFill>
              </a:rPr>
              <a:t>H</a:t>
            </a:r>
            <a:r>
              <a:rPr lang="en-GB" sz="2400">
                <a:solidFill>
                  <a:srgbClr val="003A6C"/>
                </a:solidFill>
              </a:rPr>
              <a:t>andling </a:t>
            </a:r>
            <a:r>
              <a:rPr lang="en-GB" sz="2400" b="1">
                <a:solidFill>
                  <a:srgbClr val="003A6C"/>
                </a:solidFill>
              </a:rPr>
              <a:t>T</a:t>
            </a:r>
            <a:r>
              <a:rPr lang="en-GB" sz="2400">
                <a:solidFill>
                  <a:srgbClr val="003A6C"/>
                </a:solidFill>
              </a:rPr>
              <a:t>ime</a:t>
            </a:r>
          </a:p>
          <a:p>
            <a:pPr marL="685800" lvl="2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3A6C"/>
                </a:solidFill>
              </a:rPr>
              <a:t>A</a:t>
            </a:r>
            <a:r>
              <a:rPr lang="en-GB" sz="2400">
                <a:solidFill>
                  <a:srgbClr val="003A6C"/>
                </a:solidFill>
              </a:rPr>
              <a:t>verage </a:t>
            </a:r>
            <a:r>
              <a:rPr lang="en-GB" sz="2400" b="1">
                <a:solidFill>
                  <a:srgbClr val="003A6C"/>
                </a:solidFill>
              </a:rPr>
              <a:t>W</a:t>
            </a:r>
            <a:r>
              <a:rPr lang="en-GB" sz="2400">
                <a:solidFill>
                  <a:srgbClr val="003A6C"/>
                </a:solidFill>
              </a:rPr>
              <a:t>aiting </a:t>
            </a:r>
            <a:r>
              <a:rPr lang="en-GB" sz="2400" b="1">
                <a:solidFill>
                  <a:srgbClr val="003A6C"/>
                </a:solidFill>
              </a:rPr>
              <a:t>T</a:t>
            </a:r>
            <a:r>
              <a:rPr lang="en-GB" sz="2400">
                <a:solidFill>
                  <a:srgbClr val="003A6C"/>
                </a:solidFill>
              </a:rPr>
              <a:t>ime</a:t>
            </a:r>
          </a:p>
          <a:p>
            <a:pPr marL="685800" lvl="2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3A6C"/>
                </a:solidFill>
              </a:rPr>
              <a:t>Abandoned</a:t>
            </a:r>
            <a:r>
              <a:rPr lang="en-GB" sz="2400">
                <a:solidFill>
                  <a:srgbClr val="003A6C"/>
                </a:solidFill>
              </a:rPr>
              <a:t> Calls (</a:t>
            </a:r>
            <a:r>
              <a:rPr lang="en-GB" sz="2400" b="1">
                <a:solidFill>
                  <a:srgbClr val="003A6C"/>
                </a:solidFill>
              </a:rPr>
              <a:t>Callbacks</a:t>
            </a:r>
            <a:r>
              <a:rPr lang="en-GB" sz="2400">
                <a:solidFill>
                  <a:srgbClr val="003A6C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D4487C-A84E-A4B4-6174-9C7E3BBFBDE2}"/>
              </a:ext>
            </a:extLst>
          </p:cNvPr>
          <p:cNvSpPr txBox="1"/>
          <p:nvPr/>
        </p:nvSpPr>
        <p:spPr>
          <a:xfrm>
            <a:off x="6513285" y="1729272"/>
            <a:ext cx="4807858" cy="2655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800" b="1">
                <a:solidFill>
                  <a:srgbClr val="003A6C"/>
                </a:solidFill>
              </a:rPr>
              <a:t>Forecasting</a:t>
            </a:r>
            <a:r>
              <a:rPr lang="en-GB" sz="2800">
                <a:solidFill>
                  <a:srgbClr val="003A6C"/>
                </a:solidFill>
              </a:rPr>
              <a:t> models</a:t>
            </a:r>
          </a:p>
          <a:p>
            <a:pPr marL="685800" lvl="2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3A6C"/>
                </a:solidFill>
              </a:rPr>
              <a:t>Historical</a:t>
            </a:r>
            <a:r>
              <a:rPr lang="en-GB" sz="2400">
                <a:solidFill>
                  <a:srgbClr val="003A6C"/>
                </a:solidFill>
              </a:rPr>
              <a:t> Data</a:t>
            </a:r>
          </a:p>
          <a:p>
            <a:pPr marL="685800" lvl="2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3A6C"/>
                </a:solidFill>
              </a:rPr>
              <a:t>Allocate adequate resources to handle </a:t>
            </a:r>
            <a:r>
              <a:rPr lang="en-GB" sz="2400" b="1">
                <a:solidFill>
                  <a:srgbClr val="003A6C"/>
                </a:solidFill>
              </a:rPr>
              <a:t>call volumes</a:t>
            </a:r>
          </a:p>
          <a:p>
            <a:pPr marL="685800" lvl="2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 b="1">
                <a:solidFill>
                  <a:srgbClr val="003A6C"/>
                </a:solidFill>
              </a:rPr>
              <a:t>Seasonal</a:t>
            </a:r>
            <a:r>
              <a:rPr lang="en-GB" sz="2400">
                <a:solidFill>
                  <a:srgbClr val="003A6C"/>
                </a:solidFill>
              </a:rPr>
              <a:t> variations </a:t>
            </a:r>
          </a:p>
          <a:p>
            <a:pPr marL="685800" lvl="2" indent="-228600">
              <a:lnSpc>
                <a:spcPct val="90000"/>
              </a:lnSpc>
              <a:spcBef>
                <a:spcPts val="1000"/>
              </a:spcBef>
              <a:buClr>
                <a:srgbClr val="B72025"/>
              </a:buClr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3A6C"/>
                </a:solidFill>
              </a:rPr>
              <a:t>Call </a:t>
            </a:r>
            <a:r>
              <a:rPr lang="en-GB" sz="2400" b="1">
                <a:solidFill>
                  <a:srgbClr val="003A6C"/>
                </a:solidFill>
              </a:rPr>
              <a:t>patterns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D9970F-B2E4-8136-8C39-EBE0A39E16F6}"/>
              </a:ext>
            </a:extLst>
          </p:cNvPr>
          <p:cNvSpPr txBox="1">
            <a:spLocks/>
          </p:cNvSpPr>
          <p:nvPr/>
        </p:nvSpPr>
        <p:spPr>
          <a:xfrm>
            <a:off x="870829" y="413850"/>
            <a:ext cx="8127121" cy="549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rgbClr val="003A6C"/>
                </a:solidFill>
              </a:rPr>
              <a:t>F</a:t>
            </a:r>
            <a:r>
              <a:rPr lang="en-GB" sz="3600" b="1" err="1">
                <a:solidFill>
                  <a:srgbClr val="003A6C"/>
                </a:solidFill>
              </a:rPr>
              <a:t>reephone</a:t>
            </a:r>
            <a:r>
              <a:rPr lang="en-GB" sz="3600" b="1">
                <a:solidFill>
                  <a:srgbClr val="003A6C"/>
                </a:solidFill>
              </a:rPr>
              <a:t> 153 - Features</a:t>
            </a:r>
            <a:endParaRPr lang="en-MT" sz="3600" b="1">
              <a:solidFill>
                <a:srgbClr val="003A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37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3DED83F-D297-B4A9-9D5B-0B3D13665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52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8739A2-2E0E-94A0-ABA4-EDD6662ECC37}"/>
              </a:ext>
            </a:extLst>
          </p:cNvPr>
          <p:cNvSpPr/>
          <p:nvPr/>
        </p:nvSpPr>
        <p:spPr>
          <a:xfrm>
            <a:off x="11049802" y="6323798"/>
            <a:ext cx="847023" cy="3465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T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752D208-6CE4-2DC5-719A-C7B95EBB2A73}"/>
              </a:ext>
            </a:extLst>
          </p:cNvPr>
          <p:cNvSpPr txBox="1">
            <a:spLocks/>
          </p:cNvSpPr>
          <p:nvPr/>
        </p:nvSpPr>
        <p:spPr>
          <a:xfrm>
            <a:off x="1256084" y="2498412"/>
            <a:ext cx="5667229" cy="1098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rgbClr val="003A6B"/>
                </a:solidFill>
              </a:rPr>
              <a:t>Queue Management System</a:t>
            </a:r>
            <a:endParaRPr lang="en-MT" sz="4400" b="1">
              <a:solidFill>
                <a:srgbClr val="003A6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C3FF5B-914F-FED4-E568-23C7368DC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827" y="1329452"/>
            <a:ext cx="10216300" cy="933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89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3A3E93BFF5E64B81FD2752BF1BECD6" ma:contentTypeVersion="14" ma:contentTypeDescription="Create a new document." ma:contentTypeScope="" ma:versionID="da4e80a661110df4d7392d0b0ad65c8d">
  <xsd:schema xmlns:xsd="http://www.w3.org/2001/XMLSchema" xmlns:xs="http://www.w3.org/2001/XMLSchema" xmlns:p="http://schemas.microsoft.com/office/2006/metadata/properties" xmlns:ns2="4d8d8558-386b-4b7a-9934-ee7da0a43094" xmlns:ns3="5142aa42-1af1-41a6-85f2-be9d08ee8af9" targetNamespace="http://schemas.microsoft.com/office/2006/metadata/properties" ma:root="true" ma:fieldsID="76682d35caba6dd78801367249e3e9fe" ns2:_="" ns3:_="">
    <xsd:import namespace="4d8d8558-386b-4b7a-9934-ee7da0a43094"/>
    <xsd:import namespace="5142aa42-1af1-41a6-85f2-be9d08ee8a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8d8558-386b-4b7a-9934-ee7da0a430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42aa42-1af1-41a6-85f2-be9d08ee8af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E16FED-9C02-465D-949D-A1F08E6FA0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8d8558-386b-4b7a-9934-ee7da0a43094"/>
    <ds:schemaRef ds:uri="5142aa42-1af1-41a6-85f2-be9d08ee8a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AF7FEC-698C-4DBC-836B-C4D8227E8A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991</Words>
  <Application>Microsoft Office PowerPoint</Application>
  <PresentationFormat>Widescreen</PresentationFormat>
  <Paragraphs>195</Paragraphs>
  <Slides>30</Slides>
  <Notes>4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The Way to User-centric Services</vt:lpstr>
      <vt:lpstr>PowerPoint Presentation</vt:lpstr>
      <vt:lpstr>PowerPoint Presentation</vt:lpstr>
      <vt:lpstr>PowerPoint Presentation</vt:lpstr>
      <vt:lpstr>Traditional Communication Channels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Structural  Reform Support Programme (TSI) - DigIT-X  March 2021 to February 2022 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Bryony Grech</dc:creator>
  <cp:lastModifiedBy>MANTA Athina (REFORM-ATHENS)</cp:lastModifiedBy>
  <cp:revision>4</cp:revision>
  <dcterms:created xsi:type="dcterms:W3CDTF">2024-02-20T12:43:52Z</dcterms:created>
  <dcterms:modified xsi:type="dcterms:W3CDTF">2024-05-14T12:02:55Z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2024-05-14T12:02:49Z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456e51a9-8df3-4c4b-966f-32665e40422f</vt:lpwstr>
  </property>
  <property fmtid="{D5CDD505-2E9C-101B-9397-08002B2CF9AE}" pid="8" name="MSIP_Label_6bd9ddd1-4d20-43f6-abfa-fc3c07406f94_ContentBits">
    <vt:lpwstr>0</vt:lpwstr>
  </property>
</Properties>
</file>