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3" r:id="rId7"/>
    <p:sldId id="258" r:id="rId8"/>
    <p:sldId id="259" r:id="rId9"/>
    <p:sldId id="260" r:id="rId10"/>
    <p:sldId id="261" r:id="rId11"/>
    <p:sldId id="262" r:id="rId12"/>
    <p:sldId id="264" r:id="rId1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CE58-80BD-20B3-D604-90FDE5CD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325A8-1071-3B87-CE63-4059EB992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5D0B9-E260-8DF6-4C18-32914BE1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16C4A-2794-55EE-8292-93298A2F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208D1-FD2C-1490-1F46-BB47BDD0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2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1E4D-B7D7-4BD5-C727-DD4910947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98A9B-7A0B-916E-887F-6E64B4D52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59386-00B4-EBB0-5459-1A07E4430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E424D-7C31-A7A5-6526-6A982AF2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9AA5D-CF70-57D4-6361-7B74EF43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0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4A71DA-B10A-7994-1572-DC2654033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E7A92-E08A-5680-41F2-215831588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B37E4-3592-3A46-E58A-049A22D8E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BC60B-D6E5-0AB4-40E3-0384D0356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9472C-640C-768A-0CBA-0E4E92C0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1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5E517-D2E5-2014-95FD-B104A8CD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3234D-C991-E4AF-3861-E80849FDE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52BFB-657A-CEF8-199A-C4A30197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3C5DC-FF89-E71F-6DCA-256EC532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7B2C7-BC64-74BF-F456-AD21DB3C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12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2264-7E5C-2821-7ADB-BE1736F1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45F97-8DB2-8358-5B4E-19C540397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4C052-30F6-28AA-8B71-E2710760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76EAB-CC49-7C99-C3A9-0C11D7DB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02C86-8F82-F074-920C-D72AF94B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73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1DB01-5B36-6DDD-14DC-98F8B2C7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2DE93-1E1C-3B00-1252-939AD6124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A9CBB-E5E0-66DF-CD35-AB3F60248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C1FD9-255C-CF17-896E-F71D703A9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AA02E-BD6C-6CE8-4E44-F8D25645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C17DC-8113-6738-9334-BDF62DBE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75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589D4-9500-16B7-C218-5804C133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39660-C766-6462-F6ED-CED23899F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D2F0D-94E9-8887-4507-C1CF173DB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9F9530-94FA-2C7D-DB87-48881C902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33EA17-9EFC-A7F4-8E76-350C172D6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C0F58B-41B7-04AB-3600-FC6D2EAB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7B829-A517-0975-2E12-F2A5D90E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207EB-4B6C-3ED4-5E68-8F6EFE52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0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58637-415A-7551-14FE-D9D51AED0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F8197-F69B-4F94-AD2F-5AF83FFA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0BB61-DE31-5379-12ED-D610194B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90665-5636-F0BD-DE49-EC8C0BAA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49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091E10-46CC-BE6A-1B63-C1FD6BB7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DA3B4-2FAD-2DE8-FF5E-478284EC0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200C-C7C4-F7F3-8BBD-54053BD9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20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6CC61-0EF2-0B9C-06BF-2DA53C6E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726FE-733A-3D84-BF8D-3F6A7CDC3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DD7B5-30D4-5DBC-86D8-D0E01AFD3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AEA5B-E22C-38BA-440E-7EA706B2C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BCE1C-EBB6-A085-87BF-AA59AA0E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679AC-521D-86AE-FCA6-26DFF564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42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FE6A-8A59-A7E8-52AF-6CCFAC29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7563E-D52C-3270-EE3B-B22EC3BB2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3D1A8-209C-8C9B-C189-2365B6A44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46F8D-2B3E-8CB9-24D0-9B3523C1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0FADF-3D36-E694-6BF0-25566290B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00521-FD06-310D-02CE-EAD02FF8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37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55E898-7A99-BC16-5DCB-8ED574F7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C509A-D572-53B5-6B99-2CF1A0596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8631-E526-FE9B-9907-B2CECC837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C756A-EB72-4371-A83F-ACEEF5E3D0E7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2A1FF-95D6-7F61-2807-060DA5FC4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8A815-F47B-398B-5C77-C00160619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36A85-3953-42FB-9AEE-F66763FCE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6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doardo.Ongaro@gmail.com" TargetMode="External"/><Relationship Id="rId2" Type="http://schemas.openxmlformats.org/officeDocument/2006/relationships/hyperlink" Target="mailto:edoardo.ongaro@open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doardo.Ongaro@gmail.com" TargetMode="External"/><Relationship Id="rId2" Type="http://schemas.openxmlformats.org/officeDocument/2006/relationships/hyperlink" Target="mailto:edoardo.ongaro@open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E0D9F-339A-3263-34E8-7479D2E6C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9438"/>
            <a:ext cx="9144000" cy="2387600"/>
          </a:xfrm>
        </p:spPr>
        <p:txBody>
          <a:bodyPr>
            <a:normAutofit/>
          </a:bodyPr>
          <a:lstStyle/>
          <a:p>
            <a:r>
              <a:rPr lang="en-GB" sz="4000" b="0" i="0" u="none" strike="noStrike" baseline="0" dirty="0">
                <a:latin typeface="+mn-lt"/>
              </a:rPr>
              <a:t>The long and winding road towards the </a:t>
            </a:r>
            <a:br>
              <a:rPr lang="en-GB" sz="4000" b="0" i="0" u="none" strike="noStrike" baseline="0" dirty="0">
                <a:latin typeface="+mn-lt"/>
              </a:rPr>
            </a:br>
            <a:r>
              <a:rPr lang="en-GB" sz="4000" b="0" i="0" u="none" strike="noStrike" baseline="0" dirty="0">
                <a:latin typeface="+mn-lt"/>
              </a:rPr>
              <a:t>EU policy of support to Member States </a:t>
            </a:r>
            <a:br>
              <a:rPr lang="en-GB" sz="4000" b="0" i="0" u="none" strike="noStrike" baseline="0" dirty="0">
                <a:latin typeface="+mn-lt"/>
              </a:rPr>
            </a:br>
            <a:r>
              <a:rPr lang="en-GB" sz="4000" b="0" i="0" u="none" strike="noStrike" baseline="0" dirty="0">
                <a:latin typeface="+mn-lt"/>
              </a:rPr>
              <a:t>public administration reform: </a:t>
            </a:r>
            <a:br>
              <a:rPr lang="en-GB" sz="4000" b="0" i="0" u="none" strike="noStrike" baseline="0" dirty="0">
                <a:latin typeface="+mn-lt"/>
              </a:rPr>
            </a:br>
            <a:r>
              <a:rPr lang="en-GB" sz="4000" b="0" i="0" u="none" strike="noStrike" baseline="0" dirty="0">
                <a:latin typeface="+mn-lt"/>
              </a:rPr>
              <a:t>History and prospects</a:t>
            </a:r>
            <a:endParaRPr lang="en-GB" sz="4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989A9-11AF-CDD8-D19F-8D96AB5A6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075" y="3487738"/>
            <a:ext cx="10029825" cy="2951162"/>
          </a:xfrm>
        </p:spPr>
        <p:txBody>
          <a:bodyPr>
            <a:normAutofit fontScale="77500" lnSpcReduction="20000"/>
          </a:bodyPr>
          <a:lstStyle/>
          <a:p>
            <a:r>
              <a:rPr lang="en-GB" i="1" dirty="0"/>
              <a:t>Prof Edoardo Ongaro, PhD (KCL), MPhil (LSE), </a:t>
            </a:r>
            <a:r>
              <a:rPr lang="en-GB" i="1" dirty="0" err="1"/>
              <a:t>FAcSS</a:t>
            </a:r>
            <a:r>
              <a:rPr lang="en-GB" i="1" dirty="0"/>
              <a:t>, FJUC</a:t>
            </a:r>
          </a:p>
          <a:p>
            <a:r>
              <a:rPr lang="en-GB" i="1" dirty="0"/>
              <a:t>Professor of Public Management, The Open University, UK</a:t>
            </a:r>
          </a:p>
          <a:p>
            <a:r>
              <a:rPr lang="en-GB" i="1" dirty="0"/>
              <a:t>Visiting Professor, Bocconi University, Italy</a:t>
            </a:r>
          </a:p>
          <a:p>
            <a:r>
              <a:rPr lang="en-GB" i="1" dirty="0"/>
              <a:t>Immediate Past President, European Group for Public Administration (EGPA President 2013-19)</a:t>
            </a:r>
          </a:p>
          <a:p>
            <a:r>
              <a:rPr lang="en-GB" i="1" dirty="0"/>
              <a:t>Council of administration Member, international Institute of Administrative Sciences (IIAS)</a:t>
            </a:r>
          </a:p>
          <a:p>
            <a:r>
              <a:rPr lang="en-GB" i="1" dirty="0"/>
              <a:t>Editor, Public Policy and Administration</a:t>
            </a:r>
          </a:p>
          <a:p>
            <a:r>
              <a:rPr lang="en-GB" i="1" dirty="0"/>
              <a:t>Fellow of the Academy of the Social Sciences, UK</a:t>
            </a:r>
          </a:p>
          <a:p>
            <a:r>
              <a:rPr lang="en-GB" i="1" dirty="0"/>
              <a:t>Fellow of PAC-JUC/UKAPA, UK</a:t>
            </a:r>
          </a:p>
          <a:p>
            <a:r>
              <a:rPr lang="en-GB" i="1" dirty="0">
                <a:hlinkClick r:id="rId2"/>
              </a:rPr>
              <a:t>edoardo.ongaro@open.ac.uk</a:t>
            </a:r>
            <a:r>
              <a:rPr lang="en-GB" i="1" dirty="0"/>
              <a:t> / </a:t>
            </a:r>
            <a:r>
              <a:rPr lang="en-GB" i="1" dirty="0">
                <a:hlinkClick r:id="rId3"/>
              </a:rPr>
              <a:t>edoardo.Ongaro@gmail.com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67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86DC-D58C-A415-E854-A0FB90599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7A82F-6289-00E4-EBA0-A8F779158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GB" b="0" i="0" u="none" strike="noStrike" baseline="0" dirty="0"/>
              <a:t>The European Union (EU), notably the European Commission (EC), has become an institutional actor in the field of the reform of public administration in Europe</a:t>
            </a:r>
          </a:p>
          <a:p>
            <a:pPr algn="l"/>
            <a:endParaRPr lang="en-GB" dirty="0"/>
          </a:p>
          <a:p>
            <a:pPr algn="l"/>
            <a:r>
              <a:rPr lang="en-GB" b="0" i="0" u="none" strike="noStrike" baseline="0" dirty="0"/>
              <a:t>The EC has developed an approach to support Member States in their initiatives to improve public administration and public services – this is the (current) endpoint of an approach which has evolved over at least two decades</a:t>
            </a:r>
          </a:p>
          <a:p>
            <a:pPr algn="l"/>
            <a:endParaRPr lang="en-GB" b="0" i="0" u="none" strike="noStrike" baseline="0" dirty="0"/>
          </a:p>
          <a:p>
            <a:pPr algn="l"/>
            <a:r>
              <a:rPr lang="en-GB" dirty="0"/>
              <a:t>This presentation – and the accompanying paper – has three goals:</a:t>
            </a:r>
          </a:p>
          <a:p>
            <a:pPr marL="1028700" lvl="1" indent="-571500">
              <a:buAutoNum type="romanLcParenBoth"/>
            </a:pPr>
            <a:r>
              <a:rPr lang="en-GB" sz="2800" dirty="0"/>
              <a:t>describe the changes occurred since the turn of the millennium in the      </a:t>
            </a:r>
            <a:r>
              <a:rPr lang="en-GB" sz="2800" b="0" i="0" u="none" strike="noStrike" baseline="0" dirty="0">
                <a:latin typeface="+mn-lt"/>
              </a:rPr>
              <a:t>EU policy of support to Member States public administration reform</a:t>
            </a:r>
          </a:p>
          <a:p>
            <a:pPr marL="1028700" lvl="1" indent="-571500">
              <a:buAutoNum type="romanLcParenBoth"/>
            </a:pPr>
            <a:r>
              <a:rPr lang="en-GB" sz="2800" dirty="0"/>
              <a:t>provide a social science-based explanation for it</a:t>
            </a:r>
          </a:p>
          <a:p>
            <a:pPr marL="457200" lvl="1" indent="0">
              <a:buNone/>
            </a:pPr>
            <a:r>
              <a:rPr lang="en-GB" sz="2800" dirty="0"/>
              <a:t>(iii)   briefly discuss prospects (where to, from here?)</a:t>
            </a:r>
          </a:p>
          <a:p>
            <a:pPr algn="l"/>
            <a:endParaRPr lang="en-GB" dirty="0"/>
          </a:p>
          <a:p>
            <a:pPr algn="l"/>
            <a:endParaRPr lang="en-GB" sz="1800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26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4EC19-C96E-788E-C782-5669B9EC3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Changes occurred in the EU policy of support to Member States public administration reform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AABBC-8298-4DB3-E6D3-E139CBC1D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GB" sz="2400" b="0" i="0" u="none" strike="noStrike" baseline="0" dirty="0">
                <a:solidFill>
                  <a:srgbClr val="000000"/>
                </a:solidFill>
              </a:rPr>
              <a:t>The EC has developed a targeted approach of support to the Member States in their initiatives to improve public administration and public services management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</a:rPr>
              <a:t>Such </a:t>
            </a:r>
            <a:r>
              <a:rPr lang="en-GB" sz="2400" b="0" i="0" u="none" strike="noStrike" baseline="0" dirty="0">
                <a:solidFill>
                  <a:srgbClr val="000000"/>
                </a:solidFill>
              </a:rPr>
              <a:t>approach has developed over two decades, and changed over time:</a:t>
            </a:r>
          </a:p>
          <a:p>
            <a:pPr lvl="1"/>
            <a:r>
              <a:rPr lang="en-GB" b="0" i="0" u="none" strike="noStrike" baseline="0" dirty="0">
                <a:solidFill>
                  <a:srgbClr val="000000"/>
                </a:solidFill>
              </a:rPr>
              <a:t>the seminal causes for change were laid in the decade 2000–2010,</a:t>
            </a:r>
            <a:endParaRPr lang="en-GB" b="0" i="0" u="none" strike="noStrike" baseline="0" dirty="0">
              <a:solidFill>
                <a:srgbClr val="0000FF"/>
              </a:solidFill>
            </a:endParaRPr>
          </a:p>
          <a:p>
            <a:pPr lvl="1"/>
            <a:r>
              <a:rPr lang="en-GB" b="0" i="0" u="none" strike="noStrike" baseline="0" dirty="0">
                <a:solidFill>
                  <a:srgbClr val="000000"/>
                </a:solidFill>
              </a:rPr>
              <a:t>while change manifested itself in the second decade 2011–2021</a:t>
            </a:r>
          </a:p>
          <a:p>
            <a:pPr algn="l"/>
            <a:r>
              <a:rPr lang="en-GB" sz="2400" b="0" i="0" u="none" strike="noStrike" baseline="0" dirty="0"/>
              <a:t>This process can be seen as a twofold paradigmatic change:</a:t>
            </a:r>
          </a:p>
          <a:p>
            <a:pPr lvl="1"/>
            <a:r>
              <a:rPr lang="en-GB" b="0" i="0" u="none" strike="noStrike" baseline="0" dirty="0"/>
              <a:t>It is a novel field of action for the EU itself </a:t>
            </a:r>
            <a:r>
              <a:rPr lang="en-GB" sz="2400" b="0" i="0" u="none" strike="noStrike" baseline="0" dirty="0">
                <a:solidFill>
                  <a:srgbClr val="000000"/>
                </a:solidFill>
              </a:rPr>
              <a:t>(it did not exist earlier on)</a:t>
            </a:r>
            <a:endParaRPr lang="en-GB" b="0" i="0" u="none" strike="noStrike" baseline="0" dirty="0"/>
          </a:p>
          <a:p>
            <a:pPr lvl="1"/>
            <a:r>
              <a:rPr lang="en-GB" b="0" i="0" u="none" strike="noStrike" baseline="0" dirty="0"/>
              <a:t>the logic driving the EU action shifted from a logic of conditionality to a radically different logic of on-the-ground support, facilitation and enablement of administrative reforms and public services management development in and by the Member States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25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1545-32FE-3028-BA6C-EE3952F63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Roots (and seeds) of the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547AD-1CC2-D67B-53CF-849B503BA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9500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400" dirty="0"/>
              <a:t>Early seeds of the process which eventually led to the EU policy of support to Member States administrative reforms were sown in the early 2000s, when</a:t>
            </a:r>
            <a:r>
              <a:rPr lang="en-GB" sz="2400" b="0" i="0" u="none" strike="noStrike" baseline="0" dirty="0"/>
              <a:t> the negotiations for the accession to the EU of the countries from Central and Eastern Europe commenced</a:t>
            </a:r>
          </a:p>
          <a:p>
            <a:r>
              <a:rPr lang="en-GB" sz="2400" b="0" i="0" u="none" strike="noStrike" baseline="0" dirty="0"/>
              <a:t>The sectoral chapters of the negotiations pertaining to administrative capacities (PHARE programme, European Social Fund-supported interventions, later the European Structural and Investment Funds – Thematic Objective 11 “Institutional Capacities”) provided enabling conditions</a:t>
            </a:r>
          </a:p>
          <a:p>
            <a:pPr algn="l"/>
            <a:r>
              <a:rPr lang="en-GB" sz="2400" dirty="0"/>
              <a:t>And “policy entrepreneurs” in the European Commission (like Daniele </a:t>
            </a:r>
            <a:r>
              <a:rPr lang="en-GB" sz="2400" dirty="0" err="1"/>
              <a:t>Dotto</a:t>
            </a:r>
            <a:r>
              <a:rPr lang="en-GB" sz="2400" dirty="0"/>
              <a:t>, </a:t>
            </a:r>
            <a:r>
              <a:rPr lang="en-GB" sz="2400" b="0" i="0" u="none" strike="noStrike" baseline="0" dirty="0"/>
              <a:t>Florian Hauser, Mina </a:t>
            </a:r>
            <a:r>
              <a:rPr lang="en-GB" sz="2400" b="0" i="0" u="none" strike="noStrike" baseline="0" dirty="0" err="1"/>
              <a:t>Shoylekova</a:t>
            </a:r>
            <a:r>
              <a:rPr lang="en-GB" sz="2400" b="0" i="0" u="none" strike="noStrike" baseline="0" dirty="0"/>
              <a:t>) envisaged a pathway to developing an EU administrative support policy proper </a:t>
            </a:r>
          </a:p>
          <a:p>
            <a:pPr algn="l"/>
            <a:r>
              <a:rPr lang="en-GB" sz="2400" b="0" i="0" u="none" strike="noStrike" baseline="0" dirty="0"/>
              <a:t>Intra-Commission organisational arrangements proved important for building knowledge and awareness within the EC: the </a:t>
            </a:r>
            <a:r>
              <a:rPr lang="en-GB" sz="2400" dirty="0"/>
              <a:t>European Commission </a:t>
            </a:r>
            <a:r>
              <a:rPr lang="en-GB" sz="2400" b="0" i="0" u="none" strike="noStrike" baseline="0" dirty="0"/>
              <a:t>Inter-Service group on Public Administration</a:t>
            </a:r>
          </a:p>
          <a:p>
            <a:pPr algn="l"/>
            <a:endParaRPr lang="en-GB" sz="1800" b="0" i="0" u="none" strike="noStrike" baseline="0" dirty="0">
              <a:latin typeface="AdvTT5843c571"/>
            </a:endParaRPr>
          </a:p>
          <a:p>
            <a:pPr algn="l"/>
            <a:endParaRPr lang="en-GB" sz="1800" b="0" i="0" u="none" strike="noStrike" baseline="0" dirty="0">
              <a:latin typeface="AdvTT5843c571"/>
            </a:endParaRPr>
          </a:p>
          <a:p>
            <a:pPr algn="l"/>
            <a:endParaRPr lang="en-GB" sz="1800" b="0" i="0" u="none" strike="noStrike" baseline="0" dirty="0">
              <a:latin typeface="AdvTT5843c571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2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98016-F501-EC63-C8EF-024B7BE4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Turning point(s) in the process of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15AAB-7163-DA22-F26F-DB753B92E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52197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Then came the Fiscal crisis, the changes to EU governance of the early 2010s, and the experience of the Task Force for Greece</a:t>
            </a:r>
          </a:p>
          <a:p>
            <a:pPr algn="l"/>
            <a:r>
              <a:rPr lang="en-GB" sz="2400" dirty="0"/>
              <a:t>Policy and organisational learning occurred, also triggered by specific projects and initiatives (“toolbox Quality of PA” , the </a:t>
            </a:r>
            <a:r>
              <a:rPr lang="en-GB" sz="2400" b="0" i="0" u="none" strike="noStrike" baseline="0" dirty="0"/>
              <a:t>EUPACK  - European Public Administration Country Knowledge – project, notably final conference attended also by EGPA and </a:t>
            </a:r>
            <a:r>
              <a:rPr lang="en-GB" sz="2400" b="0" i="0" u="none" strike="noStrike" baseline="0" dirty="0" err="1"/>
              <a:t>NISPAcee</a:t>
            </a:r>
            <a:r>
              <a:rPr lang="en-GB" sz="2400" b="0" i="0" u="none" strike="noStrike" baseline="0" dirty="0"/>
              <a:t> Presidents) </a:t>
            </a:r>
            <a:endParaRPr lang="en-GB" sz="2400" dirty="0"/>
          </a:p>
          <a:p>
            <a:pPr algn="l"/>
            <a:r>
              <a:rPr lang="en-GB" sz="2400" dirty="0"/>
              <a:t>Leading to re-thinking the initial approach, driven by conditionality, to an approach eventually centred on a logic of enablement</a:t>
            </a:r>
          </a:p>
          <a:p>
            <a:pPr algn="l"/>
            <a:r>
              <a:rPr lang="en-GB" sz="2400" dirty="0"/>
              <a:t>The issue of public administration capacities climbed the EC political agenda, and the EC top leadership became involved</a:t>
            </a:r>
          </a:p>
          <a:p>
            <a:r>
              <a:rPr lang="en-GB" sz="2400" dirty="0"/>
              <a:t>A process which ultimately led to: the establishment of DG REFORM, the TSI, the chapters on public administration in RRF, the establishment of the Experts Group on PA, the adoption of the EC communication </a:t>
            </a:r>
            <a:r>
              <a:rPr lang="en-GB" sz="2400" dirty="0" err="1"/>
              <a:t>ComPAct</a:t>
            </a:r>
            <a:endParaRPr lang="en-GB" sz="2400" dirty="0"/>
          </a:p>
          <a:p>
            <a:r>
              <a:rPr lang="en-GB" sz="2400" b="0" i="0" u="none" strike="noStrike" baseline="0" dirty="0"/>
              <a:t>Jointly, they can be seen as institutional and policy tool components of the EU policy of support to Member States public administration reform and public services management development </a:t>
            </a:r>
          </a:p>
          <a:p>
            <a:pPr algn="l"/>
            <a:endParaRPr lang="en-GB" sz="2400" dirty="0"/>
          </a:p>
          <a:p>
            <a:endParaRPr lang="en-GB" sz="2800" dirty="0">
              <a:latin typeface="AdvTT5843c571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23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3F592-07A7-01B0-5F7D-D03B1786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State-of-art: Where are we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9FD21-1EFA-DB1C-6E85-D94532711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7207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400" b="0" i="0" u="none" strike="noStrike" baseline="0" dirty="0"/>
              <a:t>The EU-supported administrative reform policy could and should also be seen within the broader policy field of which it is part: public administration reform writ large in the Member States</a:t>
            </a:r>
          </a:p>
          <a:p>
            <a:pPr algn="l"/>
            <a:r>
              <a:rPr lang="en-GB" sz="2400" dirty="0"/>
              <a:t>Public administration reform – a national competence of Member States – is now also EU-supported (DG REFORM, TSI, RRF, Expert Group on PAG, </a:t>
            </a:r>
            <a:r>
              <a:rPr lang="en-GB" sz="2400" dirty="0" err="1"/>
              <a:t>ComPAct</a:t>
            </a:r>
            <a:r>
              <a:rPr lang="en-GB" sz="2400" dirty="0"/>
              <a:t>)</a:t>
            </a:r>
            <a:endParaRPr lang="en-GB" sz="2400" b="0" i="0" u="none" strike="noStrike" baseline="0" dirty="0"/>
          </a:p>
          <a:p>
            <a:pPr algn="l"/>
            <a:r>
              <a:rPr lang="en-GB" sz="2400" dirty="0"/>
              <a:t>From a </a:t>
            </a:r>
            <a:r>
              <a:rPr lang="en-GB" sz="2400" b="0" i="0" u="none" strike="noStrike" baseline="0" dirty="0"/>
              <a:t>policy-implications / practitioners-decisionmakers viewpoint, knowledge as well as financial resources at EU-level are now available to support public administration reform processes at the national level</a:t>
            </a:r>
          </a:p>
          <a:p>
            <a:r>
              <a:rPr lang="en-GB" sz="2400" dirty="0"/>
              <a:t>From a scholarly viewpoint, </a:t>
            </a:r>
            <a:r>
              <a:rPr lang="en-GB" sz="2400" b="0" i="0" u="none" strike="noStrike" baseline="0" dirty="0"/>
              <a:t>national level administrative reforms cannot and should not in the future be studied in isolation from their embeddedness into the EU Multi-Level Governance – indeed t</a:t>
            </a:r>
            <a:r>
              <a:rPr lang="en-GB" sz="2400" dirty="0"/>
              <a:t>he European dimension has grown in significance in the field of the administrative sciences</a:t>
            </a:r>
          </a:p>
          <a:p>
            <a:pPr lvl="1"/>
            <a:r>
              <a:rPr lang="en-GB" dirty="0"/>
              <a:t>see EGPA-related books like: “</a:t>
            </a:r>
            <a:r>
              <a:rPr lang="en-GB" i="1" dirty="0"/>
              <a:t>European Perspectives on Public Administration” – “Public Administration in Europe: The Contribution of EGPA”, and the “Palgrave Handbook of Public Administration and Management in Europe”</a:t>
            </a:r>
            <a:r>
              <a:rPr lang="en-GB" dirty="0"/>
              <a:t>, all published recently</a:t>
            </a:r>
            <a:r>
              <a:rPr lang="en-GB" i="1" dirty="0"/>
              <a:t> </a:t>
            </a:r>
          </a:p>
          <a:p>
            <a:pPr lvl="1"/>
            <a:r>
              <a:rPr lang="en-GB" i="1" dirty="0"/>
              <a:t>(to contrast this state-of-art with the situation in the 1970s, when “the field of public administration studies was exclusively national”)</a:t>
            </a:r>
            <a:endParaRPr lang="en-GB" b="0" i="1" u="none" strike="noStrike" baseline="0" dirty="0"/>
          </a:p>
          <a:p>
            <a:pPr algn="l"/>
            <a:endParaRPr lang="en-GB" sz="1800" b="0" i="0" u="none" strike="noStrike" baseline="0" dirty="0">
              <a:latin typeface="AdvTT5843c571"/>
            </a:endParaRPr>
          </a:p>
          <a:p>
            <a:pPr algn="l"/>
            <a:endParaRPr lang="en-GB" sz="1800" b="0" i="0" u="none" strike="noStrike" baseline="0" dirty="0">
              <a:latin typeface="AdvTT5843c571"/>
            </a:endParaRPr>
          </a:p>
          <a:p>
            <a:pPr algn="l"/>
            <a:endParaRPr lang="en-GB" sz="1800" b="0" i="0" u="none" strike="noStrike" baseline="0" dirty="0">
              <a:latin typeface="AdvTT5843c571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56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716E-0D2F-32C7-B30F-024158436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Theoretical Explanations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F8B1-1C5B-9522-D3EF-BA7240493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976"/>
            <a:ext cx="10515600" cy="4910137"/>
          </a:xfrm>
        </p:spPr>
        <p:txBody>
          <a:bodyPr>
            <a:noAutofit/>
          </a:bodyPr>
          <a:lstStyle/>
          <a:p>
            <a:pPr marL="0" indent="0" algn="l">
              <a:spcAft>
                <a:spcPts val="1200"/>
              </a:spcAft>
              <a:buNone/>
            </a:pPr>
            <a:r>
              <a:rPr lang="en-GB" sz="2400" dirty="0"/>
              <a:t>The </a:t>
            </a:r>
            <a:r>
              <a:rPr lang="en-GB" sz="2400" b="0" i="0" u="none" strike="noStrike" baseline="0" dirty="0"/>
              <a:t>paradigmatic shift that has occurred can be interpreted through a combination of theoretical perspectives: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000" b="0" i="0" u="none" strike="noStrike" baseline="0" dirty="0">
                <a:solidFill>
                  <a:srgbClr val="000000"/>
                </a:solidFill>
              </a:rPr>
              <a:t>(i) Policy and organizational </a:t>
            </a:r>
            <a:r>
              <a:rPr lang="en-GB" sz="2000" b="0" u="sng" strike="noStrike" baseline="0" dirty="0">
                <a:solidFill>
                  <a:srgbClr val="000000"/>
                </a:solidFill>
              </a:rPr>
              <a:t>learning</a:t>
            </a:r>
            <a:r>
              <a:rPr lang="en-GB" sz="2000" b="0" i="0" u="none" strike="noStrike" baseline="0" dirty="0">
                <a:solidFill>
                  <a:srgbClr val="000000"/>
                </a:solidFill>
              </a:rPr>
              <a:t>, at first within the EC and then throughout the  policy community in the field of public administration and public management, thereby encompassing also the academic pan-European scholarly community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000" b="0" i="0" u="none" strike="noStrike" baseline="0" dirty="0">
                <a:solidFill>
                  <a:srgbClr val="000000"/>
                </a:solidFill>
              </a:rPr>
              <a:t>(ii) Active </a:t>
            </a:r>
            <a:r>
              <a:rPr lang="en-GB" sz="2000" b="0" i="0" u="sng" strike="noStrike" baseline="0" dirty="0">
                <a:solidFill>
                  <a:srgbClr val="000000"/>
                </a:solidFill>
              </a:rPr>
              <a:t>policy entrepreneurship</a:t>
            </a:r>
            <a:r>
              <a:rPr lang="en-GB" sz="2000" b="0" i="0" u="none" strike="noStrike" baseline="0" dirty="0">
                <a:solidFill>
                  <a:srgbClr val="000000"/>
                </a:solidFill>
              </a:rPr>
              <a:t> within the EC (which suggests that a key factor in the dynamics of European integration continues to lie in the entrepreneurial function performed by officials in the EC - nowadays like decades ago, at the dawn of the European integration journey)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000" b="0" i="0" u="none" strike="noStrike" baseline="0" dirty="0">
                <a:solidFill>
                  <a:srgbClr val="000000"/>
                </a:solidFill>
              </a:rPr>
              <a:t>(iii) The opening of an </a:t>
            </a:r>
            <a:r>
              <a:rPr lang="en-GB" sz="2000" b="0" i="0" u="sng" strike="noStrike" baseline="0" dirty="0">
                <a:solidFill>
                  <a:srgbClr val="000000"/>
                </a:solidFill>
              </a:rPr>
              <a:t>opportunity window</a:t>
            </a:r>
            <a:r>
              <a:rPr lang="en-GB" sz="2000" b="0" i="0" u="none" strike="noStrike" baseline="0" dirty="0">
                <a:solidFill>
                  <a:srgbClr val="000000"/>
                </a:solidFill>
              </a:rPr>
              <a:t> for a broader policy shift: the response to the pandemic via the RRF created a partly novel ideational context (zeitgeist, or ‘spirit of the time’) within which the transformative change here recounted could more fully unfold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000" b="0" i="0" u="none" strike="noStrike" baseline="0" dirty="0">
                <a:solidFill>
                  <a:srgbClr val="000000"/>
                </a:solidFill>
              </a:rPr>
              <a:t>(iv) The </a:t>
            </a:r>
            <a:r>
              <a:rPr lang="en-GB" sz="2000" b="0" i="0" u="sng" strike="noStrike" baseline="0" dirty="0">
                <a:solidFill>
                  <a:srgbClr val="000000"/>
                </a:solidFill>
              </a:rPr>
              <a:t>institutionalization of a new policy sub-system</a:t>
            </a:r>
            <a:r>
              <a:rPr lang="en-GB" sz="2000" b="0" i="0" u="none" strike="noStrike" baseline="0" dirty="0">
                <a:solidFill>
                  <a:srgbClr val="000000"/>
                </a:solidFill>
              </a:rPr>
              <a:t> – a set of institutions, processes, people -which has contributed to the consolidation of the new state of affairs (‘freezing’ change, in Lewin’s memorable metaphor of change as ‘unfreeze – change – freeze’)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6317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E2DF-D11B-C627-470B-EB5AB05B4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009BF-826F-07A0-46DE-154EB6967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1850" cy="4351338"/>
          </a:xfrm>
        </p:spPr>
        <p:txBody>
          <a:bodyPr>
            <a:normAutofit/>
          </a:bodyPr>
          <a:lstStyle/>
          <a:p>
            <a:r>
              <a:rPr lang="en-GB" dirty="0"/>
              <a:t>Develop further the ‘enablement logic’ now at the core of the current policy of support to member States administrative reform</a:t>
            </a:r>
          </a:p>
          <a:p>
            <a:r>
              <a:rPr lang="en-GB" dirty="0"/>
              <a:t>Develop further the ‘variable geometry’ logic of the policy: the needs of the Member States vary profoundly, hence differentiation is key</a:t>
            </a:r>
          </a:p>
          <a:p>
            <a:r>
              <a:rPr lang="en-GB" dirty="0"/>
              <a:t>Promote, support, enable learning - at all levels</a:t>
            </a:r>
          </a:p>
          <a:p>
            <a:pPr lvl="1"/>
            <a:r>
              <a:rPr lang="en-GB" dirty="0"/>
              <a:t>the EU and Europe at large is exceptionally rich in terms of administrative diversity of its systems, strength of its scholarly community, level of integration (politically, institutionally, and from a scholarly viewpoint) thereby providing very favourable conditions for administrative learning to occur</a:t>
            </a:r>
          </a:p>
        </p:txBody>
      </p:sp>
    </p:spTree>
    <p:extLst>
      <p:ext uri="{BB962C8B-B14F-4D97-AF65-F5344CB8AC3E}">
        <p14:creationId xmlns:p14="http://schemas.microsoft.com/office/powerpoint/2010/main" val="1129112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BDDBC9-F598-CB7F-064C-570C72CBE6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9EC42C5-DA01-FB40-BD0E-16A93CEA94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>
                <a:hlinkClick r:id="rId2"/>
              </a:rPr>
              <a:t>edoardo.ongaro@open.ac.uk</a:t>
            </a:r>
            <a:r>
              <a:rPr lang="en-GB" i="1" dirty="0"/>
              <a:t> / </a:t>
            </a:r>
            <a:r>
              <a:rPr lang="en-GB" i="1" dirty="0">
                <a:hlinkClick r:id="rId3"/>
              </a:rPr>
              <a:t>edoardo.Ongaro@gmail.com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93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8d8558-386b-4b7a-9934-ee7da0a4309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A3E93BFF5E64B81FD2752BF1BECD6" ma:contentTypeVersion="14" ma:contentTypeDescription="Create a new document." ma:contentTypeScope="" ma:versionID="da4e80a661110df4d7392d0b0ad65c8d">
  <xsd:schema xmlns:xsd="http://www.w3.org/2001/XMLSchema" xmlns:xs="http://www.w3.org/2001/XMLSchema" xmlns:p="http://schemas.microsoft.com/office/2006/metadata/properties" xmlns:ns2="4d8d8558-386b-4b7a-9934-ee7da0a43094" xmlns:ns3="5142aa42-1af1-41a6-85f2-be9d08ee8af9" targetNamespace="http://schemas.microsoft.com/office/2006/metadata/properties" ma:root="true" ma:fieldsID="76682d35caba6dd78801367249e3e9fe" ns2:_="" ns3:_="">
    <xsd:import namespace="4d8d8558-386b-4b7a-9934-ee7da0a43094"/>
    <xsd:import namespace="5142aa42-1af1-41a6-85f2-be9d08ee8a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d8558-386b-4b7a-9934-ee7da0a430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2aa42-1af1-41a6-85f2-be9d08ee8a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2749BC-C1FA-4B94-811A-1C77CB78BFAC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d8d8558-386b-4b7a-9934-ee7da0a43094"/>
    <ds:schemaRef ds:uri="5142aa42-1af1-41a6-85f2-be9d08ee8af9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43414BE-E57E-43D9-B95A-D6318E18CB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461CB6-3503-440B-9641-DE0CBE0EA629}"/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1249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AdvTT5843c571</vt:lpstr>
      <vt:lpstr>Arial</vt:lpstr>
      <vt:lpstr>Calibri</vt:lpstr>
      <vt:lpstr>Calibri Light</vt:lpstr>
      <vt:lpstr>Office Theme</vt:lpstr>
      <vt:lpstr>The long and winding road towards the  EU policy of support to Member States  public administration reform:  History and prospects</vt:lpstr>
      <vt:lpstr>Overview</vt:lpstr>
      <vt:lpstr>Changes occurred in the EU policy of support to Member States public administration reform </vt:lpstr>
      <vt:lpstr>Roots (and seeds) of the changes</vt:lpstr>
      <vt:lpstr>Turning point(s) in the process of change</vt:lpstr>
      <vt:lpstr>State-of-art: Where are we now?</vt:lpstr>
      <vt:lpstr>Theoretical Explanations</vt:lpstr>
      <vt:lpstr>Prospects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long and winding road towards the  EU policy of support to Member States  public administration reform:  History (2000–2021) and prospects</dc:title>
  <dc:creator>Edoardo.Ongaro</dc:creator>
  <cp:lastModifiedBy>GALLEGO GALAN Sandra (REFORM)</cp:lastModifiedBy>
  <cp:revision>39</cp:revision>
  <cp:lastPrinted>2024-01-12T14:11:53Z</cp:lastPrinted>
  <dcterms:created xsi:type="dcterms:W3CDTF">2024-01-11T05:51:20Z</dcterms:created>
  <dcterms:modified xsi:type="dcterms:W3CDTF">2024-01-17T18:37:22Z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0x010100A03A3E93BFF5E64B81FD2752BF1BECD6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2024-01-17T18:37:12Z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6e6c5014-3d50-4317-ae1b-b807a4557f4b</vt:lpwstr>
  </property>
  <property fmtid="{D5CDD505-2E9C-101B-9397-08002B2CF9AE}" pid="9" name="MSIP_Label_6bd9ddd1-4d20-43f6-abfa-fc3c07406f94_ContentBits">
    <vt:lpwstr>0</vt:lpwstr>
  </property>
  <property fmtid="{D5CDD505-2E9C-101B-9397-08002B2CF9AE}" pid="10" name="MediaServiceImageTags">
    <vt:lpwstr/>
  </property>
</Properties>
</file>