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1" r:id="rId5"/>
    <p:sldMasterId id="2147483695" r:id="rId6"/>
  </p:sldMasterIdLst>
  <p:notesMasterIdLst>
    <p:notesMasterId r:id="rId27"/>
  </p:notesMasterIdLst>
  <p:sldIdLst>
    <p:sldId id="358" r:id="rId7"/>
    <p:sldId id="426" r:id="rId8"/>
    <p:sldId id="371" r:id="rId9"/>
    <p:sldId id="409" r:id="rId10"/>
    <p:sldId id="392" r:id="rId11"/>
    <p:sldId id="411" r:id="rId12"/>
    <p:sldId id="410" r:id="rId13"/>
    <p:sldId id="414" r:id="rId14"/>
    <p:sldId id="407" r:id="rId15"/>
    <p:sldId id="431" r:id="rId16"/>
    <p:sldId id="400" r:id="rId17"/>
    <p:sldId id="408" r:id="rId18"/>
    <p:sldId id="423" r:id="rId19"/>
    <p:sldId id="417" r:id="rId20"/>
    <p:sldId id="418" r:id="rId21"/>
    <p:sldId id="419" r:id="rId22"/>
    <p:sldId id="428" r:id="rId23"/>
    <p:sldId id="430" r:id="rId24"/>
    <p:sldId id="416" r:id="rId25"/>
    <p:sldId id="424" r:id="rId2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3399"/>
    <a:srgbClr val="FF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81912" autoAdjust="0"/>
  </p:normalViewPr>
  <p:slideViewPr>
    <p:cSldViewPr>
      <p:cViewPr varScale="1">
        <p:scale>
          <a:sx n="71" d="100"/>
          <a:sy n="71" d="100"/>
        </p:scale>
        <p:origin x="936" y="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27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KOVIC Snjezana (REFORM)" userId="S::snjezana.ivankovic@ec.europa.eu::12b8578b-6f1f-4321-8484-242677856ac8" providerId="AD" clId="Web-{089D9E70-D19C-FF14-71CF-F1522D4BA7EC}"/>
    <pc:docChg chg="mod">
      <pc:chgData name="IVANKOVIC Snjezana (REFORM)" userId="S::snjezana.ivankovic@ec.europa.eu::12b8578b-6f1f-4321-8484-242677856ac8" providerId="AD" clId="Web-{089D9E70-D19C-FF14-71CF-F1522D4BA7EC}" dt="2024-05-14T12:06:19.069" v="0" actId="33475"/>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74472-8EAB-4944-BCCD-E6E833BB730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727470F-B4A4-4D5F-B1F7-B70517ACF1F8}">
      <dgm:prSet phldrT="[Text]"/>
      <dgm:spPr/>
      <dgm:t>
        <a:bodyPr/>
        <a:lstStyle/>
        <a:p>
          <a:r>
            <a:rPr lang="en-US" dirty="0"/>
            <a:t>RPA</a:t>
          </a:r>
        </a:p>
      </dgm:t>
    </dgm:pt>
    <dgm:pt modelId="{A29F8C32-6252-413A-BB32-FFF106190303}" type="parTrans" cxnId="{BBCC3577-3B36-42D6-B90C-6B725C840B45}">
      <dgm:prSet/>
      <dgm:spPr/>
      <dgm:t>
        <a:bodyPr/>
        <a:lstStyle/>
        <a:p>
          <a:endParaRPr lang="en-US"/>
        </a:p>
      </dgm:t>
    </dgm:pt>
    <dgm:pt modelId="{F204DBB0-0EFC-4266-BA3E-966CDABB7384}" type="sibTrans" cxnId="{BBCC3577-3B36-42D6-B90C-6B725C840B45}">
      <dgm:prSet/>
      <dgm:spPr/>
      <dgm:t>
        <a:bodyPr/>
        <a:lstStyle/>
        <a:p>
          <a:endParaRPr lang="en-US"/>
        </a:p>
      </dgm:t>
    </dgm:pt>
    <dgm:pt modelId="{21E1C2AD-0D69-41CB-A0CE-C0B762A118AC}">
      <dgm:prSet phldrT="[Text]"/>
      <dgm:spPr/>
      <dgm:t>
        <a:bodyPr/>
        <a:lstStyle/>
        <a:p>
          <a:r>
            <a:rPr lang="en-US" dirty="0">
              <a:latin typeface="Calibri" panose="020F0502020204030204" pitchFamily="34" charset="0"/>
              <a:cs typeface="Calibri" panose="020F0502020204030204" pitchFamily="34" charset="0"/>
            </a:rPr>
            <a:t>Data retrieval</a:t>
          </a:r>
        </a:p>
      </dgm:t>
    </dgm:pt>
    <dgm:pt modelId="{0FF922B2-D6C5-4C3A-9195-5EFCB9A1EBBC}" type="parTrans" cxnId="{21508BDE-78FE-404D-AB2D-B42CC1B3BF6B}">
      <dgm:prSet/>
      <dgm:spPr/>
      <dgm:t>
        <a:bodyPr/>
        <a:lstStyle/>
        <a:p>
          <a:endParaRPr lang="en-US"/>
        </a:p>
      </dgm:t>
    </dgm:pt>
    <dgm:pt modelId="{7BD53095-5B03-4D29-A7C8-6B35BFFF5338}" type="sibTrans" cxnId="{21508BDE-78FE-404D-AB2D-B42CC1B3BF6B}">
      <dgm:prSet/>
      <dgm:spPr/>
      <dgm:t>
        <a:bodyPr/>
        <a:lstStyle/>
        <a:p>
          <a:endParaRPr lang="en-US"/>
        </a:p>
      </dgm:t>
    </dgm:pt>
    <dgm:pt modelId="{673607FC-1312-489F-907F-CCB074FED55B}">
      <dgm:prSet phldrT="[Text]"/>
      <dgm:spPr/>
      <dgm:t>
        <a:bodyPr/>
        <a:lstStyle/>
        <a:p>
          <a:r>
            <a:rPr lang="en-US" dirty="0"/>
            <a:t>A.I.</a:t>
          </a:r>
        </a:p>
      </dgm:t>
    </dgm:pt>
    <dgm:pt modelId="{C8D4CD36-DAF1-4D6F-A442-C8A8805D155F}" type="parTrans" cxnId="{0943AE0D-734A-42EB-BE04-8FD0EEBB4AB9}">
      <dgm:prSet/>
      <dgm:spPr/>
      <dgm:t>
        <a:bodyPr/>
        <a:lstStyle/>
        <a:p>
          <a:endParaRPr lang="en-US"/>
        </a:p>
      </dgm:t>
    </dgm:pt>
    <dgm:pt modelId="{96A9D816-E8D8-422B-9E59-06AB07A31C81}" type="sibTrans" cxnId="{0943AE0D-734A-42EB-BE04-8FD0EEBB4AB9}">
      <dgm:prSet/>
      <dgm:spPr/>
      <dgm:t>
        <a:bodyPr/>
        <a:lstStyle/>
        <a:p>
          <a:endParaRPr lang="en-US"/>
        </a:p>
      </dgm:t>
    </dgm:pt>
    <dgm:pt modelId="{0CC63E52-BB4E-411D-87F5-249EAE5F7E26}">
      <dgm:prSet phldrT="[Text]"/>
      <dgm:spPr/>
      <dgm:t>
        <a:bodyPr/>
        <a:lstStyle/>
        <a:p>
          <a:r>
            <a:rPr lang="en-US" dirty="0">
              <a:latin typeface="Calibri" panose="020F0502020204030204" pitchFamily="34" charset="0"/>
              <a:cs typeface="Calibri" panose="020F0502020204030204" pitchFamily="34" charset="0"/>
            </a:rPr>
            <a:t>Goal processing</a:t>
          </a:r>
        </a:p>
      </dgm:t>
    </dgm:pt>
    <dgm:pt modelId="{7E60725D-A5F5-4DAE-A3F2-C4EE0B29A3DE}" type="parTrans" cxnId="{0F9B3439-B715-42F8-8926-EB290E47D4CD}">
      <dgm:prSet/>
      <dgm:spPr/>
      <dgm:t>
        <a:bodyPr/>
        <a:lstStyle/>
        <a:p>
          <a:endParaRPr lang="en-US"/>
        </a:p>
      </dgm:t>
    </dgm:pt>
    <dgm:pt modelId="{CAC18BA7-EFDE-4751-A2CF-ABC86BDAF6C1}" type="sibTrans" cxnId="{0F9B3439-B715-42F8-8926-EB290E47D4CD}">
      <dgm:prSet/>
      <dgm:spPr/>
      <dgm:t>
        <a:bodyPr/>
        <a:lstStyle/>
        <a:p>
          <a:endParaRPr lang="en-US"/>
        </a:p>
      </dgm:t>
    </dgm:pt>
    <dgm:pt modelId="{76CB23F5-5CB3-49AA-9094-259D228B4C50}">
      <dgm:prSet phldrT="[Text]"/>
      <dgm:spPr/>
      <dgm:t>
        <a:bodyPr/>
        <a:lstStyle/>
        <a:p>
          <a:r>
            <a:rPr lang="en-US" dirty="0"/>
            <a:t>Apps</a:t>
          </a:r>
        </a:p>
      </dgm:t>
    </dgm:pt>
    <dgm:pt modelId="{EACB5F29-00FE-43EA-8787-317FC429D46F}" type="parTrans" cxnId="{14E45DDC-BBF5-4875-891F-E1EA7E80A5FF}">
      <dgm:prSet/>
      <dgm:spPr/>
      <dgm:t>
        <a:bodyPr/>
        <a:lstStyle/>
        <a:p>
          <a:endParaRPr lang="en-US"/>
        </a:p>
      </dgm:t>
    </dgm:pt>
    <dgm:pt modelId="{5EE42B4B-A0F5-47A9-9A4F-8B1D95A4FC28}" type="sibTrans" cxnId="{14E45DDC-BBF5-4875-891F-E1EA7E80A5FF}">
      <dgm:prSet/>
      <dgm:spPr/>
      <dgm:t>
        <a:bodyPr/>
        <a:lstStyle/>
        <a:p>
          <a:endParaRPr lang="en-US"/>
        </a:p>
      </dgm:t>
    </dgm:pt>
    <dgm:pt modelId="{26243347-0181-494B-AC7B-8CF4BA1CCE72}">
      <dgm:prSet phldrT="[Text]"/>
      <dgm:spPr/>
      <dgm:t>
        <a:bodyPr/>
        <a:lstStyle/>
        <a:p>
          <a:r>
            <a:rPr lang="en-US" dirty="0">
              <a:latin typeface="Calibri" panose="020F0502020204030204" pitchFamily="34" charset="0"/>
              <a:cs typeface="Calibri" panose="020F0502020204030204" pitchFamily="34" charset="0"/>
            </a:rPr>
            <a:t>Analysts' recommendations</a:t>
          </a:r>
        </a:p>
      </dgm:t>
    </dgm:pt>
    <dgm:pt modelId="{2170BDCA-FA56-4511-A09F-014C9DD2A0CD}" type="parTrans" cxnId="{A89BBF38-DF96-47F3-A719-1CED7CA1AB7A}">
      <dgm:prSet/>
      <dgm:spPr/>
      <dgm:t>
        <a:bodyPr/>
        <a:lstStyle/>
        <a:p>
          <a:endParaRPr lang="en-US"/>
        </a:p>
      </dgm:t>
    </dgm:pt>
    <dgm:pt modelId="{7EF2D7BB-BC09-4140-A3EE-57FA949A71EB}" type="sibTrans" cxnId="{A89BBF38-DF96-47F3-A719-1CED7CA1AB7A}">
      <dgm:prSet/>
      <dgm:spPr/>
      <dgm:t>
        <a:bodyPr/>
        <a:lstStyle/>
        <a:p>
          <a:endParaRPr lang="en-US"/>
        </a:p>
      </dgm:t>
    </dgm:pt>
    <dgm:pt modelId="{DE85319F-3CB6-4648-AE62-C452003E4E91}">
      <dgm:prSet phldrT="[Text]"/>
      <dgm:spPr/>
      <dgm:t>
        <a:bodyPr/>
        <a:lstStyle/>
        <a:p>
          <a:endParaRPr lang="en-US" dirty="0">
            <a:latin typeface="Calibri" panose="020F0502020204030204" pitchFamily="34" charset="0"/>
            <a:cs typeface="Calibri" panose="020F0502020204030204" pitchFamily="34" charset="0"/>
          </a:endParaRPr>
        </a:p>
      </dgm:t>
    </dgm:pt>
    <dgm:pt modelId="{80160374-5C16-4D2F-8F01-752F58A5CE8D}" type="parTrans" cxnId="{DC0C024D-87A7-439E-A772-1F6DEA59FC9A}">
      <dgm:prSet/>
      <dgm:spPr/>
      <dgm:t>
        <a:bodyPr/>
        <a:lstStyle/>
        <a:p>
          <a:endParaRPr lang="en-US"/>
        </a:p>
      </dgm:t>
    </dgm:pt>
    <dgm:pt modelId="{71BB3185-EEF0-47E9-91D8-5E14063EE994}" type="sibTrans" cxnId="{DC0C024D-87A7-439E-A772-1F6DEA59FC9A}">
      <dgm:prSet/>
      <dgm:spPr/>
      <dgm:t>
        <a:bodyPr/>
        <a:lstStyle/>
        <a:p>
          <a:endParaRPr lang="en-US"/>
        </a:p>
      </dgm:t>
    </dgm:pt>
    <dgm:pt modelId="{6473EA7A-F975-4F31-AB7D-0A1B0F209DD6}">
      <dgm:prSet/>
      <dgm:spPr/>
      <dgm:t>
        <a:bodyPr/>
        <a:lstStyle/>
        <a:p>
          <a:r>
            <a:rPr lang="en-US" dirty="0">
              <a:latin typeface="Calibri" panose="020F0502020204030204" pitchFamily="34" charset="0"/>
              <a:cs typeface="Calibri" panose="020F0502020204030204" pitchFamily="34" charset="0"/>
            </a:rPr>
            <a:t>Goal setting forms  search</a:t>
          </a:r>
        </a:p>
      </dgm:t>
    </dgm:pt>
    <dgm:pt modelId="{3030B103-D673-419A-8B29-8EAF4355BB75}" type="parTrans" cxnId="{126835A4-ED59-4202-A080-0099C14962E6}">
      <dgm:prSet/>
      <dgm:spPr/>
      <dgm:t>
        <a:bodyPr/>
        <a:lstStyle/>
        <a:p>
          <a:endParaRPr lang="en-US"/>
        </a:p>
      </dgm:t>
    </dgm:pt>
    <dgm:pt modelId="{E7C9CC64-ABC6-4C5A-B5D9-F12D2F5850DA}" type="sibTrans" cxnId="{126835A4-ED59-4202-A080-0099C14962E6}">
      <dgm:prSet/>
      <dgm:spPr/>
      <dgm:t>
        <a:bodyPr/>
        <a:lstStyle/>
        <a:p>
          <a:endParaRPr lang="en-US"/>
        </a:p>
      </dgm:t>
    </dgm:pt>
    <dgm:pt modelId="{0CB01F26-4114-4F5C-BE78-D41C8ABBEC62}">
      <dgm:prSet/>
      <dgm:spPr/>
      <dgm:t>
        <a:bodyPr/>
        <a:lstStyle/>
        <a:p>
          <a:r>
            <a:rPr lang="en-US" dirty="0">
              <a:latin typeface="Calibri" panose="020F0502020204030204" pitchFamily="34" charset="0"/>
              <a:cs typeface="Calibri" panose="020F0502020204030204" pitchFamily="34" charset="0"/>
            </a:rPr>
            <a:t>Machine matching</a:t>
          </a:r>
        </a:p>
      </dgm:t>
    </dgm:pt>
    <dgm:pt modelId="{FD1FEA65-7396-4AD3-9241-183634A06242}" type="parTrans" cxnId="{FFCD2629-8AE2-47CE-9218-9D1B5BB3815A}">
      <dgm:prSet/>
      <dgm:spPr/>
      <dgm:t>
        <a:bodyPr/>
        <a:lstStyle/>
        <a:p>
          <a:endParaRPr lang="en-US"/>
        </a:p>
      </dgm:t>
    </dgm:pt>
    <dgm:pt modelId="{C9489D16-954B-4058-B953-E3B37DDEB76A}" type="sibTrans" cxnId="{FFCD2629-8AE2-47CE-9218-9D1B5BB3815A}">
      <dgm:prSet/>
      <dgm:spPr/>
      <dgm:t>
        <a:bodyPr/>
        <a:lstStyle/>
        <a:p>
          <a:endParaRPr lang="en-US"/>
        </a:p>
      </dgm:t>
    </dgm:pt>
    <dgm:pt modelId="{2B50516B-1F15-44A2-B609-2B67CA3B200C}">
      <dgm:prSet/>
      <dgm:spPr/>
      <dgm:t>
        <a:bodyPr/>
        <a:lstStyle/>
        <a:p>
          <a:r>
            <a:rPr lang="en-US" dirty="0">
              <a:latin typeface="Calibri" panose="020F0502020204030204" pitchFamily="34" charset="0"/>
              <a:cs typeface="Calibri" panose="020F0502020204030204" pitchFamily="34" charset="0"/>
            </a:rPr>
            <a:t>Issue identification</a:t>
          </a:r>
        </a:p>
      </dgm:t>
    </dgm:pt>
    <dgm:pt modelId="{1EC8DD0A-C901-43A9-AE1A-FC16BF2375E6}" type="parTrans" cxnId="{ECC41620-5A16-4429-A7F9-7B47CA7E0804}">
      <dgm:prSet/>
      <dgm:spPr/>
      <dgm:t>
        <a:bodyPr/>
        <a:lstStyle/>
        <a:p>
          <a:endParaRPr lang="en-US"/>
        </a:p>
      </dgm:t>
    </dgm:pt>
    <dgm:pt modelId="{527F681C-6267-4B24-811B-6D6AC95228BA}" type="sibTrans" cxnId="{ECC41620-5A16-4429-A7F9-7B47CA7E0804}">
      <dgm:prSet/>
      <dgm:spPr/>
      <dgm:t>
        <a:bodyPr/>
        <a:lstStyle/>
        <a:p>
          <a:endParaRPr lang="en-US"/>
        </a:p>
      </dgm:t>
    </dgm:pt>
    <dgm:pt modelId="{82628C05-64DF-4EB0-8176-1A0735647D85}">
      <dgm:prSet/>
      <dgm:spPr/>
      <dgm:t>
        <a:bodyPr/>
        <a:lstStyle/>
        <a:p>
          <a:r>
            <a:rPr lang="en-US" dirty="0">
              <a:latin typeface="Calibri" panose="020F0502020204030204" pitchFamily="34" charset="0"/>
              <a:cs typeface="Calibri" panose="020F0502020204030204" pitchFamily="34" charset="0"/>
            </a:rPr>
            <a:t>SMART analysis</a:t>
          </a:r>
        </a:p>
      </dgm:t>
    </dgm:pt>
    <dgm:pt modelId="{3F6DDD27-F820-469D-88BB-4B60D236AF18}" type="parTrans" cxnId="{0647C8B4-74D6-461A-9D81-27CAB94F318F}">
      <dgm:prSet/>
      <dgm:spPr/>
      <dgm:t>
        <a:bodyPr/>
        <a:lstStyle/>
        <a:p>
          <a:endParaRPr lang="en-US"/>
        </a:p>
      </dgm:t>
    </dgm:pt>
    <dgm:pt modelId="{D6F43D4F-4FFB-4D45-BE96-415F95A72B34}" type="sibTrans" cxnId="{0647C8B4-74D6-461A-9D81-27CAB94F318F}">
      <dgm:prSet/>
      <dgm:spPr/>
      <dgm:t>
        <a:bodyPr/>
        <a:lstStyle/>
        <a:p>
          <a:endParaRPr lang="en-US"/>
        </a:p>
      </dgm:t>
    </dgm:pt>
    <dgm:pt modelId="{A13B59FD-FA7E-40F6-B3C0-A68AAE898DF8}">
      <dgm:prSet/>
      <dgm:spPr/>
      <dgm:t>
        <a:bodyPr/>
        <a:lstStyle/>
        <a:p>
          <a:r>
            <a:rPr lang="en-US" dirty="0">
              <a:latin typeface="Calibri" panose="020F0502020204030204" pitchFamily="34" charset="0"/>
              <a:cs typeface="Calibri" panose="020F0502020204030204" pitchFamily="34" charset="0"/>
            </a:rPr>
            <a:t>Indicator identification</a:t>
          </a:r>
        </a:p>
      </dgm:t>
    </dgm:pt>
    <dgm:pt modelId="{8317130E-DC93-4E2D-B26D-069A0B37C71D}" type="parTrans" cxnId="{FDFB7092-E48F-47AC-827E-837AA5C1A9DF}">
      <dgm:prSet/>
      <dgm:spPr/>
      <dgm:t>
        <a:bodyPr/>
        <a:lstStyle/>
        <a:p>
          <a:endParaRPr lang="en-US"/>
        </a:p>
      </dgm:t>
    </dgm:pt>
    <dgm:pt modelId="{539634C2-79C5-4CEB-A8D8-FDBD5C628BDA}" type="sibTrans" cxnId="{FDFB7092-E48F-47AC-827E-837AA5C1A9DF}">
      <dgm:prSet/>
      <dgm:spPr/>
      <dgm:t>
        <a:bodyPr/>
        <a:lstStyle/>
        <a:p>
          <a:endParaRPr lang="en-US"/>
        </a:p>
      </dgm:t>
    </dgm:pt>
    <dgm:pt modelId="{278491A7-1060-4DA7-BBF4-D3E67963DEAD}">
      <dgm:prSet/>
      <dgm:spPr/>
      <dgm:t>
        <a:bodyPr/>
        <a:lstStyle/>
        <a:p>
          <a:r>
            <a:rPr lang="en-US" dirty="0">
              <a:latin typeface="Calibri" panose="020F0502020204030204" pitchFamily="34" charset="0"/>
              <a:cs typeface="Calibri" panose="020F0502020204030204" pitchFamily="34" charset="0"/>
            </a:rPr>
            <a:t>Improvement proposals</a:t>
          </a:r>
        </a:p>
      </dgm:t>
    </dgm:pt>
    <dgm:pt modelId="{FD24EDFC-68DB-4513-A30B-260424EC9649}" type="parTrans" cxnId="{A6B6CEDD-13A0-41E6-AF8F-E9D5010865D8}">
      <dgm:prSet/>
      <dgm:spPr/>
      <dgm:t>
        <a:bodyPr/>
        <a:lstStyle/>
        <a:p>
          <a:endParaRPr lang="en-US"/>
        </a:p>
      </dgm:t>
    </dgm:pt>
    <dgm:pt modelId="{2F348B6C-E8B3-45D1-9DDC-4173116E9F8C}" type="sibTrans" cxnId="{A6B6CEDD-13A0-41E6-AF8F-E9D5010865D8}">
      <dgm:prSet/>
      <dgm:spPr/>
      <dgm:t>
        <a:bodyPr/>
        <a:lstStyle/>
        <a:p>
          <a:endParaRPr lang="en-US"/>
        </a:p>
      </dgm:t>
    </dgm:pt>
    <dgm:pt modelId="{DF6F1691-2314-4B79-90DA-FC291A7CB8A2}">
      <dgm:prSet/>
      <dgm:spPr/>
      <dgm:t>
        <a:bodyPr/>
        <a:lstStyle/>
        <a:p>
          <a:r>
            <a:rPr lang="en-US" dirty="0">
              <a:latin typeface="Calibri" panose="020F0502020204030204" pitchFamily="34" charset="0"/>
              <a:cs typeface="Calibri" panose="020F0502020204030204" pitchFamily="34" charset="0"/>
            </a:rPr>
            <a:t>Goal setting forms  matching with units</a:t>
          </a:r>
        </a:p>
      </dgm:t>
    </dgm:pt>
    <dgm:pt modelId="{26D0755E-28A8-44BC-967E-64F0C6E53EFA}" type="parTrans" cxnId="{780CB2B5-723E-4DA3-AE16-ED8892588F30}">
      <dgm:prSet/>
      <dgm:spPr/>
      <dgm:t>
        <a:bodyPr/>
        <a:lstStyle/>
        <a:p>
          <a:endParaRPr lang="en-US"/>
        </a:p>
      </dgm:t>
    </dgm:pt>
    <dgm:pt modelId="{93B3757C-522C-482C-ADFB-57ACB228A704}" type="sibTrans" cxnId="{780CB2B5-723E-4DA3-AE16-ED8892588F30}">
      <dgm:prSet/>
      <dgm:spPr/>
      <dgm:t>
        <a:bodyPr/>
        <a:lstStyle/>
        <a:p>
          <a:endParaRPr lang="en-US"/>
        </a:p>
      </dgm:t>
    </dgm:pt>
    <dgm:pt modelId="{5911BDC3-9EC4-4EFE-B7C4-3114D672B4D4}">
      <dgm:prSet/>
      <dgm:spPr/>
      <dgm:t>
        <a:bodyPr/>
        <a:lstStyle/>
        <a:p>
          <a:r>
            <a:rPr lang="en-US" dirty="0">
              <a:latin typeface="Calibri" panose="020F0502020204030204" pitchFamily="34" charset="0"/>
              <a:cs typeface="Calibri" panose="020F0502020204030204" pitchFamily="34" charset="0"/>
            </a:rPr>
            <a:t>Goals updating</a:t>
          </a:r>
        </a:p>
      </dgm:t>
    </dgm:pt>
    <dgm:pt modelId="{89FA5B47-7787-4AD5-8BB3-AB93B7193E17}" type="parTrans" cxnId="{44252F0C-09EA-4A3A-AEF6-B898AB87D0C5}">
      <dgm:prSet/>
      <dgm:spPr/>
      <dgm:t>
        <a:bodyPr/>
        <a:lstStyle/>
        <a:p>
          <a:endParaRPr lang="en-US"/>
        </a:p>
      </dgm:t>
    </dgm:pt>
    <dgm:pt modelId="{D52CAF97-1FEA-4F5D-B381-671C93E0104C}" type="sibTrans" cxnId="{44252F0C-09EA-4A3A-AEF6-B898AB87D0C5}">
      <dgm:prSet/>
      <dgm:spPr/>
      <dgm:t>
        <a:bodyPr/>
        <a:lstStyle/>
        <a:p>
          <a:endParaRPr lang="en-US"/>
        </a:p>
      </dgm:t>
    </dgm:pt>
    <dgm:pt modelId="{65327828-528D-442A-B711-2A5E6D899883}" type="pres">
      <dgm:prSet presAssocID="{92674472-8EAB-4944-BCCD-E6E833BB730C}" presName="Name0" presStyleCnt="0">
        <dgm:presLayoutVars>
          <dgm:dir/>
          <dgm:animLvl val="lvl"/>
          <dgm:resizeHandles val="exact"/>
        </dgm:presLayoutVars>
      </dgm:prSet>
      <dgm:spPr/>
    </dgm:pt>
    <dgm:pt modelId="{8582D478-6F84-4881-81FD-FEB3553D3FB9}" type="pres">
      <dgm:prSet presAssocID="{92674472-8EAB-4944-BCCD-E6E833BB730C}" presName="tSp" presStyleCnt="0"/>
      <dgm:spPr/>
    </dgm:pt>
    <dgm:pt modelId="{31482A74-AA1C-4EAB-8C0B-0BC61D5499A3}" type="pres">
      <dgm:prSet presAssocID="{92674472-8EAB-4944-BCCD-E6E833BB730C}" presName="bSp" presStyleCnt="0"/>
      <dgm:spPr/>
    </dgm:pt>
    <dgm:pt modelId="{09EA2459-3063-4748-A87E-81F58DB633AC}" type="pres">
      <dgm:prSet presAssocID="{92674472-8EAB-4944-BCCD-E6E833BB730C}" presName="process" presStyleCnt="0"/>
      <dgm:spPr/>
    </dgm:pt>
    <dgm:pt modelId="{7337AE19-A27C-49C9-9598-DB7501914540}" type="pres">
      <dgm:prSet presAssocID="{7727470F-B4A4-4D5F-B1F7-B70517ACF1F8}" presName="composite1" presStyleCnt="0"/>
      <dgm:spPr/>
    </dgm:pt>
    <dgm:pt modelId="{E98545C6-F646-4A1D-AD31-DBA6179A9821}" type="pres">
      <dgm:prSet presAssocID="{7727470F-B4A4-4D5F-B1F7-B70517ACF1F8}" presName="dummyNode1" presStyleLbl="node1" presStyleIdx="0" presStyleCnt="3"/>
      <dgm:spPr/>
    </dgm:pt>
    <dgm:pt modelId="{4EFC6BCA-C94E-4259-81EC-5195EAC42A12}" type="pres">
      <dgm:prSet presAssocID="{7727470F-B4A4-4D5F-B1F7-B70517ACF1F8}" presName="childNode1" presStyleLbl="bgAcc1" presStyleIdx="0" presStyleCnt="3" custLinFactNeighborY="0">
        <dgm:presLayoutVars>
          <dgm:bulletEnabled val="1"/>
        </dgm:presLayoutVars>
      </dgm:prSet>
      <dgm:spPr/>
    </dgm:pt>
    <dgm:pt modelId="{CA12118D-95FD-4E0C-87D0-30CF3B945AA1}" type="pres">
      <dgm:prSet presAssocID="{7727470F-B4A4-4D5F-B1F7-B70517ACF1F8}" presName="childNode1tx" presStyleLbl="bgAcc1" presStyleIdx="0" presStyleCnt="3">
        <dgm:presLayoutVars>
          <dgm:bulletEnabled val="1"/>
        </dgm:presLayoutVars>
      </dgm:prSet>
      <dgm:spPr/>
    </dgm:pt>
    <dgm:pt modelId="{5615DE33-114A-4D1C-BC37-D47A3612F438}" type="pres">
      <dgm:prSet presAssocID="{7727470F-B4A4-4D5F-B1F7-B70517ACF1F8}" presName="parentNode1" presStyleLbl="node1" presStyleIdx="0" presStyleCnt="3">
        <dgm:presLayoutVars>
          <dgm:chMax val="1"/>
          <dgm:bulletEnabled val="1"/>
        </dgm:presLayoutVars>
      </dgm:prSet>
      <dgm:spPr/>
    </dgm:pt>
    <dgm:pt modelId="{E42B8632-114B-4E8E-B8BE-43B37FC3C178}" type="pres">
      <dgm:prSet presAssocID="{7727470F-B4A4-4D5F-B1F7-B70517ACF1F8}" presName="connSite1" presStyleCnt="0"/>
      <dgm:spPr/>
    </dgm:pt>
    <dgm:pt modelId="{DD113D64-2B50-4CC9-B8CB-8E10FCC90975}" type="pres">
      <dgm:prSet presAssocID="{F204DBB0-0EFC-4266-BA3E-966CDABB7384}" presName="Name9" presStyleLbl="sibTrans2D1" presStyleIdx="0" presStyleCnt="2"/>
      <dgm:spPr/>
    </dgm:pt>
    <dgm:pt modelId="{77F27EA7-C0C0-4504-99D8-13B241F0513F}" type="pres">
      <dgm:prSet presAssocID="{673607FC-1312-489F-907F-CCB074FED55B}" presName="composite2" presStyleCnt="0"/>
      <dgm:spPr/>
    </dgm:pt>
    <dgm:pt modelId="{DF12F43C-1CB4-472B-B947-392B7C4511F3}" type="pres">
      <dgm:prSet presAssocID="{673607FC-1312-489F-907F-CCB074FED55B}" presName="dummyNode2" presStyleLbl="node1" presStyleIdx="0" presStyleCnt="3"/>
      <dgm:spPr/>
    </dgm:pt>
    <dgm:pt modelId="{1835D903-B75A-4EE8-AD62-27DB0B5E392A}" type="pres">
      <dgm:prSet presAssocID="{673607FC-1312-489F-907F-CCB074FED55B}" presName="childNode2" presStyleLbl="bgAcc1" presStyleIdx="1" presStyleCnt="3">
        <dgm:presLayoutVars>
          <dgm:bulletEnabled val="1"/>
        </dgm:presLayoutVars>
      </dgm:prSet>
      <dgm:spPr/>
    </dgm:pt>
    <dgm:pt modelId="{D44CD490-C490-4D86-A6C8-9B14C767C1D0}" type="pres">
      <dgm:prSet presAssocID="{673607FC-1312-489F-907F-CCB074FED55B}" presName="childNode2tx" presStyleLbl="bgAcc1" presStyleIdx="1" presStyleCnt="3">
        <dgm:presLayoutVars>
          <dgm:bulletEnabled val="1"/>
        </dgm:presLayoutVars>
      </dgm:prSet>
      <dgm:spPr/>
    </dgm:pt>
    <dgm:pt modelId="{C05277AA-F364-4E2C-9693-4A0FC5281561}" type="pres">
      <dgm:prSet presAssocID="{673607FC-1312-489F-907F-CCB074FED55B}" presName="parentNode2" presStyleLbl="node1" presStyleIdx="1" presStyleCnt="3">
        <dgm:presLayoutVars>
          <dgm:chMax val="0"/>
          <dgm:bulletEnabled val="1"/>
        </dgm:presLayoutVars>
      </dgm:prSet>
      <dgm:spPr/>
    </dgm:pt>
    <dgm:pt modelId="{49B87F01-3626-4ED5-A777-F8E44C00F1C0}" type="pres">
      <dgm:prSet presAssocID="{673607FC-1312-489F-907F-CCB074FED55B}" presName="connSite2" presStyleCnt="0"/>
      <dgm:spPr/>
    </dgm:pt>
    <dgm:pt modelId="{FA85AAD8-9D61-403B-9B99-A42EBFCA2FD0}" type="pres">
      <dgm:prSet presAssocID="{96A9D816-E8D8-422B-9E59-06AB07A31C81}" presName="Name18" presStyleLbl="sibTrans2D1" presStyleIdx="1" presStyleCnt="2"/>
      <dgm:spPr/>
    </dgm:pt>
    <dgm:pt modelId="{A53A55F9-FAB2-42BC-9A2D-B8F6984DF899}" type="pres">
      <dgm:prSet presAssocID="{76CB23F5-5CB3-49AA-9094-259D228B4C50}" presName="composite1" presStyleCnt="0"/>
      <dgm:spPr/>
    </dgm:pt>
    <dgm:pt modelId="{12A09DA5-7D60-4748-B72F-0333636BBBD3}" type="pres">
      <dgm:prSet presAssocID="{76CB23F5-5CB3-49AA-9094-259D228B4C50}" presName="dummyNode1" presStyleLbl="node1" presStyleIdx="1" presStyleCnt="3"/>
      <dgm:spPr/>
    </dgm:pt>
    <dgm:pt modelId="{439F3FC3-6560-48B9-98A3-BFE8993EF8AB}" type="pres">
      <dgm:prSet presAssocID="{76CB23F5-5CB3-49AA-9094-259D228B4C50}" presName="childNode1" presStyleLbl="bgAcc1" presStyleIdx="2" presStyleCnt="3">
        <dgm:presLayoutVars>
          <dgm:bulletEnabled val="1"/>
        </dgm:presLayoutVars>
      </dgm:prSet>
      <dgm:spPr/>
    </dgm:pt>
    <dgm:pt modelId="{BABFBDE9-D4FC-47C8-8DBE-E7C680094A2C}" type="pres">
      <dgm:prSet presAssocID="{76CB23F5-5CB3-49AA-9094-259D228B4C50}" presName="childNode1tx" presStyleLbl="bgAcc1" presStyleIdx="2" presStyleCnt="3">
        <dgm:presLayoutVars>
          <dgm:bulletEnabled val="1"/>
        </dgm:presLayoutVars>
      </dgm:prSet>
      <dgm:spPr/>
    </dgm:pt>
    <dgm:pt modelId="{76F5F3F3-2CDC-4920-AA12-05BE25D79CB4}" type="pres">
      <dgm:prSet presAssocID="{76CB23F5-5CB3-49AA-9094-259D228B4C50}" presName="parentNode1" presStyleLbl="node1" presStyleIdx="2" presStyleCnt="3">
        <dgm:presLayoutVars>
          <dgm:chMax val="1"/>
          <dgm:bulletEnabled val="1"/>
        </dgm:presLayoutVars>
      </dgm:prSet>
      <dgm:spPr/>
    </dgm:pt>
    <dgm:pt modelId="{3F63CDE9-7EB4-4C32-9662-66586BB1B4F8}" type="pres">
      <dgm:prSet presAssocID="{76CB23F5-5CB3-49AA-9094-259D228B4C50}" presName="connSite1" presStyleCnt="0"/>
      <dgm:spPr/>
    </dgm:pt>
  </dgm:ptLst>
  <dgm:cxnLst>
    <dgm:cxn modelId="{44252F0C-09EA-4A3A-AEF6-B898AB87D0C5}" srcId="{76CB23F5-5CB3-49AA-9094-259D228B4C50}" destId="{5911BDC3-9EC4-4EFE-B7C4-3114D672B4D4}" srcOrd="2" destOrd="0" parTransId="{89FA5B47-7787-4AD5-8BB3-AB93B7193E17}" sibTransId="{D52CAF97-1FEA-4F5D-B381-671C93E0104C}"/>
    <dgm:cxn modelId="{0943AE0D-734A-42EB-BE04-8FD0EEBB4AB9}" srcId="{92674472-8EAB-4944-BCCD-E6E833BB730C}" destId="{673607FC-1312-489F-907F-CCB074FED55B}" srcOrd="1" destOrd="0" parTransId="{C8D4CD36-DAF1-4D6F-A442-C8A8805D155F}" sibTransId="{96A9D816-E8D8-422B-9E59-06AB07A31C81}"/>
    <dgm:cxn modelId="{6077350E-E9A7-44BF-B6E7-7A532A8EEBDA}" type="presOf" srcId="{6473EA7A-F975-4F31-AB7D-0A1B0F209DD6}" destId="{CA12118D-95FD-4E0C-87D0-30CF3B945AA1}" srcOrd="1" destOrd="1" presId="urn:microsoft.com/office/officeart/2005/8/layout/hProcess4"/>
    <dgm:cxn modelId="{07D9C90E-2D4F-4431-99D3-B963DEC8A7C5}" type="presOf" srcId="{21E1C2AD-0D69-41CB-A0CE-C0B762A118AC}" destId="{4EFC6BCA-C94E-4259-81EC-5195EAC42A12}" srcOrd="0" destOrd="0" presId="urn:microsoft.com/office/officeart/2005/8/layout/hProcess4"/>
    <dgm:cxn modelId="{ECC41620-5A16-4429-A7F9-7B47CA7E0804}" srcId="{7727470F-B4A4-4D5F-B1F7-B70517ACF1F8}" destId="{2B50516B-1F15-44A2-B609-2B67CA3B200C}" srcOrd="3" destOrd="0" parTransId="{1EC8DD0A-C901-43A9-AE1A-FC16BF2375E6}" sibTransId="{527F681C-6267-4B24-811B-6D6AC95228BA}"/>
    <dgm:cxn modelId="{FCB05423-32E1-4A56-B559-3BC62055CACF}" type="presOf" srcId="{82628C05-64DF-4EB0-8176-1A0735647D85}" destId="{D44CD490-C490-4D86-A6C8-9B14C767C1D0}" srcOrd="1" destOrd="1" presId="urn:microsoft.com/office/officeart/2005/8/layout/hProcess4"/>
    <dgm:cxn modelId="{FFCD2629-8AE2-47CE-9218-9D1B5BB3815A}" srcId="{7727470F-B4A4-4D5F-B1F7-B70517ACF1F8}" destId="{0CB01F26-4114-4F5C-BE78-D41C8ABBEC62}" srcOrd="2" destOrd="0" parTransId="{FD1FEA65-7396-4AD3-9241-183634A06242}" sibTransId="{C9489D16-954B-4058-B953-E3B37DDEB76A}"/>
    <dgm:cxn modelId="{6E2CC835-567F-4750-9A31-3DE459D38DF4}" type="presOf" srcId="{92674472-8EAB-4944-BCCD-E6E833BB730C}" destId="{65327828-528D-442A-B711-2A5E6D899883}" srcOrd="0" destOrd="0" presId="urn:microsoft.com/office/officeart/2005/8/layout/hProcess4"/>
    <dgm:cxn modelId="{A89BBF38-DF96-47F3-A719-1CED7CA1AB7A}" srcId="{76CB23F5-5CB3-49AA-9094-259D228B4C50}" destId="{26243347-0181-494B-AC7B-8CF4BA1CCE72}" srcOrd="0" destOrd="0" parTransId="{2170BDCA-FA56-4511-A09F-014C9DD2A0CD}" sibTransId="{7EF2D7BB-BC09-4140-A3EE-57FA949A71EB}"/>
    <dgm:cxn modelId="{0F9B3439-B715-42F8-8926-EB290E47D4CD}" srcId="{673607FC-1312-489F-907F-CCB074FED55B}" destId="{0CC63E52-BB4E-411D-87F5-249EAE5F7E26}" srcOrd="0" destOrd="0" parTransId="{7E60725D-A5F5-4DAE-A3F2-C4EE0B29A3DE}" sibTransId="{CAC18BA7-EFDE-4751-A2CF-ABC86BDAF6C1}"/>
    <dgm:cxn modelId="{7EC1BB39-6EF0-48A2-B24C-38026420A544}" type="presOf" srcId="{7727470F-B4A4-4D5F-B1F7-B70517ACF1F8}" destId="{5615DE33-114A-4D1C-BC37-D47A3612F438}" srcOrd="0" destOrd="0" presId="urn:microsoft.com/office/officeart/2005/8/layout/hProcess4"/>
    <dgm:cxn modelId="{F4502E3B-851D-4CAF-8090-68FD70A6739B}" type="presOf" srcId="{6473EA7A-F975-4F31-AB7D-0A1B0F209DD6}" destId="{4EFC6BCA-C94E-4259-81EC-5195EAC42A12}" srcOrd="0" destOrd="1" presId="urn:microsoft.com/office/officeart/2005/8/layout/hProcess4"/>
    <dgm:cxn modelId="{081EDD63-ADCE-4A99-86DD-369A2BEE2C27}" type="presOf" srcId="{A13B59FD-FA7E-40F6-B3C0-A68AAE898DF8}" destId="{D44CD490-C490-4D86-A6C8-9B14C767C1D0}" srcOrd="1" destOrd="2" presId="urn:microsoft.com/office/officeart/2005/8/layout/hProcess4"/>
    <dgm:cxn modelId="{B3F67C67-E9EA-4A9F-A9D4-0B97DF85B4E3}" type="presOf" srcId="{21E1C2AD-0D69-41CB-A0CE-C0B762A118AC}" destId="{CA12118D-95FD-4E0C-87D0-30CF3B945AA1}" srcOrd="1" destOrd="0" presId="urn:microsoft.com/office/officeart/2005/8/layout/hProcess4"/>
    <dgm:cxn modelId="{118E354B-F20F-42B8-B98B-B9421D71FF9F}" type="presOf" srcId="{2B50516B-1F15-44A2-B609-2B67CA3B200C}" destId="{CA12118D-95FD-4E0C-87D0-30CF3B945AA1}" srcOrd="1" destOrd="3" presId="urn:microsoft.com/office/officeart/2005/8/layout/hProcess4"/>
    <dgm:cxn modelId="{DC0C024D-87A7-439E-A772-1F6DEA59FC9A}" srcId="{76CB23F5-5CB3-49AA-9094-259D228B4C50}" destId="{DE85319F-3CB6-4648-AE62-C452003E4E91}" srcOrd="3" destOrd="0" parTransId="{80160374-5C16-4D2F-8F01-752F58A5CE8D}" sibTransId="{71BB3185-EEF0-47E9-91D8-5E14063EE994}"/>
    <dgm:cxn modelId="{22A5386D-BD99-46B1-883C-D1D97EAB4E45}" type="presOf" srcId="{673607FC-1312-489F-907F-CCB074FED55B}" destId="{C05277AA-F364-4E2C-9693-4A0FC5281561}" srcOrd="0" destOrd="0" presId="urn:microsoft.com/office/officeart/2005/8/layout/hProcess4"/>
    <dgm:cxn modelId="{B3C72A51-0F7A-4EBA-8090-3C91FA4CACDD}" type="presOf" srcId="{0CB01F26-4114-4F5C-BE78-D41C8ABBEC62}" destId="{CA12118D-95FD-4E0C-87D0-30CF3B945AA1}" srcOrd="1" destOrd="2" presId="urn:microsoft.com/office/officeart/2005/8/layout/hProcess4"/>
    <dgm:cxn modelId="{C6CFB271-8F81-44E4-BAE8-66555D0ADD87}" type="presOf" srcId="{DF6F1691-2314-4B79-90DA-FC291A7CB8A2}" destId="{BABFBDE9-D4FC-47C8-8DBE-E7C680094A2C}" srcOrd="1" destOrd="1" presId="urn:microsoft.com/office/officeart/2005/8/layout/hProcess4"/>
    <dgm:cxn modelId="{94168C74-8373-4F32-9C85-61A79788FCEC}" type="presOf" srcId="{82628C05-64DF-4EB0-8176-1A0735647D85}" destId="{1835D903-B75A-4EE8-AD62-27DB0B5E392A}" srcOrd="0" destOrd="1" presId="urn:microsoft.com/office/officeart/2005/8/layout/hProcess4"/>
    <dgm:cxn modelId="{B8FFE554-A882-4590-90C6-E81BBC991BBC}" type="presOf" srcId="{0CC63E52-BB4E-411D-87F5-249EAE5F7E26}" destId="{D44CD490-C490-4D86-A6C8-9B14C767C1D0}" srcOrd="1" destOrd="0" presId="urn:microsoft.com/office/officeart/2005/8/layout/hProcess4"/>
    <dgm:cxn modelId="{69373755-AFB8-406A-9BBB-A24D9F9EB06B}" type="presOf" srcId="{278491A7-1060-4DA7-BBF4-D3E67963DEAD}" destId="{1835D903-B75A-4EE8-AD62-27DB0B5E392A}" srcOrd="0" destOrd="3" presId="urn:microsoft.com/office/officeart/2005/8/layout/hProcess4"/>
    <dgm:cxn modelId="{BBCC3577-3B36-42D6-B90C-6B725C840B45}" srcId="{92674472-8EAB-4944-BCCD-E6E833BB730C}" destId="{7727470F-B4A4-4D5F-B1F7-B70517ACF1F8}" srcOrd="0" destOrd="0" parTransId="{A29F8C32-6252-413A-BB32-FFF106190303}" sibTransId="{F204DBB0-0EFC-4266-BA3E-966CDABB7384}"/>
    <dgm:cxn modelId="{C2D02D78-25F9-4094-8646-178C444216AE}" type="presOf" srcId="{F204DBB0-0EFC-4266-BA3E-966CDABB7384}" destId="{DD113D64-2B50-4CC9-B8CB-8E10FCC90975}" srcOrd="0" destOrd="0" presId="urn:microsoft.com/office/officeart/2005/8/layout/hProcess4"/>
    <dgm:cxn modelId="{5E5D537C-644A-45DB-8FBF-ACEF16462143}" type="presOf" srcId="{5911BDC3-9EC4-4EFE-B7C4-3114D672B4D4}" destId="{439F3FC3-6560-48B9-98A3-BFE8993EF8AB}" srcOrd="0" destOrd="2" presId="urn:microsoft.com/office/officeart/2005/8/layout/hProcess4"/>
    <dgm:cxn modelId="{EE7EAE81-A141-44B0-ABE5-D04146DF41E5}" type="presOf" srcId="{DE85319F-3CB6-4648-AE62-C452003E4E91}" destId="{439F3FC3-6560-48B9-98A3-BFE8993EF8AB}" srcOrd="0" destOrd="3" presId="urn:microsoft.com/office/officeart/2005/8/layout/hProcess4"/>
    <dgm:cxn modelId="{FDFB7092-E48F-47AC-827E-837AA5C1A9DF}" srcId="{673607FC-1312-489F-907F-CCB074FED55B}" destId="{A13B59FD-FA7E-40F6-B3C0-A68AAE898DF8}" srcOrd="2" destOrd="0" parTransId="{8317130E-DC93-4E2D-B26D-069A0B37C71D}" sibTransId="{539634C2-79C5-4CEB-A8D8-FDBD5C628BDA}"/>
    <dgm:cxn modelId="{3F51C4A3-737A-4394-8093-8E8DCE257359}" type="presOf" srcId="{26243347-0181-494B-AC7B-8CF4BA1CCE72}" destId="{BABFBDE9-D4FC-47C8-8DBE-E7C680094A2C}" srcOrd="1" destOrd="0" presId="urn:microsoft.com/office/officeart/2005/8/layout/hProcess4"/>
    <dgm:cxn modelId="{126835A4-ED59-4202-A080-0099C14962E6}" srcId="{7727470F-B4A4-4D5F-B1F7-B70517ACF1F8}" destId="{6473EA7A-F975-4F31-AB7D-0A1B0F209DD6}" srcOrd="1" destOrd="0" parTransId="{3030B103-D673-419A-8B29-8EAF4355BB75}" sibTransId="{E7C9CC64-ABC6-4C5A-B5D9-F12D2F5850DA}"/>
    <dgm:cxn modelId="{B46C1DB0-D477-48A9-8997-4F59FBAC2816}" type="presOf" srcId="{96A9D816-E8D8-422B-9E59-06AB07A31C81}" destId="{FA85AAD8-9D61-403B-9B99-A42EBFCA2FD0}" srcOrd="0" destOrd="0" presId="urn:microsoft.com/office/officeart/2005/8/layout/hProcess4"/>
    <dgm:cxn modelId="{0647C8B4-74D6-461A-9D81-27CAB94F318F}" srcId="{673607FC-1312-489F-907F-CCB074FED55B}" destId="{82628C05-64DF-4EB0-8176-1A0735647D85}" srcOrd="1" destOrd="0" parTransId="{3F6DDD27-F820-469D-88BB-4B60D236AF18}" sibTransId="{D6F43D4F-4FFB-4D45-BE96-415F95A72B34}"/>
    <dgm:cxn modelId="{780CB2B5-723E-4DA3-AE16-ED8892588F30}" srcId="{76CB23F5-5CB3-49AA-9094-259D228B4C50}" destId="{DF6F1691-2314-4B79-90DA-FC291A7CB8A2}" srcOrd="1" destOrd="0" parTransId="{26D0755E-28A8-44BC-967E-64F0C6E53EFA}" sibTransId="{93B3757C-522C-482C-ADFB-57ACB228A704}"/>
    <dgm:cxn modelId="{43B324BE-CE10-4B40-96E2-3BD01E4CA2B3}" type="presOf" srcId="{A13B59FD-FA7E-40F6-B3C0-A68AAE898DF8}" destId="{1835D903-B75A-4EE8-AD62-27DB0B5E392A}" srcOrd="0" destOrd="2" presId="urn:microsoft.com/office/officeart/2005/8/layout/hProcess4"/>
    <dgm:cxn modelId="{0FFC77CB-7980-468F-9E43-DD84DB42EBE2}" type="presOf" srcId="{0CC63E52-BB4E-411D-87F5-249EAE5F7E26}" destId="{1835D903-B75A-4EE8-AD62-27DB0B5E392A}" srcOrd="0" destOrd="0" presId="urn:microsoft.com/office/officeart/2005/8/layout/hProcess4"/>
    <dgm:cxn modelId="{A428A7CB-9F24-47DA-8E56-4EB8F8A81134}" type="presOf" srcId="{278491A7-1060-4DA7-BBF4-D3E67963DEAD}" destId="{D44CD490-C490-4D86-A6C8-9B14C767C1D0}" srcOrd="1" destOrd="3" presId="urn:microsoft.com/office/officeart/2005/8/layout/hProcess4"/>
    <dgm:cxn modelId="{784E57D1-1D94-403E-87FF-1A3261332A04}" type="presOf" srcId="{26243347-0181-494B-AC7B-8CF4BA1CCE72}" destId="{439F3FC3-6560-48B9-98A3-BFE8993EF8AB}" srcOrd="0" destOrd="0" presId="urn:microsoft.com/office/officeart/2005/8/layout/hProcess4"/>
    <dgm:cxn modelId="{14E45DDC-BBF5-4875-891F-E1EA7E80A5FF}" srcId="{92674472-8EAB-4944-BCCD-E6E833BB730C}" destId="{76CB23F5-5CB3-49AA-9094-259D228B4C50}" srcOrd="2" destOrd="0" parTransId="{EACB5F29-00FE-43EA-8787-317FC429D46F}" sibTransId="{5EE42B4B-A0F5-47A9-9A4F-8B1D95A4FC28}"/>
    <dgm:cxn modelId="{B2C2B6DC-5940-4FA5-B09B-829D58E5DD79}" type="presOf" srcId="{5911BDC3-9EC4-4EFE-B7C4-3114D672B4D4}" destId="{BABFBDE9-D4FC-47C8-8DBE-E7C680094A2C}" srcOrd="1" destOrd="2" presId="urn:microsoft.com/office/officeart/2005/8/layout/hProcess4"/>
    <dgm:cxn modelId="{8EA809DD-C8B7-4095-8DAC-36FFDADE1BEC}" type="presOf" srcId="{DF6F1691-2314-4B79-90DA-FC291A7CB8A2}" destId="{439F3FC3-6560-48B9-98A3-BFE8993EF8AB}" srcOrd="0" destOrd="1" presId="urn:microsoft.com/office/officeart/2005/8/layout/hProcess4"/>
    <dgm:cxn modelId="{A6B6CEDD-13A0-41E6-AF8F-E9D5010865D8}" srcId="{673607FC-1312-489F-907F-CCB074FED55B}" destId="{278491A7-1060-4DA7-BBF4-D3E67963DEAD}" srcOrd="3" destOrd="0" parTransId="{FD24EDFC-68DB-4513-A30B-260424EC9649}" sibTransId="{2F348B6C-E8B3-45D1-9DDC-4173116E9F8C}"/>
    <dgm:cxn modelId="{21508BDE-78FE-404D-AB2D-B42CC1B3BF6B}" srcId="{7727470F-B4A4-4D5F-B1F7-B70517ACF1F8}" destId="{21E1C2AD-0D69-41CB-A0CE-C0B762A118AC}" srcOrd="0" destOrd="0" parTransId="{0FF922B2-D6C5-4C3A-9195-5EFCB9A1EBBC}" sibTransId="{7BD53095-5B03-4D29-A7C8-6B35BFFF5338}"/>
    <dgm:cxn modelId="{9B15F4E6-1439-4E99-AB81-BB304A47513F}" type="presOf" srcId="{76CB23F5-5CB3-49AA-9094-259D228B4C50}" destId="{76F5F3F3-2CDC-4920-AA12-05BE25D79CB4}" srcOrd="0" destOrd="0" presId="urn:microsoft.com/office/officeart/2005/8/layout/hProcess4"/>
    <dgm:cxn modelId="{C0F7A2ED-0292-413E-AA3E-E3A4111A7C8F}" type="presOf" srcId="{2B50516B-1F15-44A2-B609-2B67CA3B200C}" destId="{4EFC6BCA-C94E-4259-81EC-5195EAC42A12}" srcOrd="0" destOrd="3" presId="urn:microsoft.com/office/officeart/2005/8/layout/hProcess4"/>
    <dgm:cxn modelId="{70ACCDF8-E564-4B40-BD39-A759784887E3}" type="presOf" srcId="{DE85319F-3CB6-4648-AE62-C452003E4E91}" destId="{BABFBDE9-D4FC-47C8-8DBE-E7C680094A2C}" srcOrd="1" destOrd="3" presId="urn:microsoft.com/office/officeart/2005/8/layout/hProcess4"/>
    <dgm:cxn modelId="{9E67DFFA-1C0B-437C-9A14-500522D60BC1}" type="presOf" srcId="{0CB01F26-4114-4F5C-BE78-D41C8ABBEC62}" destId="{4EFC6BCA-C94E-4259-81EC-5195EAC42A12}" srcOrd="0" destOrd="2" presId="urn:microsoft.com/office/officeart/2005/8/layout/hProcess4"/>
    <dgm:cxn modelId="{40294A8A-F3E0-4F1F-BCC7-C94C1999F905}" type="presParOf" srcId="{65327828-528D-442A-B711-2A5E6D899883}" destId="{8582D478-6F84-4881-81FD-FEB3553D3FB9}" srcOrd="0" destOrd="0" presId="urn:microsoft.com/office/officeart/2005/8/layout/hProcess4"/>
    <dgm:cxn modelId="{97708F0D-2684-41D7-B9D5-730FA2720100}" type="presParOf" srcId="{65327828-528D-442A-B711-2A5E6D899883}" destId="{31482A74-AA1C-4EAB-8C0B-0BC61D5499A3}" srcOrd="1" destOrd="0" presId="urn:microsoft.com/office/officeart/2005/8/layout/hProcess4"/>
    <dgm:cxn modelId="{976D4407-1CAB-4ED1-84DE-EF1C0A8993F9}" type="presParOf" srcId="{65327828-528D-442A-B711-2A5E6D899883}" destId="{09EA2459-3063-4748-A87E-81F58DB633AC}" srcOrd="2" destOrd="0" presId="urn:microsoft.com/office/officeart/2005/8/layout/hProcess4"/>
    <dgm:cxn modelId="{B038EFBC-0520-4B1E-86BE-6D75393C791F}" type="presParOf" srcId="{09EA2459-3063-4748-A87E-81F58DB633AC}" destId="{7337AE19-A27C-49C9-9598-DB7501914540}" srcOrd="0" destOrd="0" presId="urn:microsoft.com/office/officeart/2005/8/layout/hProcess4"/>
    <dgm:cxn modelId="{45BB0967-E77D-4DF2-BCA9-32AD07247D01}" type="presParOf" srcId="{7337AE19-A27C-49C9-9598-DB7501914540}" destId="{E98545C6-F646-4A1D-AD31-DBA6179A9821}" srcOrd="0" destOrd="0" presId="urn:microsoft.com/office/officeart/2005/8/layout/hProcess4"/>
    <dgm:cxn modelId="{B6AEFF3D-39B1-4144-8C24-C688581FD5CA}" type="presParOf" srcId="{7337AE19-A27C-49C9-9598-DB7501914540}" destId="{4EFC6BCA-C94E-4259-81EC-5195EAC42A12}" srcOrd="1" destOrd="0" presId="urn:microsoft.com/office/officeart/2005/8/layout/hProcess4"/>
    <dgm:cxn modelId="{0C094A6C-981F-468B-808F-18ACED2BB7E9}" type="presParOf" srcId="{7337AE19-A27C-49C9-9598-DB7501914540}" destId="{CA12118D-95FD-4E0C-87D0-30CF3B945AA1}" srcOrd="2" destOrd="0" presId="urn:microsoft.com/office/officeart/2005/8/layout/hProcess4"/>
    <dgm:cxn modelId="{2EDFB395-A342-4117-8415-23B753CBD9F6}" type="presParOf" srcId="{7337AE19-A27C-49C9-9598-DB7501914540}" destId="{5615DE33-114A-4D1C-BC37-D47A3612F438}" srcOrd="3" destOrd="0" presId="urn:microsoft.com/office/officeart/2005/8/layout/hProcess4"/>
    <dgm:cxn modelId="{1594EA89-4AD8-4101-9C07-6CB366593FAD}" type="presParOf" srcId="{7337AE19-A27C-49C9-9598-DB7501914540}" destId="{E42B8632-114B-4E8E-B8BE-43B37FC3C178}" srcOrd="4" destOrd="0" presId="urn:microsoft.com/office/officeart/2005/8/layout/hProcess4"/>
    <dgm:cxn modelId="{52DE1004-0D7D-494C-9C05-595466A7BFEA}" type="presParOf" srcId="{09EA2459-3063-4748-A87E-81F58DB633AC}" destId="{DD113D64-2B50-4CC9-B8CB-8E10FCC90975}" srcOrd="1" destOrd="0" presId="urn:microsoft.com/office/officeart/2005/8/layout/hProcess4"/>
    <dgm:cxn modelId="{52F6DE56-428F-471D-B5F4-C4E76F6FE551}" type="presParOf" srcId="{09EA2459-3063-4748-A87E-81F58DB633AC}" destId="{77F27EA7-C0C0-4504-99D8-13B241F0513F}" srcOrd="2" destOrd="0" presId="urn:microsoft.com/office/officeart/2005/8/layout/hProcess4"/>
    <dgm:cxn modelId="{D54473E7-447C-4A1A-80DF-CD99975514AE}" type="presParOf" srcId="{77F27EA7-C0C0-4504-99D8-13B241F0513F}" destId="{DF12F43C-1CB4-472B-B947-392B7C4511F3}" srcOrd="0" destOrd="0" presId="urn:microsoft.com/office/officeart/2005/8/layout/hProcess4"/>
    <dgm:cxn modelId="{85E3F01C-5922-405D-B0D1-64FE123129CF}" type="presParOf" srcId="{77F27EA7-C0C0-4504-99D8-13B241F0513F}" destId="{1835D903-B75A-4EE8-AD62-27DB0B5E392A}" srcOrd="1" destOrd="0" presId="urn:microsoft.com/office/officeart/2005/8/layout/hProcess4"/>
    <dgm:cxn modelId="{4143934B-F0A7-4083-B4BD-43187338D45B}" type="presParOf" srcId="{77F27EA7-C0C0-4504-99D8-13B241F0513F}" destId="{D44CD490-C490-4D86-A6C8-9B14C767C1D0}" srcOrd="2" destOrd="0" presId="urn:microsoft.com/office/officeart/2005/8/layout/hProcess4"/>
    <dgm:cxn modelId="{374C009C-1FB6-4FD3-9277-D975843D228D}" type="presParOf" srcId="{77F27EA7-C0C0-4504-99D8-13B241F0513F}" destId="{C05277AA-F364-4E2C-9693-4A0FC5281561}" srcOrd="3" destOrd="0" presId="urn:microsoft.com/office/officeart/2005/8/layout/hProcess4"/>
    <dgm:cxn modelId="{DCFBE5A2-DC28-41C0-9493-BCD9D09D8BCF}" type="presParOf" srcId="{77F27EA7-C0C0-4504-99D8-13B241F0513F}" destId="{49B87F01-3626-4ED5-A777-F8E44C00F1C0}" srcOrd="4" destOrd="0" presId="urn:microsoft.com/office/officeart/2005/8/layout/hProcess4"/>
    <dgm:cxn modelId="{2DD50514-01C5-41BE-A0D2-D70EF116CF6D}" type="presParOf" srcId="{09EA2459-3063-4748-A87E-81F58DB633AC}" destId="{FA85AAD8-9D61-403B-9B99-A42EBFCA2FD0}" srcOrd="3" destOrd="0" presId="urn:microsoft.com/office/officeart/2005/8/layout/hProcess4"/>
    <dgm:cxn modelId="{615A2BB8-9561-47A9-BFD2-41E4CD50D48D}" type="presParOf" srcId="{09EA2459-3063-4748-A87E-81F58DB633AC}" destId="{A53A55F9-FAB2-42BC-9A2D-B8F6984DF899}" srcOrd="4" destOrd="0" presId="urn:microsoft.com/office/officeart/2005/8/layout/hProcess4"/>
    <dgm:cxn modelId="{17F6CADA-849E-4A42-A3A1-F34E74DB5829}" type="presParOf" srcId="{A53A55F9-FAB2-42BC-9A2D-B8F6984DF899}" destId="{12A09DA5-7D60-4748-B72F-0333636BBBD3}" srcOrd="0" destOrd="0" presId="urn:microsoft.com/office/officeart/2005/8/layout/hProcess4"/>
    <dgm:cxn modelId="{985A5E92-3AAC-485A-B8D9-19C86403895A}" type="presParOf" srcId="{A53A55F9-FAB2-42BC-9A2D-B8F6984DF899}" destId="{439F3FC3-6560-48B9-98A3-BFE8993EF8AB}" srcOrd="1" destOrd="0" presId="urn:microsoft.com/office/officeart/2005/8/layout/hProcess4"/>
    <dgm:cxn modelId="{5C1E9C12-BD1A-429D-9C94-BA1DDEB27994}" type="presParOf" srcId="{A53A55F9-FAB2-42BC-9A2D-B8F6984DF899}" destId="{BABFBDE9-D4FC-47C8-8DBE-E7C680094A2C}" srcOrd="2" destOrd="0" presId="urn:microsoft.com/office/officeart/2005/8/layout/hProcess4"/>
    <dgm:cxn modelId="{55D6D296-EFD5-4005-B6CB-FE4F59DBB64C}" type="presParOf" srcId="{A53A55F9-FAB2-42BC-9A2D-B8F6984DF899}" destId="{76F5F3F3-2CDC-4920-AA12-05BE25D79CB4}" srcOrd="3" destOrd="0" presId="urn:microsoft.com/office/officeart/2005/8/layout/hProcess4"/>
    <dgm:cxn modelId="{8351872F-58A9-462E-82E2-87F4CB81B9AC}" type="presParOf" srcId="{A53A55F9-FAB2-42BC-9A2D-B8F6984DF899}" destId="{3F63CDE9-7EB4-4C32-9662-66586BB1B4F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C6BCA-C94E-4259-81EC-5195EAC42A12}">
      <dsp:nvSpPr>
        <dsp:cNvPr id="0" name=""/>
        <dsp:cNvSpPr/>
      </dsp:nvSpPr>
      <dsp:spPr>
        <a:xfrm>
          <a:off x="4513" y="1609936"/>
          <a:ext cx="2665880" cy="2198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Data retrieval</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Goal setting forms  search</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Machine matching</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Issue identification</a:t>
          </a:r>
        </a:p>
      </dsp:txBody>
      <dsp:txXfrm>
        <a:off x="55113" y="1660536"/>
        <a:ext cx="2564680" cy="1626423"/>
      </dsp:txXfrm>
    </dsp:sp>
    <dsp:sp modelId="{DD113D64-2B50-4CC9-B8CB-8E10FCC90975}">
      <dsp:nvSpPr>
        <dsp:cNvPr id="0" name=""/>
        <dsp:cNvSpPr/>
      </dsp:nvSpPr>
      <dsp:spPr>
        <a:xfrm>
          <a:off x="1514777" y="2177110"/>
          <a:ext cx="2875723" cy="2875723"/>
        </a:xfrm>
        <a:prstGeom prst="leftCircularArrow">
          <a:avLst>
            <a:gd name="adj1" fmla="val 2933"/>
            <a:gd name="adj2" fmla="val 359005"/>
            <a:gd name="adj3" fmla="val 2134515"/>
            <a:gd name="adj4" fmla="val 9024489"/>
            <a:gd name="adj5" fmla="val 34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15DE33-114A-4D1C-BC37-D47A3612F438}">
      <dsp:nvSpPr>
        <dsp:cNvPr id="0" name=""/>
        <dsp:cNvSpPr/>
      </dsp:nvSpPr>
      <dsp:spPr>
        <a:xfrm>
          <a:off x="596931" y="3337560"/>
          <a:ext cx="2369671" cy="9423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kern="1200" dirty="0"/>
            <a:t>RPA</a:t>
          </a:r>
        </a:p>
      </dsp:txBody>
      <dsp:txXfrm>
        <a:off x="624531" y="3365160"/>
        <a:ext cx="2314471" cy="887140"/>
      </dsp:txXfrm>
    </dsp:sp>
    <dsp:sp modelId="{1835D903-B75A-4EE8-AD62-27DB0B5E392A}">
      <dsp:nvSpPr>
        <dsp:cNvPr id="0" name=""/>
        <dsp:cNvSpPr/>
      </dsp:nvSpPr>
      <dsp:spPr>
        <a:xfrm>
          <a:off x="3368178" y="1609936"/>
          <a:ext cx="2665880" cy="2198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Goal processing</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SMART analysis</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Indicator identification</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Improvement proposals</a:t>
          </a:r>
        </a:p>
      </dsp:txBody>
      <dsp:txXfrm>
        <a:off x="3418778" y="2131706"/>
        <a:ext cx="2564680" cy="1626423"/>
      </dsp:txXfrm>
    </dsp:sp>
    <dsp:sp modelId="{FA85AAD8-9D61-403B-9B99-A42EBFCA2FD0}">
      <dsp:nvSpPr>
        <dsp:cNvPr id="0" name=""/>
        <dsp:cNvSpPr/>
      </dsp:nvSpPr>
      <dsp:spPr>
        <a:xfrm>
          <a:off x="4856226" y="279619"/>
          <a:ext cx="3216363" cy="3216363"/>
        </a:xfrm>
        <a:prstGeom prst="circularArrow">
          <a:avLst>
            <a:gd name="adj1" fmla="val 2622"/>
            <a:gd name="adj2" fmla="val 318662"/>
            <a:gd name="adj3" fmla="val 19505827"/>
            <a:gd name="adj4" fmla="val 12575511"/>
            <a:gd name="adj5"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5277AA-F364-4E2C-9693-4A0FC5281561}">
      <dsp:nvSpPr>
        <dsp:cNvPr id="0" name=""/>
        <dsp:cNvSpPr/>
      </dsp:nvSpPr>
      <dsp:spPr>
        <a:xfrm>
          <a:off x="3960596" y="1138766"/>
          <a:ext cx="2369671" cy="9423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kern="1200" dirty="0"/>
            <a:t>A.I.</a:t>
          </a:r>
        </a:p>
      </dsp:txBody>
      <dsp:txXfrm>
        <a:off x="3988196" y="1166366"/>
        <a:ext cx="2314471" cy="887140"/>
      </dsp:txXfrm>
    </dsp:sp>
    <dsp:sp modelId="{439F3FC3-6560-48B9-98A3-BFE8993EF8AB}">
      <dsp:nvSpPr>
        <dsp:cNvPr id="0" name=""/>
        <dsp:cNvSpPr/>
      </dsp:nvSpPr>
      <dsp:spPr>
        <a:xfrm>
          <a:off x="6731843" y="1609936"/>
          <a:ext cx="2665880" cy="2198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Analysts' recommendations</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Goal setting forms  matching with units</a:t>
          </a: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Goals updating</a:t>
          </a:r>
        </a:p>
        <a:p>
          <a:pPr marL="171450" lvl="1" indent="-171450" algn="l" defTabSz="755650">
            <a:lnSpc>
              <a:spcPct val="90000"/>
            </a:lnSpc>
            <a:spcBef>
              <a:spcPct val="0"/>
            </a:spcBef>
            <a:spcAft>
              <a:spcPct val="15000"/>
            </a:spcAft>
            <a:buChar char="•"/>
          </a:pPr>
          <a:endParaRPr lang="en-US" sz="1700" kern="1200" dirty="0">
            <a:latin typeface="Calibri" panose="020F0502020204030204" pitchFamily="34" charset="0"/>
            <a:cs typeface="Calibri" panose="020F0502020204030204" pitchFamily="34" charset="0"/>
          </a:endParaRPr>
        </a:p>
      </dsp:txBody>
      <dsp:txXfrm>
        <a:off x="6782443" y="1660536"/>
        <a:ext cx="2564680" cy="1626423"/>
      </dsp:txXfrm>
    </dsp:sp>
    <dsp:sp modelId="{76F5F3F3-2CDC-4920-AA12-05BE25D79CB4}">
      <dsp:nvSpPr>
        <dsp:cNvPr id="0" name=""/>
        <dsp:cNvSpPr/>
      </dsp:nvSpPr>
      <dsp:spPr>
        <a:xfrm>
          <a:off x="7324261" y="3337560"/>
          <a:ext cx="2369671" cy="9423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kern="1200" dirty="0"/>
            <a:t>Apps</a:t>
          </a:r>
        </a:p>
      </dsp:txBody>
      <dsp:txXfrm>
        <a:off x="7351861" y="3365160"/>
        <a:ext cx="2314471" cy="8871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l-GR"/>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l-GR"/>
          </a:p>
        </p:txBody>
      </p:sp>
      <p:sp>
        <p:nvSpPr>
          <p:cNvPr id="2355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l-GR"/>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9A130DB-C71F-4E18-9CA4-33A78003AF26}" type="slidenum">
              <a:rPr lang="en-US" altLang="el-GR"/>
              <a:pPr/>
              <a:t>‹#›</a:t>
            </a:fld>
            <a:endParaRPr lang="en-US" altLang="el-GR"/>
          </a:p>
        </p:txBody>
      </p:sp>
    </p:spTree>
    <p:extLst>
      <p:ext uri="{BB962C8B-B14F-4D97-AF65-F5344CB8AC3E}">
        <p14:creationId xmlns:p14="http://schemas.microsoft.com/office/powerpoint/2010/main" val="3551485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b="1" dirty="0">
                <a:solidFill>
                  <a:schemeClr val="tx1"/>
                </a:solidFill>
              </a:rPr>
              <a:t>Review and improvement of over 100.000 goals contained in the 2023 goal setting forms </a:t>
            </a:r>
            <a:r>
              <a:rPr lang="en-GB" dirty="0">
                <a:solidFill>
                  <a:schemeClr val="tx1"/>
                </a:solidFill>
              </a:rPr>
              <a:t>of the organizational units of public administration entities, leveraging cutting-edge technologies in the areas of Robotic Process Automation (RPA) and Artificial Intelligence (AI). The improvement is based on the identification of deviations of the declared goals from the principles of good goal-setting and the requirements of Law 4940/22 (completed).</a:t>
            </a:r>
          </a:p>
          <a:p>
            <a:pPr>
              <a:spcBef>
                <a:spcPts val="600"/>
              </a:spcBef>
              <a:spcAft>
                <a:spcPts val="600"/>
              </a:spcAft>
            </a:pPr>
            <a:r>
              <a:rPr lang="en-GB" b="1" dirty="0">
                <a:solidFill>
                  <a:schemeClr val="tx1"/>
                </a:solidFill>
              </a:rPr>
              <a:t>Additional review and improvement </a:t>
            </a:r>
            <a:r>
              <a:rPr lang="en-GB" dirty="0">
                <a:solidFill>
                  <a:schemeClr val="tx1"/>
                </a:solidFill>
              </a:rPr>
              <a:t>of ~35,000 goals included in the 2023 goal setting forms of a </a:t>
            </a:r>
            <a:r>
              <a:rPr lang="en-GB" b="1" dirty="0">
                <a:solidFill>
                  <a:schemeClr val="tx1"/>
                </a:solidFill>
              </a:rPr>
              <a:t>representative sample of 40 public administration entities</a:t>
            </a:r>
            <a:r>
              <a:rPr lang="en-GB" dirty="0">
                <a:solidFill>
                  <a:schemeClr val="tx1"/>
                </a:solidFill>
              </a:rPr>
              <a:t>, with the support of a team of </a:t>
            </a:r>
            <a:r>
              <a:rPr lang="en-US" dirty="0">
                <a:solidFill>
                  <a:schemeClr val="tx1"/>
                </a:solidFill>
              </a:rPr>
              <a:t>experienced</a:t>
            </a:r>
            <a:r>
              <a:rPr lang="en-GB" dirty="0">
                <a:solidFill>
                  <a:schemeClr val="tx1"/>
                </a:solidFill>
              </a:rPr>
              <a:t> analysts (completed).</a:t>
            </a:r>
          </a:p>
          <a:p>
            <a:pPr>
              <a:spcBef>
                <a:spcPts val="600"/>
              </a:spcBef>
              <a:spcAft>
                <a:spcPts val="600"/>
              </a:spcAft>
            </a:pPr>
            <a:r>
              <a:rPr lang="en-GB" dirty="0">
                <a:solidFill>
                  <a:schemeClr val="tx1"/>
                </a:solidFill>
              </a:rPr>
              <a:t>Development of an </a:t>
            </a:r>
            <a:r>
              <a:rPr lang="en-GB" b="1" dirty="0">
                <a:solidFill>
                  <a:schemeClr val="tx1"/>
                </a:solidFill>
              </a:rPr>
              <a:t>application for the validation of goal-setting </a:t>
            </a:r>
            <a:r>
              <a:rPr lang="en-GB" dirty="0">
                <a:solidFill>
                  <a:schemeClr val="tx1"/>
                </a:solidFill>
              </a:rPr>
              <a:t>(the authors of the initial goals were invited to validate the proposals for improvement or appropriate adaptation by the AI and the analysts, after their own intervention, if any, using a special web application (completed).</a:t>
            </a:r>
          </a:p>
          <a:p>
            <a:pPr>
              <a:spcBef>
                <a:spcPts val="600"/>
              </a:spcBef>
              <a:spcAft>
                <a:spcPts val="600"/>
              </a:spcAft>
            </a:pPr>
            <a:r>
              <a:rPr lang="en-GB" b="1" dirty="0">
                <a:solidFill>
                  <a:schemeClr val="tx1"/>
                </a:solidFill>
              </a:rPr>
              <a:t>Transfer and connection of goals with the environment of the main HRM system </a:t>
            </a:r>
            <a:r>
              <a:rPr lang="en-GB" dirty="0">
                <a:solidFill>
                  <a:schemeClr val="tx1"/>
                </a:solidFill>
              </a:rPr>
              <a:t>of the </a:t>
            </a:r>
            <a:r>
              <a:rPr lang="en-GB" dirty="0" err="1">
                <a:solidFill>
                  <a:schemeClr val="tx1"/>
                </a:solidFill>
              </a:rPr>
              <a:t>MoI</a:t>
            </a:r>
            <a:r>
              <a:rPr lang="en-GB" dirty="0">
                <a:solidFill>
                  <a:schemeClr val="tx1"/>
                </a:solidFill>
              </a:rPr>
              <a:t> to serve the subsequent process of evaluation of the Units</a:t>
            </a:r>
            <a:r>
              <a:rPr lang="el-GR" dirty="0">
                <a:solidFill>
                  <a:schemeClr val="tx1"/>
                </a:solidFill>
              </a:rPr>
              <a:t>’ </a:t>
            </a:r>
            <a:r>
              <a:rPr lang="en-US" dirty="0">
                <a:solidFill>
                  <a:schemeClr val="tx1"/>
                </a:solidFill>
              </a:rPr>
              <a:t>managers</a:t>
            </a:r>
            <a:r>
              <a:rPr lang="en-GB" dirty="0">
                <a:solidFill>
                  <a:schemeClr val="tx1"/>
                </a:solidFill>
              </a:rPr>
              <a:t> by their supervisors (in progress).</a:t>
            </a:r>
          </a:p>
          <a:p>
            <a:pPr>
              <a:spcBef>
                <a:spcPts val="600"/>
              </a:spcBef>
              <a:spcAft>
                <a:spcPts val="600"/>
              </a:spcAft>
            </a:pPr>
            <a:r>
              <a:rPr lang="en-GB" dirty="0">
                <a:solidFill>
                  <a:schemeClr val="tx1"/>
                </a:solidFill>
              </a:rPr>
              <a:t>Development of a </a:t>
            </a:r>
            <a:r>
              <a:rPr lang="en-GB" b="1" dirty="0">
                <a:solidFill>
                  <a:schemeClr val="tx1"/>
                </a:solidFill>
              </a:rPr>
              <a:t>Digital Assistant </a:t>
            </a:r>
            <a:r>
              <a:rPr lang="en-GB" dirty="0">
                <a:solidFill>
                  <a:schemeClr val="tx1"/>
                </a:solidFill>
              </a:rPr>
              <a:t>to be used in the future goal-setting cycles, based on good practices, the work of the analysts and the AI suggestions, for use by all public entities in Greece (in the design phase).</a:t>
            </a:r>
          </a:p>
          <a:p>
            <a:pPr>
              <a:spcBef>
                <a:spcPts val="600"/>
              </a:spcBef>
              <a:spcAft>
                <a:spcPts val="600"/>
              </a:spcAft>
            </a:pPr>
            <a:r>
              <a:rPr lang="en-GB" dirty="0">
                <a:solidFill>
                  <a:schemeClr val="tx1"/>
                </a:solidFill>
              </a:rPr>
              <a:t>Development of a </a:t>
            </a:r>
            <a:r>
              <a:rPr lang="en-GB" b="1" dirty="0">
                <a:solidFill>
                  <a:schemeClr val="tx1"/>
                </a:solidFill>
              </a:rPr>
              <a:t>support mechanism for good goal-setting </a:t>
            </a:r>
            <a:r>
              <a:rPr lang="en-GB" dirty="0">
                <a:solidFill>
                  <a:schemeClr val="tx1"/>
                </a:solidFill>
              </a:rPr>
              <a:t>for future use in the next goal-setting cycles, based on the results of the first phase (in the design phase).</a:t>
            </a:r>
          </a:p>
          <a:p>
            <a:pPr>
              <a:spcBef>
                <a:spcPts val="600"/>
              </a:spcBef>
              <a:spcAft>
                <a:spcPts val="600"/>
              </a:spcAft>
            </a:pPr>
            <a:r>
              <a:rPr lang="en-GB" dirty="0">
                <a:solidFill>
                  <a:schemeClr val="tx1"/>
                </a:solidFill>
              </a:rPr>
              <a:t>Implementation of </a:t>
            </a:r>
            <a:r>
              <a:rPr lang="en-GB" b="1" dirty="0">
                <a:solidFill>
                  <a:schemeClr val="tx1"/>
                </a:solidFill>
              </a:rPr>
              <a:t>change management and capacity building</a:t>
            </a:r>
            <a:r>
              <a:rPr lang="en-GB" dirty="0">
                <a:solidFill>
                  <a:schemeClr val="tx1"/>
                </a:solidFill>
              </a:rPr>
              <a:t> actions in public entities for good goal-setting (in progress).</a:t>
            </a:r>
          </a:p>
          <a:p>
            <a:endParaRPr lang="en-GB" dirty="0"/>
          </a:p>
        </p:txBody>
      </p:sp>
      <p:sp>
        <p:nvSpPr>
          <p:cNvPr id="4" name="Slide Number Placeholder 3"/>
          <p:cNvSpPr>
            <a:spLocks noGrp="1"/>
          </p:cNvSpPr>
          <p:nvPr>
            <p:ph type="sldNum" sz="quarter" idx="10"/>
          </p:nvPr>
        </p:nvSpPr>
        <p:spPr/>
        <p:txBody>
          <a:bodyPr/>
          <a:lstStyle/>
          <a:p>
            <a:fld id="{49A130DB-C71F-4E18-9CA4-33A78003AF26}" type="slidenum">
              <a:rPr lang="en-US" altLang="el-GR" smtClean="0"/>
              <a:pPr/>
              <a:t>5</a:t>
            </a:fld>
            <a:endParaRPr lang="en-US" altLang="el-GR"/>
          </a:p>
        </p:txBody>
      </p:sp>
    </p:spTree>
    <p:extLst>
      <p:ext uri="{BB962C8B-B14F-4D97-AF65-F5344CB8AC3E}">
        <p14:creationId xmlns:p14="http://schemas.microsoft.com/office/powerpoint/2010/main" val="7785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fr-FR" sz="1200" dirty="0">
                <a:latin typeface="Calibri" panose="020F0502020204030204" pitchFamily="34" charset="0"/>
                <a:ea typeface="+mn-ea"/>
                <a:cs typeface="Calibri" panose="020F0502020204030204" pitchFamily="34" charset="0"/>
              </a:rPr>
              <a:t>From the outset, it was firmly established that </a:t>
            </a:r>
            <a:r>
              <a:rPr lang="en-GB" altLang="fr-FR" sz="1200" b="1" dirty="0">
                <a:latin typeface="Calibri" panose="020F0502020204030204" pitchFamily="34" charset="0"/>
                <a:ea typeface="+mn-ea"/>
                <a:cs typeface="Calibri" panose="020F0502020204030204" pitchFamily="34" charset="0"/>
              </a:rPr>
              <a:t>goal-setting should stem from the intentions and decisions of the original author</a:t>
            </a:r>
            <a:r>
              <a:rPr lang="en-GB" altLang="fr-FR" sz="1200" dirty="0">
                <a:latin typeface="Calibri" panose="020F0502020204030204" pitchFamily="34" charset="0"/>
                <a:ea typeface="+mn-ea"/>
                <a:cs typeface="Calibri" panose="020F0502020204030204" pitchFamily="34" charset="0"/>
              </a:rPr>
              <a:t>, namely the evaluator of the unit manager. Therefore, it was </a:t>
            </a:r>
            <a:r>
              <a:rPr lang="en-GB" altLang="fr-FR" sz="1200" b="1" dirty="0">
                <a:latin typeface="Calibri" panose="020F0502020204030204" pitchFamily="34" charset="0"/>
                <a:ea typeface="+mn-ea"/>
                <a:cs typeface="Calibri" panose="020F0502020204030204" pitchFamily="34" charset="0"/>
              </a:rPr>
              <a:t>imperative that the authors validated any improved or appropriately adjusted goals </a:t>
            </a:r>
            <a:r>
              <a:rPr lang="en-GB" altLang="fr-FR" sz="1200" dirty="0">
                <a:latin typeface="Calibri" panose="020F0502020204030204" pitchFamily="34" charset="0"/>
                <a:ea typeface="+mn-ea"/>
                <a:cs typeface="Calibri" panose="020F0502020204030204" pitchFamily="34" charset="0"/>
              </a:rPr>
              <a:t>identified in the 2023 goal-setting forms. These adjustments could have originated either solely through the utilization of AI recommendations or through recommendations from the team of expert analysts, which took into account the initial proposals of AI. This validation process aimed to </a:t>
            </a:r>
            <a:r>
              <a:rPr lang="en-GB" altLang="fr-FR" sz="1200" b="1" dirty="0">
                <a:latin typeface="Calibri" panose="020F0502020204030204" pitchFamily="34" charset="0"/>
                <a:ea typeface="+mn-ea"/>
                <a:cs typeface="Calibri" panose="020F0502020204030204" pitchFamily="34" charset="0"/>
              </a:rPr>
              <a:t>ensure adherence to the principles of effective (smart) goal setting</a:t>
            </a:r>
            <a:r>
              <a:rPr lang="en-GB" altLang="fr-FR" sz="1200" dirty="0">
                <a:latin typeface="Calibri" panose="020F0502020204030204" pitchFamily="34" charset="0"/>
                <a:ea typeface="+mn-ea"/>
                <a:cs typeface="Calibri" panose="020F0502020204030204" pitchFamily="34" charset="0"/>
              </a:rPr>
              <a:t>.</a:t>
            </a:r>
          </a:p>
          <a:p>
            <a:endParaRPr lang="en-GB" dirty="0"/>
          </a:p>
        </p:txBody>
      </p:sp>
      <p:sp>
        <p:nvSpPr>
          <p:cNvPr id="4" name="Slide Number Placeholder 3"/>
          <p:cNvSpPr>
            <a:spLocks noGrp="1"/>
          </p:cNvSpPr>
          <p:nvPr>
            <p:ph type="sldNum" sz="quarter" idx="10"/>
          </p:nvPr>
        </p:nvSpPr>
        <p:spPr/>
        <p:txBody>
          <a:bodyPr/>
          <a:lstStyle/>
          <a:p>
            <a:fld id="{49A130DB-C71F-4E18-9CA4-33A78003AF26}" type="slidenum">
              <a:rPr lang="en-US" altLang="el-GR" smtClean="0"/>
              <a:pPr/>
              <a:t>6</a:t>
            </a:fld>
            <a:endParaRPr lang="en-US" altLang="el-GR"/>
          </a:p>
        </p:txBody>
      </p:sp>
    </p:spTree>
    <p:extLst>
      <p:ext uri="{BB962C8B-B14F-4D97-AF65-F5344CB8AC3E}">
        <p14:creationId xmlns:p14="http://schemas.microsoft.com/office/powerpoint/2010/main" val="220348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5000"/>
              </a:lnSpc>
              <a:spcBef>
                <a:spcPts val="600"/>
              </a:spcBef>
              <a:spcAft>
                <a:spcPts val="900"/>
              </a:spcAft>
              <a:buFont typeface="Wingdings" panose="05000000000000000000" pitchFamily="2" charset="2"/>
              <a:buChar char="§"/>
            </a:pPr>
            <a:r>
              <a:rPr lang="en-GB" sz="1200" b="1" dirty="0">
                <a:latin typeface="Calibri" panose="020F0502020204030204" pitchFamily="34" charset="0"/>
                <a:cs typeface="Calibri" panose="020F0502020204030204" pitchFamily="34" charset="0"/>
              </a:rPr>
              <a:t>Ministry objectives</a:t>
            </a:r>
            <a:r>
              <a:rPr lang="en-GB" sz="1200" dirty="0">
                <a:latin typeface="Calibri" panose="020F0502020204030204" pitchFamily="34" charset="0"/>
                <a:cs typeface="Calibri" panose="020F0502020204030204" pitchFamily="34" charset="0"/>
              </a:rPr>
              <a:t>: The </a:t>
            </a:r>
            <a:r>
              <a:rPr lang="en-GB" sz="1200" dirty="0" err="1">
                <a:latin typeface="Calibri" panose="020F0502020204030204" pitchFamily="34" charset="0"/>
                <a:cs typeface="Calibri" panose="020F0502020204030204" pitchFamily="34" charset="0"/>
              </a:rPr>
              <a:t>MoI</a:t>
            </a:r>
            <a:r>
              <a:rPr lang="en-GB" sz="1200" dirty="0">
                <a:latin typeface="Calibri" panose="020F0502020204030204" pitchFamily="34" charset="0"/>
                <a:cs typeface="Calibri" panose="020F0502020204030204" pitchFamily="34" charset="0"/>
              </a:rPr>
              <a:t> focuses on providing support rather than imposing goals on other entities and their organizational units. This support aims to facilitate the development of well-defined goals, with the overarching goal of improving public services and enhancing citizen satisfaction.</a:t>
            </a:r>
          </a:p>
          <a:p>
            <a:pPr marL="285750" indent="-285750">
              <a:lnSpc>
                <a:spcPct val="105000"/>
              </a:lnSpc>
              <a:spcBef>
                <a:spcPts val="600"/>
              </a:spcBef>
              <a:spcAft>
                <a:spcPts val="900"/>
              </a:spcAft>
              <a:buFont typeface="Wingdings" panose="05000000000000000000" pitchFamily="2" charset="2"/>
              <a:buChar char="§"/>
            </a:pPr>
            <a:r>
              <a:rPr lang="en-GB" sz="1200" b="1" dirty="0">
                <a:latin typeface="Calibri" panose="020F0502020204030204" pitchFamily="34" charset="0"/>
                <a:cs typeface="Calibri" panose="020F0502020204030204" pitchFamily="34" charset="0"/>
              </a:rPr>
              <a:t>AI serves as a supportive tool that cannot and should not replace the human factor.</a:t>
            </a:r>
          </a:p>
          <a:p>
            <a:pPr marL="285750" indent="-285750">
              <a:lnSpc>
                <a:spcPct val="105000"/>
              </a:lnSpc>
              <a:spcBef>
                <a:spcPts val="600"/>
              </a:spcBef>
              <a:spcAft>
                <a:spcPts val="900"/>
              </a:spcAft>
              <a:buFont typeface="Wingdings" panose="05000000000000000000" pitchFamily="2" charset="2"/>
              <a:buChar char="§"/>
            </a:pPr>
            <a:r>
              <a:rPr lang="en-GB" sz="1200" b="1" dirty="0">
                <a:latin typeface="Calibri" panose="020F0502020204030204" pitchFamily="34" charset="0"/>
                <a:cs typeface="Calibri" panose="020F0502020204030204" pitchFamily="34" charset="0"/>
              </a:rPr>
              <a:t>AI system limitations</a:t>
            </a:r>
            <a:r>
              <a:rPr lang="en-GB" sz="1200" dirty="0">
                <a:latin typeface="Calibri" panose="020F0502020204030204" pitchFamily="34" charset="0"/>
                <a:cs typeface="Calibri" panose="020F0502020204030204" pitchFamily="34" charset="0"/>
              </a:rPr>
              <a:t>: While AI offers valuable insights, it may not always fully grasp the intricacies of a public organization's operations. As a result, the suggestions it provides for goal improvement or adjustment may overlook certain important factors, may not always be successful. While these suggestions should be taken into account, they are not obligatory for adoption, allowing for </a:t>
            </a:r>
            <a:r>
              <a:rPr lang="en-GB" sz="1200" b="1" dirty="0">
                <a:latin typeface="Calibri" panose="020F0502020204030204" pitchFamily="34" charset="0"/>
                <a:cs typeface="Calibri" panose="020F0502020204030204" pitchFamily="34" charset="0"/>
              </a:rPr>
              <a:t>human judgment and contextual understanding to prevail</a:t>
            </a:r>
            <a:r>
              <a:rPr lang="en-GB" sz="1200" dirty="0">
                <a:latin typeface="Calibri" panose="020F0502020204030204" pitchFamily="34" charset="0"/>
                <a:cs typeface="Calibri" panose="020F0502020204030204" pitchFamily="34" charset="0"/>
              </a:rPr>
              <a:t>.</a:t>
            </a:r>
          </a:p>
          <a:p>
            <a:pPr marL="285750" indent="-285750">
              <a:lnSpc>
                <a:spcPct val="105000"/>
              </a:lnSpc>
              <a:spcBef>
                <a:spcPts val="600"/>
              </a:spcBef>
              <a:spcAft>
                <a:spcPts val="900"/>
              </a:spcAft>
              <a:buFont typeface="Wingdings" panose="05000000000000000000" pitchFamily="2" charset="2"/>
              <a:buChar char="§"/>
            </a:pPr>
            <a:r>
              <a:rPr lang="en-GB" sz="1200" dirty="0">
                <a:latin typeface="Calibri" panose="020F0502020204030204" pitchFamily="34" charset="0"/>
                <a:cs typeface="Calibri" panose="020F0502020204030204" pitchFamily="34" charset="0"/>
              </a:rPr>
              <a:t>The </a:t>
            </a:r>
            <a:r>
              <a:rPr lang="en-GB" sz="1200" b="1" dirty="0">
                <a:latin typeface="Calibri" panose="020F0502020204030204" pitchFamily="34" charset="0"/>
                <a:cs typeface="Calibri" panose="020F0502020204030204" pitchFamily="34" charset="0"/>
              </a:rPr>
              <a:t>collaborative approach </a:t>
            </a:r>
            <a:r>
              <a:rPr lang="en-GB" sz="1200" dirty="0">
                <a:latin typeface="Calibri" panose="020F0502020204030204" pitchFamily="34" charset="0"/>
                <a:cs typeface="Calibri" panose="020F0502020204030204" pitchFamily="34" charset="0"/>
              </a:rPr>
              <a:t>in shaping goals, which ultimately </a:t>
            </a:r>
            <a:r>
              <a:rPr lang="en-GB" sz="1200" b="1" dirty="0">
                <a:latin typeface="Calibri" panose="020F0502020204030204" pitchFamily="34" charset="0"/>
                <a:cs typeface="Calibri" panose="020F0502020204030204" pitchFamily="34" charset="0"/>
              </a:rPr>
              <a:t>combines the analytical power of AI with the experience and judgment of the human factor</a:t>
            </a:r>
            <a:r>
              <a:rPr lang="en-GB" sz="1200" dirty="0">
                <a:latin typeface="Calibri" panose="020F0502020204030204" pitchFamily="34" charset="0"/>
                <a:cs typeface="Calibri" panose="020F0502020204030204" pitchFamily="34" charset="0"/>
              </a:rPr>
              <a:t>, ensures a comprehensive and effective decision-making process.</a:t>
            </a:r>
            <a:endParaRPr lang="en-GB" sz="1200" dirty="0"/>
          </a:p>
        </p:txBody>
      </p:sp>
      <p:sp>
        <p:nvSpPr>
          <p:cNvPr id="4" name="Slide Number Placeholder 3"/>
          <p:cNvSpPr>
            <a:spLocks noGrp="1"/>
          </p:cNvSpPr>
          <p:nvPr>
            <p:ph type="sldNum" sz="quarter" idx="10"/>
          </p:nvPr>
        </p:nvSpPr>
        <p:spPr/>
        <p:txBody>
          <a:bodyPr/>
          <a:lstStyle/>
          <a:p>
            <a:fld id="{49A130DB-C71F-4E18-9CA4-33A78003AF26}" type="slidenum">
              <a:rPr lang="en-US" altLang="el-GR" smtClean="0"/>
              <a:pPr/>
              <a:t>7</a:t>
            </a:fld>
            <a:endParaRPr lang="en-US" altLang="el-GR"/>
          </a:p>
        </p:txBody>
      </p:sp>
    </p:spTree>
    <p:extLst>
      <p:ext uri="{BB962C8B-B14F-4D97-AF65-F5344CB8AC3E}">
        <p14:creationId xmlns:p14="http://schemas.microsoft.com/office/powerpoint/2010/main" val="354275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A130DB-C71F-4E18-9CA4-33A78003AF26}" type="slidenum">
              <a:rPr lang="en-US" altLang="el-GR" smtClean="0"/>
              <a:pPr/>
              <a:t>9</a:t>
            </a:fld>
            <a:endParaRPr lang="en-US" altLang="el-GR"/>
          </a:p>
        </p:txBody>
      </p:sp>
    </p:spTree>
    <p:extLst>
      <p:ext uri="{BB962C8B-B14F-4D97-AF65-F5344CB8AC3E}">
        <p14:creationId xmlns:p14="http://schemas.microsoft.com/office/powerpoint/2010/main" val="222518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A130DB-C71F-4E18-9CA4-33A78003AF26}" type="slidenum">
              <a:rPr lang="en-US" altLang="el-GR" smtClean="0"/>
              <a:pPr/>
              <a:t>10</a:t>
            </a:fld>
            <a:endParaRPr lang="en-US" altLang="el-GR"/>
          </a:p>
        </p:txBody>
      </p:sp>
    </p:spTree>
    <p:extLst>
      <p:ext uri="{BB962C8B-B14F-4D97-AF65-F5344CB8AC3E}">
        <p14:creationId xmlns:p14="http://schemas.microsoft.com/office/powerpoint/2010/main" val="353574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smtClean="0">
                <a:solidFill>
                  <a:schemeClr val="dk1"/>
                </a:solidFill>
                <a:latin typeface="Calibri"/>
                <a:ea typeface="Calibri"/>
                <a:cs typeface="Calibri"/>
                <a:sym typeface="Calibri"/>
              </a:rPr>
              <a:t>16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483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5000"/>
              </a:lnSpc>
              <a:spcBef>
                <a:spcPts val="0"/>
              </a:spcBef>
              <a:spcAft>
                <a:spcPts val="0"/>
              </a:spcAft>
              <a:buFont typeface="Wingdings" panose="05000000000000000000" pitchFamily="2" charset="2"/>
              <a:buChar char="§"/>
            </a:pPr>
            <a:r>
              <a:rPr lang="en-GB" b="1" dirty="0">
                <a:latin typeface="Calibri" panose="020F0502020204030204" pitchFamily="34" charset="0"/>
                <a:cs typeface="Calibri" panose="020F0502020204030204" pitchFamily="34" charset="0"/>
              </a:rPr>
              <a:t>Features</a:t>
            </a:r>
            <a:r>
              <a:rPr lang="en-GB" dirty="0">
                <a:latin typeface="Calibri" panose="020F0502020204030204" pitchFamily="34" charset="0"/>
                <a:cs typeface="Calibri" panose="020F0502020204030204" pitchFamily="34" charset="0"/>
              </a:rPr>
              <a:t>:</a:t>
            </a:r>
          </a:p>
          <a:p>
            <a:pPr marL="742950" lvl="1" indent="-285750">
              <a:lnSpc>
                <a:spcPct val="105000"/>
              </a:lnSpc>
              <a:spcBef>
                <a:spcPts val="0"/>
              </a:spcBef>
              <a:spcAft>
                <a:spcPts val="0"/>
              </a:spcAft>
              <a:buFont typeface="Wingdings" panose="05000000000000000000" pitchFamily="2" charset="2"/>
              <a:buChar char="§"/>
            </a:pPr>
            <a:r>
              <a:rPr lang="en-GB" b="1" dirty="0">
                <a:latin typeface="Calibri" panose="020F0502020204030204" pitchFamily="34" charset="0"/>
                <a:cs typeface="Calibri" panose="020F0502020204030204" pitchFamily="34" charset="0"/>
              </a:rPr>
              <a:t>Interactive Goal Dictionary:</a:t>
            </a:r>
          </a:p>
          <a:p>
            <a:pPr marL="1200150" lvl="2" indent="-285750">
              <a:lnSpc>
                <a:spcPct val="105000"/>
              </a:lnSpc>
              <a:spcBef>
                <a:spcPts val="0"/>
              </a:spcBef>
              <a:spcAft>
                <a:spcPts val="0"/>
              </a:spcAft>
              <a:buFont typeface="Courier New" panose="02070309020205020404" pitchFamily="49" charset="0"/>
              <a:buChar char="o"/>
            </a:pPr>
            <a:r>
              <a:rPr lang="en-GB" dirty="0">
                <a:latin typeface="Calibri" panose="020F0502020204030204" pitchFamily="34" charset="0"/>
                <a:cs typeface="Calibri" panose="020F0502020204030204" pitchFamily="34" charset="0"/>
              </a:rPr>
              <a:t>Curated by a team of analysts leveraging experience from examining thousands of goals for 2023.</a:t>
            </a:r>
          </a:p>
          <a:p>
            <a:pPr marL="1200150" lvl="2" indent="-285750">
              <a:lnSpc>
                <a:spcPct val="105000"/>
              </a:lnSpc>
              <a:spcBef>
                <a:spcPts val="0"/>
              </a:spcBef>
              <a:spcAft>
                <a:spcPts val="0"/>
              </a:spcAft>
              <a:buFont typeface="Courier New" panose="02070309020205020404" pitchFamily="49" charset="0"/>
              <a:buChar char="o"/>
            </a:pPr>
            <a:r>
              <a:rPr lang="en-GB" dirty="0">
                <a:latin typeface="Calibri" panose="020F0502020204030204" pitchFamily="34" charset="0"/>
                <a:cs typeface="Calibri" panose="020F0502020204030204" pitchFamily="34" charset="0"/>
              </a:rPr>
              <a:t>Draws insights from the Annual Action Plans of each Ministry, industry best practices, and 2023 goal data.</a:t>
            </a:r>
          </a:p>
          <a:p>
            <a:pPr marL="1200150" lvl="2" indent="-285750">
              <a:lnSpc>
                <a:spcPct val="105000"/>
              </a:lnSpc>
              <a:spcBef>
                <a:spcPts val="0"/>
              </a:spcBef>
              <a:spcAft>
                <a:spcPts val="0"/>
              </a:spcAft>
              <a:buFont typeface="Courier New" panose="02070309020205020404" pitchFamily="49" charset="0"/>
              <a:buChar char="o"/>
            </a:pPr>
            <a:r>
              <a:rPr lang="en-GB" dirty="0">
                <a:latin typeface="Calibri" panose="020F0502020204030204" pitchFamily="34" charset="0"/>
                <a:cs typeface="Calibri" panose="020F0502020204030204" pitchFamily="34" charset="0"/>
              </a:rPr>
              <a:t>Facilitates easy access to a vast repository of goals based on criteria (e.g., goal categories) and meta-tags (e.g., goals tied to economic objectives).</a:t>
            </a:r>
          </a:p>
          <a:p>
            <a:pPr marL="1200150" lvl="2" indent="-285750">
              <a:lnSpc>
                <a:spcPct val="105000"/>
              </a:lnSpc>
              <a:spcBef>
                <a:spcPts val="0"/>
              </a:spcBef>
              <a:spcAft>
                <a:spcPts val="0"/>
              </a:spcAft>
              <a:buFont typeface="Courier New" panose="02070309020205020404" pitchFamily="49" charset="0"/>
              <a:buChar char="o"/>
            </a:pPr>
            <a:r>
              <a:rPr lang="en-GB" dirty="0">
                <a:latin typeface="Calibri" panose="020F0502020204030204" pitchFamily="34" charset="0"/>
                <a:cs typeface="Calibri" panose="020F0502020204030204" pitchFamily="34" charset="0"/>
              </a:rPr>
              <a:t>Supported by administrative interfaces ensuring sustained usability beyond the 2024 goal-setting cycle, with options for further goal enrichment, filtering, and meta-tagging.</a:t>
            </a:r>
          </a:p>
          <a:p>
            <a:pPr marL="742950" lvl="1" indent="-285750">
              <a:lnSpc>
                <a:spcPct val="105000"/>
              </a:lnSpc>
              <a:spcBef>
                <a:spcPts val="0"/>
              </a:spcBef>
              <a:spcAft>
                <a:spcPts val="0"/>
              </a:spcAft>
              <a:buFont typeface="Wingdings" panose="05000000000000000000" pitchFamily="2" charset="2"/>
              <a:buChar char="§"/>
            </a:pPr>
            <a:r>
              <a:rPr lang="en-GB" b="1" dirty="0">
                <a:latin typeface="Calibri" panose="020F0502020204030204" pitchFamily="34" charset="0"/>
                <a:cs typeface="Calibri" panose="020F0502020204030204" pitchFamily="34" charset="0"/>
              </a:rPr>
              <a:t>AI Prompt:</a:t>
            </a:r>
          </a:p>
          <a:p>
            <a:pPr marL="1200150" lvl="2" indent="-285750">
              <a:lnSpc>
                <a:spcPct val="105000"/>
              </a:lnSpc>
              <a:spcBef>
                <a:spcPts val="0"/>
              </a:spcBef>
              <a:spcAft>
                <a:spcPts val="0"/>
              </a:spcAft>
              <a:buFont typeface="Courier New" panose="02070309020205020404" pitchFamily="49" charset="0"/>
              <a:buChar char="o"/>
            </a:pPr>
            <a:r>
              <a:rPr lang="en-GB" dirty="0">
                <a:latin typeface="Calibri" panose="020F0502020204030204" pitchFamily="34" charset="0"/>
                <a:cs typeface="Calibri" panose="020F0502020204030204" pitchFamily="34" charset="0"/>
              </a:rPr>
              <a:t>Empowers users to input concise proposals or queries into an artificial intelligence system for generating responses or texts.</a:t>
            </a:r>
          </a:p>
          <a:p>
            <a:pPr marL="1200150" lvl="2" indent="-285750">
              <a:lnSpc>
                <a:spcPct val="105000"/>
              </a:lnSpc>
              <a:spcBef>
                <a:spcPts val="0"/>
              </a:spcBef>
              <a:spcAft>
                <a:spcPts val="0"/>
              </a:spcAft>
              <a:buFont typeface="Courier New" panose="02070309020205020404" pitchFamily="49" charset="0"/>
              <a:buChar char="o"/>
            </a:pPr>
            <a:r>
              <a:rPr lang="en-GB" dirty="0">
                <a:latin typeface="Calibri" panose="020F0502020204030204" pitchFamily="34" charset="0"/>
                <a:cs typeface="Calibri" panose="020F0502020204030204" pitchFamily="34" charset="0"/>
              </a:rPr>
              <a:t>Highly customizable to meet specific needs.</a:t>
            </a:r>
          </a:p>
          <a:p>
            <a:pPr marL="1200150" lvl="2" indent="-285750">
              <a:lnSpc>
                <a:spcPct val="105000"/>
              </a:lnSpc>
              <a:spcBef>
                <a:spcPts val="0"/>
              </a:spcBef>
              <a:spcAft>
                <a:spcPts val="0"/>
              </a:spcAft>
              <a:buFont typeface="Courier New" panose="02070309020205020404" pitchFamily="49" charset="0"/>
              <a:buChar char="o"/>
            </a:pPr>
            <a:r>
              <a:rPr lang="en-GB" dirty="0">
                <a:latin typeface="Calibri" panose="020F0502020204030204" pitchFamily="34" charset="0"/>
                <a:cs typeface="Calibri" panose="020F0502020204030204" pitchFamily="34" charset="0"/>
              </a:rPr>
              <a:t>Integrates examples of successful SMART goal-setting from 2023 data, aiding in goal refinement.</a:t>
            </a:r>
            <a:endParaRPr lang="en-GB" sz="1200" dirty="0">
              <a:latin typeface="Calibri" panose="020F0502020204030204" pitchFamily="34" charset="0"/>
              <a:cs typeface="Calibri" panose="020F0502020204030204" pitchFamily="34" charset="0"/>
            </a:endParaRPr>
          </a:p>
          <a:p>
            <a:pPr marL="285750" indent="-285750">
              <a:lnSpc>
                <a:spcPct val="105000"/>
              </a:lnSpc>
              <a:spcBef>
                <a:spcPts val="0"/>
              </a:spcBef>
              <a:spcAft>
                <a:spcPts val="0"/>
              </a:spcAft>
              <a:buFont typeface="Wingdings" panose="05000000000000000000" pitchFamily="2" charset="2"/>
              <a:buChar char="§"/>
            </a:pPr>
            <a:r>
              <a:rPr lang="en-GB" sz="1200" dirty="0">
                <a:latin typeface="Calibri" panose="020F0502020204030204" pitchFamily="34" charset="0"/>
                <a:cs typeface="Calibri" panose="020F0502020204030204" pitchFamily="34" charset="0"/>
              </a:rPr>
              <a:t>The Digital Goal Assistant, alongside its administrative toolkit, will seamlessly integrate into a unified online platform within the Ministry's infrastructure, housed on the Governmental Computing Cloud G-Cloud. Accessible through specialized support channels, it will play a pivotal role in facilitating the Census implementation at apografi.gov.gr.</a:t>
            </a:r>
          </a:p>
        </p:txBody>
      </p:sp>
      <p:sp>
        <p:nvSpPr>
          <p:cNvPr id="4" name="Slide Number Placeholder 3"/>
          <p:cNvSpPr>
            <a:spLocks noGrp="1"/>
          </p:cNvSpPr>
          <p:nvPr>
            <p:ph type="sldNum" sz="quarter" idx="10"/>
          </p:nvPr>
        </p:nvSpPr>
        <p:spPr/>
        <p:txBody>
          <a:bodyPr/>
          <a:lstStyle/>
          <a:p>
            <a:fld id="{49A130DB-C71F-4E18-9CA4-33A78003AF26}" type="slidenum">
              <a:rPr lang="en-US" altLang="el-GR" smtClean="0"/>
              <a:pPr/>
              <a:t>19</a:t>
            </a:fld>
            <a:endParaRPr lang="en-US" altLang="el-GR"/>
          </a:p>
        </p:txBody>
      </p:sp>
    </p:spTree>
    <p:extLst>
      <p:ext uri="{BB962C8B-B14F-4D97-AF65-F5344CB8AC3E}">
        <p14:creationId xmlns:p14="http://schemas.microsoft.com/office/powerpoint/2010/main" val="117626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914400" y="685800"/>
            <a:ext cx="10363200" cy="2127250"/>
          </a:xfrm>
        </p:spPr>
        <p:txBody>
          <a:bodyPr/>
          <a:lstStyle>
            <a:lvl1pPr algn="ctr">
              <a:defRPr sz="3000"/>
            </a:lvl1pPr>
          </a:lstStyle>
          <a:p>
            <a:pPr lvl="0"/>
            <a:r>
              <a:rPr lang="en-US" altLang="el-GR" noProof="0" dirty="0"/>
              <a:t>Click to edit Master title style</a:t>
            </a:r>
          </a:p>
        </p:txBody>
      </p:sp>
      <p:sp>
        <p:nvSpPr>
          <p:cNvPr id="16387"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altLang="el-GR" noProof="0" dirty="0"/>
              <a:t>Click to edit Master subtitle style</a:t>
            </a:r>
          </a:p>
        </p:txBody>
      </p:sp>
      <p:sp>
        <p:nvSpPr>
          <p:cNvPr id="16392" name="Rectangle 8" descr="Gold bar"/>
          <p:cNvSpPr>
            <a:spLocks noChangeArrowheads="1"/>
          </p:cNvSpPr>
          <p:nvPr/>
        </p:nvSpPr>
        <p:spPr bwMode="auto">
          <a:xfrm>
            <a:off x="304800" y="2889251"/>
            <a:ext cx="3826933"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393" name="Rectangle 9" descr="Orange bar"/>
          <p:cNvSpPr>
            <a:spLocks noChangeArrowheads="1"/>
          </p:cNvSpPr>
          <p:nvPr/>
        </p:nvSpPr>
        <p:spPr bwMode="auto">
          <a:xfrm>
            <a:off x="4131734" y="2889251"/>
            <a:ext cx="3826933"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394" name="Rectangle 10" descr="Slate bar"/>
          <p:cNvSpPr>
            <a:spLocks noChangeArrowheads="1"/>
          </p:cNvSpPr>
          <p:nvPr/>
        </p:nvSpPr>
        <p:spPr bwMode="auto">
          <a:xfrm>
            <a:off x="7958667" y="2889251"/>
            <a:ext cx="3826933"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13342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138626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486891"/>
          </a:xfrm>
        </p:spPr>
        <p:txBody>
          <a:bodyPr/>
          <a:lstStyle/>
          <a:p>
            <a:r>
              <a:rPr lang="en-US" dirty="0"/>
              <a:t>Click to edit Master title style</a:t>
            </a:r>
            <a:endParaRPr lang="el-GR" dirty="0"/>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56880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lipArt Placeholder 3"/>
          <p:cNvSpPr>
            <a:spLocks noGrp="1"/>
          </p:cNvSpPr>
          <p:nvPr>
            <p:ph type="clipArt" sz="half" idx="2"/>
          </p:nvPr>
        </p:nvSpPr>
        <p:spPr>
          <a:xfrm>
            <a:off x="6197600" y="1600201"/>
            <a:ext cx="5384800" cy="4530725"/>
          </a:xfrm>
        </p:spPr>
        <p:txBody>
          <a:bodyPr/>
          <a:lstStyle/>
          <a:p>
            <a:r>
              <a:rPr lang="en-US"/>
              <a:t>Click icon to add clip art</a:t>
            </a:r>
            <a:endParaRPr lang="el-GR"/>
          </a:p>
        </p:txBody>
      </p:sp>
    </p:spTree>
    <p:extLst>
      <p:ext uri="{BB962C8B-B14F-4D97-AF65-F5344CB8AC3E}">
        <p14:creationId xmlns:p14="http://schemas.microsoft.com/office/powerpoint/2010/main" val="343612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1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25"/>
        <p:cNvGrpSpPr/>
        <p:nvPr/>
      </p:nvGrpSpPr>
      <p:grpSpPr>
        <a:xfrm>
          <a:off x="0" y="0"/>
          <a:ext cx="0" cy="0"/>
          <a:chOff x="0" y="0"/>
          <a:chExt cx="0" cy="0"/>
        </a:xfrm>
      </p:grpSpPr>
      <p:sp>
        <p:nvSpPr>
          <p:cNvPr id="26" name="Google Shape;2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85121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2805DEDA-FDCA-4FD2-8A30-486CF876AA77}" type="datetimeFigureOut">
              <a:rPr lang="el-GR" smtClean="0"/>
              <a:t>14/5/2024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126089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805DEDA-FDCA-4FD2-8A30-486CF876AA77}" type="datetimeFigureOut">
              <a:rPr lang="el-GR" smtClean="0"/>
              <a:t>14/5/2024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318458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5DEDA-FDCA-4FD2-8A30-486CF876AA77}" type="datetimeFigureOut">
              <a:rPr lang="el-GR" smtClean="0"/>
              <a:t>14/5/2024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390887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2805DEDA-FDCA-4FD2-8A30-486CF876AA77}" type="datetimeFigureOut">
              <a:rPr lang="el-GR" smtClean="0"/>
              <a:t>14/5/2024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280749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7813"/>
            <a:ext cx="10959868" cy="414883"/>
          </a:xfrm>
        </p:spPr>
        <p:txBody>
          <a:bodyPr/>
          <a:lstStyle>
            <a:lvl1pPr>
              <a:defRPr b="1"/>
            </a:lvl1pPr>
          </a:lstStyle>
          <a:p>
            <a:r>
              <a:rPr lang="en-US" dirty="0"/>
              <a:t>Click to edit Master title style</a:t>
            </a:r>
            <a:endParaRPr lang="el-GR" dirty="0"/>
          </a:p>
        </p:txBody>
      </p:sp>
      <p:sp>
        <p:nvSpPr>
          <p:cNvPr id="3" name="Content Placeholder 2"/>
          <p:cNvSpPr>
            <a:spLocks noGrp="1"/>
          </p:cNvSpPr>
          <p:nvPr>
            <p:ph idx="1"/>
          </p:nvPr>
        </p:nvSpPr>
        <p:spPr/>
        <p:txBody>
          <a:bodyPr/>
          <a:lstStyle>
            <a:lvl1pPr marL="342900" indent="-342900">
              <a:lnSpc>
                <a:spcPct val="120000"/>
              </a:lnSpc>
              <a:spcBef>
                <a:spcPts val="600"/>
              </a:spcBef>
              <a:spcAft>
                <a:spcPts val="600"/>
              </a:spcAft>
              <a:buClr>
                <a:schemeClr val="tx2"/>
              </a:buClr>
              <a:buFont typeface="Wingdings" panose="05000000000000000000" pitchFamily="2" charset="2"/>
              <a:buChar char="q"/>
              <a:defRPr/>
            </a:lvl1pPr>
            <a:lvl2pPr>
              <a:lnSpc>
                <a:spcPct val="120000"/>
              </a:lnSpc>
              <a:spcBef>
                <a:spcPts val="600"/>
              </a:spcBef>
              <a:spcAft>
                <a:spcPts val="600"/>
              </a:spcAft>
              <a:defRPr/>
            </a:lvl2pPr>
            <a:lvl3pPr>
              <a:lnSpc>
                <a:spcPct val="120000"/>
              </a:lnSpc>
              <a:spcBef>
                <a:spcPts val="600"/>
              </a:spcBef>
              <a:spcAft>
                <a:spcPts val="600"/>
              </a:spcAft>
              <a:defRPr/>
            </a:lvl3pPr>
            <a:lvl4pPr>
              <a:lnSpc>
                <a:spcPct val="120000"/>
              </a:lnSpc>
              <a:spcBef>
                <a:spcPts val="600"/>
              </a:spcBef>
              <a:spcAft>
                <a:spcPts val="600"/>
              </a:spcAft>
              <a:defRPr/>
            </a:lvl4pPr>
            <a:lvl5pPr>
              <a:lnSpc>
                <a:spcPct val="12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733975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2805DEDA-FDCA-4FD2-8A30-486CF876AA77}" type="datetimeFigureOut">
              <a:rPr lang="el-GR" smtClean="0"/>
              <a:t>14/5/2024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3183632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2805DEDA-FDCA-4FD2-8A30-486CF876AA77}" type="datetimeFigureOut">
              <a:rPr lang="el-GR" smtClean="0"/>
              <a:t>14/5/2024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400229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5DEDA-FDCA-4FD2-8A30-486CF876AA77}" type="datetimeFigureOut">
              <a:rPr lang="el-GR" smtClean="0"/>
              <a:t>14/5/2024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1427604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05DEDA-FDCA-4FD2-8A30-486CF876AA77}" type="datetimeFigureOut">
              <a:rPr lang="el-GR" smtClean="0"/>
              <a:t>14/5/2024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77638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05DEDA-FDCA-4FD2-8A30-486CF876AA77}" type="datetimeFigureOut">
              <a:rPr lang="el-GR" smtClean="0"/>
              <a:t>14/5/2024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169860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805DEDA-FDCA-4FD2-8A30-486CF876AA77}" type="datetimeFigureOut">
              <a:rPr lang="el-GR" smtClean="0"/>
              <a:t>14/5/2024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2512877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805DEDA-FDCA-4FD2-8A30-486CF876AA77}" type="datetimeFigureOut">
              <a:rPr lang="el-GR" smtClean="0"/>
              <a:t>14/5/2024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CAE201-BEC4-40E8-B274-8D04379CE0E4}" type="slidenum">
              <a:rPr lang="el-GR" smtClean="0"/>
              <a:t>‹#›</a:t>
            </a:fld>
            <a:endParaRPr lang="el-GR"/>
          </a:p>
        </p:txBody>
      </p:sp>
    </p:spTree>
    <p:extLst>
      <p:ext uri="{BB962C8B-B14F-4D97-AF65-F5344CB8AC3E}">
        <p14:creationId xmlns:p14="http://schemas.microsoft.com/office/powerpoint/2010/main" val="2339809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8433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4898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13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1" name="Title 10"/>
          <p:cNvSpPr>
            <a:spLocks noGrp="1"/>
          </p:cNvSpPr>
          <p:nvPr>
            <p:ph type="title"/>
          </p:nvPr>
        </p:nvSpPr>
        <p:spPr/>
        <p:txBody>
          <a:bodyPr/>
          <a:lstStyle>
            <a:lvl1pPr>
              <a:defRPr b="1"/>
            </a:lvl1pPr>
          </a:lstStyle>
          <a:p>
            <a:r>
              <a:rPr lang="en-US" dirty="0"/>
              <a:t>Click to edit Master title style</a:t>
            </a:r>
            <a:endParaRPr lang="el-GR" dirty="0"/>
          </a:p>
        </p:txBody>
      </p:sp>
    </p:spTree>
    <p:extLst>
      <p:ext uri="{BB962C8B-B14F-4D97-AF65-F5344CB8AC3E}">
        <p14:creationId xmlns:p14="http://schemas.microsoft.com/office/powerpoint/2010/main" val="1413036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343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2952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1499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6441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3263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8177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7254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447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30725"/>
          </a:xfrm>
        </p:spPr>
        <p:txBody>
          <a:bodyPr/>
          <a:lstStyle>
            <a:lvl1pPr marL="342900" indent="-342900">
              <a:buClr>
                <a:schemeClr val="tx2"/>
              </a:buClr>
              <a:buFont typeface="Wingdings" panose="05000000000000000000" pitchFamily="2" charset="2"/>
              <a:buChar char="q"/>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Content Placeholder 3"/>
          <p:cNvSpPr>
            <a:spLocks noGrp="1"/>
          </p:cNvSpPr>
          <p:nvPr>
            <p:ph sz="half" idx="2"/>
          </p:nvPr>
        </p:nvSpPr>
        <p:spPr>
          <a:xfrm>
            <a:off x="6197600" y="1600201"/>
            <a:ext cx="5384800" cy="4530725"/>
          </a:xfrm>
        </p:spPr>
        <p:txBody>
          <a:bodyPr/>
          <a:lstStyle>
            <a:lvl1pPr marL="342900" indent="-342900">
              <a:buClr>
                <a:schemeClr val="tx2"/>
              </a:buClr>
              <a:buFont typeface="Wingdings" panose="05000000000000000000" pitchFamily="2" charset="2"/>
              <a:buChar char="q"/>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66783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5273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72816"/>
            <a:ext cx="5386917" cy="4353347"/>
          </a:xfrm>
        </p:spPr>
        <p:txBody>
          <a:bodyPr/>
          <a:lstStyle>
            <a:lvl1pPr marL="342900" indent="-342900">
              <a:lnSpc>
                <a:spcPct val="110000"/>
              </a:lnSpc>
              <a:spcBef>
                <a:spcPts val="600"/>
              </a:spcBef>
              <a:buClr>
                <a:schemeClr val="tx2"/>
              </a:buClr>
              <a:buFont typeface="Wingdings" panose="05000000000000000000" pitchFamily="2" charset="2"/>
              <a:buChar char="q"/>
              <a:defRPr sz="2000"/>
            </a:lvl1pPr>
            <a:lvl2pPr>
              <a:lnSpc>
                <a:spcPct val="110000"/>
              </a:lnSpc>
              <a:spcBef>
                <a:spcPts val="600"/>
              </a:spcBef>
              <a:defRPr sz="2000"/>
            </a:lvl2pPr>
            <a:lvl3pPr>
              <a:lnSpc>
                <a:spcPct val="110000"/>
              </a:lnSpc>
              <a:spcBef>
                <a:spcPts val="600"/>
              </a:spcBef>
              <a:defRPr sz="2000"/>
            </a:lvl3pPr>
            <a:lvl4pPr>
              <a:lnSpc>
                <a:spcPct val="110000"/>
              </a:lnSpc>
              <a:spcBef>
                <a:spcPts val="600"/>
              </a:spcBef>
              <a:defRPr sz="2000"/>
            </a:lvl4pPr>
            <a:lvl5pPr>
              <a:lnSpc>
                <a:spcPct val="110000"/>
              </a:lnSpc>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Text Placeholder 4"/>
          <p:cNvSpPr>
            <a:spLocks noGrp="1"/>
          </p:cNvSpPr>
          <p:nvPr>
            <p:ph type="body" sz="quarter" idx="3"/>
          </p:nvPr>
        </p:nvSpPr>
        <p:spPr>
          <a:xfrm>
            <a:off x="6193368" y="105273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72816"/>
            <a:ext cx="5389033" cy="4353347"/>
          </a:xfrm>
        </p:spPr>
        <p:txBody>
          <a:bodyPr/>
          <a:lstStyle>
            <a:lvl1pPr marL="342900" indent="-342900">
              <a:lnSpc>
                <a:spcPct val="110000"/>
              </a:lnSpc>
              <a:spcBef>
                <a:spcPts val="600"/>
              </a:spcBef>
              <a:buClr>
                <a:schemeClr val="tx2"/>
              </a:buClr>
              <a:buFont typeface="Wingdings" panose="05000000000000000000" pitchFamily="2" charset="2"/>
              <a:buChar char="q"/>
              <a:defRPr sz="2000"/>
            </a:lvl1pPr>
            <a:lvl2pPr>
              <a:lnSpc>
                <a:spcPct val="110000"/>
              </a:lnSpc>
              <a:spcBef>
                <a:spcPts val="600"/>
              </a:spcBef>
              <a:defRPr sz="2000"/>
            </a:lvl2pPr>
            <a:lvl3pPr>
              <a:lnSpc>
                <a:spcPct val="110000"/>
              </a:lnSpc>
              <a:spcBef>
                <a:spcPts val="600"/>
              </a:spcBef>
              <a:defRPr sz="2000"/>
            </a:lvl3pPr>
            <a:lvl4pPr>
              <a:lnSpc>
                <a:spcPct val="110000"/>
              </a:lnSpc>
              <a:spcBef>
                <a:spcPts val="600"/>
              </a:spcBef>
              <a:defRPr sz="2000"/>
            </a:lvl4pPr>
            <a:lvl5pPr>
              <a:lnSpc>
                <a:spcPct val="110000"/>
              </a:lnSpc>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Title 1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34637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159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14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marL="342900" indent="-342900">
              <a:buClr>
                <a:schemeClr val="tx2"/>
              </a:buClr>
              <a:buFont typeface="Wingdings" panose="05000000000000000000" pitchFamily="2" charset="2"/>
              <a:buChar char="q"/>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33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891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09600" y="277813"/>
            <a:ext cx="10514370" cy="41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l-GR" dirty="0"/>
              <a:t>Click to edit Master title style</a:t>
            </a:r>
          </a:p>
        </p:txBody>
      </p:sp>
      <p:sp>
        <p:nvSpPr>
          <p:cNvPr id="15363" name="Rectangle 3"/>
          <p:cNvSpPr>
            <a:spLocks noGrp="1" noChangeArrowheads="1"/>
          </p:cNvSpPr>
          <p:nvPr>
            <p:ph type="body" idx="1"/>
          </p:nvPr>
        </p:nvSpPr>
        <p:spPr bwMode="auto">
          <a:xfrm>
            <a:off x="609600" y="980729"/>
            <a:ext cx="10972800" cy="51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dirty="0"/>
              <a:t>Click to edit Master text styles</a:t>
            </a:r>
          </a:p>
          <a:p>
            <a:pPr lvl="1"/>
            <a:r>
              <a:rPr lang="en-US" altLang="el-GR" dirty="0"/>
              <a:t>Second level</a:t>
            </a:r>
          </a:p>
          <a:p>
            <a:pPr lvl="2"/>
            <a:r>
              <a:rPr lang="en-US" altLang="el-GR" dirty="0"/>
              <a:t>Third level</a:t>
            </a:r>
          </a:p>
          <a:p>
            <a:pPr lvl="3"/>
            <a:r>
              <a:rPr lang="en-US" altLang="el-GR" dirty="0"/>
              <a:t>Fourth level</a:t>
            </a:r>
          </a:p>
          <a:p>
            <a:pPr lvl="4"/>
            <a:r>
              <a:rPr lang="en-US" altLang="el-GR" dirty="0"/>
              <a:t>Fifth level</a:t>
            </a:r>
          </a:p>
        </p:txBody>
      </p:sp>
      <p:sp>
        <p:nvSpPr>
          <p:cNvPr id="15368" name="Line 8"/>
          <p:cNvSpPr>
            <a:spLocks noChangeShapeType="1"/>
          </p:cNvSpPr>
          <p:nvPr/>
        </p:nvSpPr>
        <p:spPr bwMode="auto">
          <a:xfrm>
            <a:off x="609600" y="836712"/>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latin typeface="Tahoma" panose="020B0604030504040204" pitchFamily="34" charset="0"/>
              <a:ea typeface="Tahoma" panose="020B0604030504040204" pitchFamily="34" charset="0"/>
              <a:cs typeface="Tahoma" panose="020B0604030504040204" pitchFamily="34" charset="0"/>
            </a:endParaRPr>
          </a:p>
        </p:txBody>
      </p:sp>
      <p:sp>
        <p:nvSpPr>
          <p:cNvPr id="12" name="Text Box 20"/>
          <p:cNvSpPr txBox="1">
            <a:spLocks noChangeArrowheads="1"/>
          </p:cNvSpPr>
          <p:nvPr userDrawn="1"/>
        </p:nvSpPr>
        <p:spPr bwMode="auto">
          <a:xfrm>
            <a:off x="11123970" y="65739"/>
            <a:ext cx="960967" cy="485775"/>
          </a:xfrm>
          <a:prstGeom prst="rect">
            <a:avLst/>
          </a:prstGeom>
          <a:solidFill>
            <a:schemeClr val="tx2"/>
          </a:solidFill>
          <a:ln>
            <a:noFill/>
          </a:ln>
          <a:effectLst/>
        </p:spPr>
        <p:txBody>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20000"/>
              </a:spcBef>
              <a:spcAft>
                <a:spcPct val="0"/>
              </a:spcAft>
              <a:buClr>
                <a:srgbClr val="339933"/>
              </a:buClr>
              <a:buChar char="•"/>
              <a:defRPr sz="1600" b="1">
                <a:solidFill>
                  <a:schemeClr val="tx1"/>
                </a:solidFill>
                <a:latin typeface="Verdana" pitchFamily="34" charset="0"/>
              </a:defRPr>
            </a:lvl6pPr>
            <a:lvl7pPr marL="2971800" indent="-228600" eaLnBrk="0" fontAlgn="base" hangingPunct="0">
              <a:spcBef>
                <a:spcPct val="20000"/>
              </a:spcBef>
              <a:spcAft>
                <a:spcPct val="0"/>
              </a:spcAft>
              <a:buClr>
                <a:srgbClr val="339933"/>
              </a:buClr>
              <a:buChar char="•"/>
              <a:defRPr sz="1600" b="1">
                <a:solidFill>
                  <a:schemeClr val="tx1"/>
                </a:solidFill>
                <a:latin typeface="Verdana" pitchFamily="34" charset="0"/>
              </a:defRPr>
            </a:lvl7pPr>
            <a:lvl8pPr marL="3429000" indent="-228600" eaLnBrk="0" fontAlgn="base" hangingPunct="0">
              <a:spcBef>
                <a:spcPct val="20000"/>
              </a:spcBef>
              <a:spcAft>
                <a:spcPct val="0"/>
              </a:spcAft>
              <a:buClr>
                <a:srgbClr val="339933"/>
              </a:buClr>
              <a:buChar char="•"/>
              <a:defRPr sz="1600" b="1">
                <a:solidFill>
                  <a:schemeClr val="tx1"/>
                </a:solidFill>
                <a:latin typeface="Verdana" pitchFamily="34" charset="0"/>
              </a:defRPr>
            </a:lvl8pPr>
            <a:lvl9pPr marL="3886200" indent="-228600" eaLnBrk="0" fontAlgn="base" hangingPunct="0">
              <a:spcBef>
                <a:spcPct val="20000"/>
              </a:spcBef>
              <a:spcAft>
                <a:spcPct val="0"/>
              </a:spcAft>
              <a:buClr>
                <a:srgbClr val="339933"/>
              </a:buClr>
              <a:buChar char="•"/>
              <a:defRPr sz="1600" b="1">
                <a:solidFill>
                  <a:schemeClr val="tx1"/>
                </a:solidFill>
                <a:latin typeface="Verdana" pitchFamily="34" charset="0"/>
              </a:defRPr>
            </a:lvl9pPr>
          </a:lstStyle>
          <a:p>
            <a:pPr algn="ctr" eaLnBrk="1" hangingPunct="1">
              <a:spcBef>
                <a:spcPct val="0"/>
              </a:spcBef>
              <a:buClrTx/>
              <a:buFontTx/>
              <a:buNone/>
            </a:pPr>
            <a:fld id="{752AF6EB-B8E2-429F-BE51-8924D1FFA9C9}" type="slidenum">
              <a:rPr lang="en-US" sz="2200" i="0">
                <a:solidFill>
                  <a:schemeClr val="bg1"/>
                </a:solidFill>
                <a:latin typeface="Tahoma" panose="020B0604030504040204" pitchFamily="34" charset="0"/>
                <a:ea typeface="Tahoma" panose="020B0604030504040204" pitchFamily="34" charset="0"/>
                <a:cs typeface="Tahoma" panose="020B0604030504040204" pitchFamily="34" charset="0"/>
              </a:rPr>
              <a:pPr algn="ctr" eaLnBrk="1" hangingPunct="1">
                <a:spcBef>
                  <a:spcPct val="0"/>
                </a:spcBef>
                <a:buClrTx/>
                <a:buFontTx/>
                <a:buNone/>
              </a:pPr>
              <a:t>‹#›</a:t>
            </a:fld>
            <a:endParaRPr lang="el-GR" sz="2200"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13" name="Title 4"/>
          <p:cNvSpPr>
            <a:spLocks noGrp="1"/>
          </p:cNvSpPr>
          <p:nvPr userDrawn="1"/>
        </p:nvSpPr>
        <p:spPr>
          <a:xfrm>
            <a:off x="10254143" y="6176966"/>
            <a:ext cx="818515" cy="287287"/>
          </a:xfrm>
          <a:prstGeom prst="rect">
            <a:avLst/>
          </a:prstGeom>
        </p:spPr>
        <p:txBody>
          <a:bodyPr vert="horz" wrap="square" lIns="68580" tIns="34290" rIns="68580" bIns="34290" rtlCol="0" anchor="b">
            <a:noAutofit/>
          </a:bodyPr>
          <a:lstStyle/>
          <a:p>
            <a:pPr algn="r">
              <a:lnSpc>
                <a:spcPct val="90000"/>
              </a:lnSpc>
              <a:spcAft>
                <a:spcPts val="0"/>
              </a:spcAft>
            </a:pPr>
            <a:endParaRPr lang="el-GR" sz="900" dirty="0">
              <a:effectLst/>
              <a:latin typeface="Times New Roman" panose="02020603050405020304" pitchFamily="18" charset="0"/>
              <a:ea typeface="Times New Roman" panose="02020603050405020304" pitchFamily="18" charset="0"/>
            </a:endParaRPr>
          </a:p>
        </p:txBody>
      </p:sp>
      <p:sp>
        <p:nvSpPr>
          <p:cNvPr id="15" name="Rectangle 2">
            <a:extLst>
              <a:ext uri="{FF2B5EF4-FFF2-40B4-BE49-F238E27FC236}">
                <a16:creationId xmlns:a16="http://schemas.microsoft.com/office/drawing/2014/main" id="{BEB60476-2A54-4B90-A298-D0329F45C179}"/>
              </a:ext>
            </a:extLst>
          </p:cNvPr>
          <p:cNvSpPr>
            <a:spLocks noChangeArrowheads="1"/>
          </p:cNvSpPr>
          <p:nvPr userDrawn="1"/>
        </p:nvSpPr>
        <p:spPr bwMode="auto">
          <a:xfrm>
            <a:off x="9296400" y="5562063"/>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pic>
        <p:nvPicPr>
          <p:cNvPr id="16" name="image46.jpeg">
            <a:extLst>
              <a:ext uri="{FF2B5EF4-FFF2-40B4-BE49-F238E27FC236}">
                <a16:creationId xmlns:a16="http://schemas.microsoft.com/office/drawing/2014/main" id="{D70B8349-1BF8-43AA-A69A-9995618CE29E}"/>
              </a:ext>
            </a:extLst>
          </p:cNvPr>
          <p:cNvPicPr/>
          <p:nvPr userDrawn="1"/>
        </p:nvPicPr>
        <p:blipFill>
          <a:blip r:embed="rId17" cstate="print"/>
          <a:stretch>
            <a:fillRect/>
          </a:stretch>
        </p:blipFill>
        <p:spPr>
          <a:xfrm>
            <a:off x="10932710" y="6048553"/>
            <a:ext cx="818515" cy="756182"/>
          </a:xfrm>
          <a:prstGeom prst="rect">
            <a:avLst/>
          </a:prstGeom>
        </p:spPr>
      </p:pic>
      <p:pic>
        <p:nvPicPr>
          <p:cNvPr id="17" name="Image 3">
            <a:extLst>
              <a:ext uri="{FF2B5EF4-FFF2-40B4-BE49-F238E27FC236}">
                <a16:creationId xmlns:a16="http://schemas.microsoft.com/office/drawing/2014/main" id="{8520BFD8-BFE0-40BE-BDB8-9D9DF5303FF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654700" y="6048553"/>
            <a:ext cx="1575291" cy="805926"/>
          </a:xfrm>
          <a:prstGeom prst="rect">
            <a:avLst/>
          </a:prstGeom>
        </p:spPr>
      </p:pic>
      <p:sp>
        <p:nvSpPr>
          <p:cNvPr id="19" name="Title 4">
            <a:extLst>
              <a:ext uri="{FF2B5EF4-FFF2-40B4-BE49-F238E27FC236}">
                <a16:creationId xmlns:a16="http://schemas.microsoft.com/office/drawing/2014/main" id="{B7D20254-3E37-4304-B902-7C082133530E}"/>
              </a:ext>
            </a:extLst>
          </p:cNvPr>
          <p:cNvSpPr>
            <a:spLocks noGrp="1"/>
          </p:cNvSpPr>
          <p:nvPr userDrawn="1"/>
        </p:nvSpPr>
        <p:spPr>
          <a:xfrm>
            <a:off x="4229991" y="6246753"/>
            <a:ext cx="6304167" cy="409526"/>
          </a:xfrm>
          <a:prstGeom prst="rect">
            <a:avLst/>
          </a:prstGeom>
        </p:spPr>
        <p:txBody>
          <a:bodyPr vert="horz" wrap="square" lIns="91440" tIns="45720" rIns="91440" bIns="45720" rtlCol="0" anchor="b">
            <a:noAutofit/>
          </a:bodyPr>
          <a:lstStyle/>
          <a:p>
            <a:pPr algn="ctr" eaLnBrk="1" fontAlgn="auto" hangingPunct="1">
              <a:lnSpc>
                <a:spcPct val="90000"/>
              </a:lnSpc>
              <a:spcBef>
                <a:spcPts val="0"/>
              </a:spcBef>
              <a:spcAft>
                <a:spcPts val="0"/>
              </a:spcAft>
            </a:pPr>
            <a:r>
              <a:rPr lang="en-US" sz="1400" dirty="0">
                <a:solidFill>
                  <a:srgbClr val="595959"/>
                </a:solidFill>
                <a:latin typeface="Calibri Light" panose="020F0302020204030204" pitchFamily="34" charset="0"/>
                <a:ea typeface="Times New Roman" panose="02020603050405020304" pitchFamily="18" charset="0"/>
                <a:cs typeface="Times New Roman" panose="02020603050405020304" pitchFamily="18" charset="0"/>
              </a:rPr>
              <a:t>Supporting the implementation of the new goal-setting and performance evaluation system in Greece (Law 4940/2022)</a:t>
            </a:r>
            <a:endParaRPr lang="el-GR" sz="1400" dirty="0">
              <a:solidFill>
                <a:prstClr val="black"/>
              </a:solidFill>
              <a:latin typeface="Times New Roman" panose="02020603050405020304" pitchFamily="18" charset="0"/>
              <a:ea typeface="Times New Roman" panose="02020603050405020304" pitchFamily="18" charset="0"/>
            </a:endParaRPr>
          </a:p>
        </p:txBody>
      </p:sp>
      <p:pic>
        <p:nvPicPr>
          <p:cNvPr id="20" name="Picture 1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9856" y="5947686"/>
            <a:ext cx="2736304" cy="1033134"/>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707" r:id="rId14"/>
    <p:sldLayoutId id="2147483708" r:id="rId15"/>
  </p:sldLayoutIdLst>
  <p:txStyles>
    <p:title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000">
          <a:solidFill>
            <a:schemeClr val="tx1"/>
          </a:solidFill>
          <a:latin typeface="Calibri" panose="020F0502020204030204" pitchFamily="34" charset="0"/>
          <a:ea typeface="Tahoma" panose="020B0604030504040204" pitchFamily="34" charset="0"/>
          <a:cs typeface="Calibri" panose="020F0502020204030204" pitchFamily="34" charset="0"/>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000">
          <a:solidFill>
            <a:schemeClr val="tx1"/>
          </a:solidFill>
          <a:latin typeface="Calibri" panose="020F0502020204030204" pitchFamily="34" charset="0"/>
          <a:ea typeface="Tahoma" panose="020B0604030504040204" pitchFamily="34" charset="0"/>
          <a:cs typeface="Calibri" panose="020F0502020204030204" pitchFamily="34" charset="0"/>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Calibri" panose="020F0502020204030204" pitchFamily="34" charset="0"/>
          <a:ea typeface="Tahoma" panose="020B0604030504040204" pitchFamily="34" charset="0"/>
          <a:cs typeface="Calibri" panose="020F0502020204030204" pitchFamily="34" charset="0"/>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Calibri" panose="020F0502020204030204" pitchFamily="34" charset="0"/>
          <a:ea typeface="Tahoma" panose="020B0604030504040204" pitchFamily="34" charset="0"/>
          <a:cs typeface="Calibri" panose="020F0502020204030204" pitchFamily="34" charset="0"/>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Calibri" panose="020F0502020204030204" pitchFamily="34" charset="0"/>
          <a:ea typeface="Tahoma" panose="020B0604030504040204" pitchFamily="34" charset="0"/>
          <a:cs typeface="Calibri" panose="020F0502020204030204" pitchFamily="34"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5DEDA-FDCA-4FD2-8A30-486CF876AA77}" type="datetimeFigureOut">
              <a:rPr lang="el-GR" smtClean="0"/>
              <a:t>14/5/2024</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AE201-BEC4-40E8-B274-8D04379CE0E4}" type="slidenum">
              <a:rPr lang="el-GR" smtClean="0"/>
              <a:t>‹#›</a:t>
            </a:fld>
            <a:endParaRPr lang="el-GR"/>
          </a:p>
        </p:txBody>
      </p:sp>
    </p:spTree>
    <p:extLst>
      <p:ext uri="{BB962C8B-B14F-4D97-AF65-F5344CB8AC3E}">
        <p14:creationId xmlns:p14="http://schemas.microsoft.com/office/powerpoint/2010/main" val="13797187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itle 4"/>
          <p:cNvSpPr>
            <a:spLocks noGrp="1"/>
          </p:cNvSpPr>
          <p:nvPr userDrawn="1"/>
        </p:nvSpPr>
        <p:spPr>
          <a:xfrm>
            <a:off x="10254143" y="6176966"/>
            <a:ext cx="818515" cy="287287"/>
          </a:xfrm>
          <a:prstGeom prst="rect">
            <a:avLst/>
          </a:prstGeom>
        </p:spPr>
        <p:txBody>
          <a:bodyPr vert="horz" wrap="square" lIns="68580" tIns="34290" rIns="68580" bIns="34290" rtlCol="0" anchor="b">
            <a:noAutofit/>
          </a:bodyPr>
          <a:lstStyle/>
          <a:p>
            <a:pPr algn="r">
              <a:lnSpc>
                <a:spcPct val="90000"/>
              </a:lnSpc>
              <a:spcAft>
                <a:spcPts val="0"/>
              </a:spcAft>
            </a:pPr>
            <a:endParaRPr lang="el-GR" sz="900" dirty="0">
              <a:effectLst/>
              <a:latin typeface="Times New Roman" panose="02020603050405020304" pitchFamily="18" charset="0"/>
              <a:ea typeface="Times New Roman" panose="02020603050405020304" pitchFamily="18" charset="0"/>
            </a:endParaRPr>
          </a:p>
        </p:txBody>
      </p:sp>
      <p:sp>
        <p:nvSpPr>
          <p:cNvPr id="8" name="Title 4"/>
          <p:cNvSpPr>
            <a:spLocks noGrp="1"/>
          </p:cNvSpPr>
          <p:nvPr userDrawn="1"/>
        </p:nvSpPr>
        <p:spPr>
          <a:xfrm>
            <a:off x="2302687" y="6311901"/>
            <a:ext cx="8360712" cy="409526"/>
          </a:xfrm>
          <a:prstGeom prst="rect">
            <a:avLst/>
          </a:prstGeom>
        </p:spPr>
        <p:txBody>
          <a:bodyPr vert="horz" wrap="square" lIns="68580" tIns="34290" rIns="68580" bIns="34290" rtlCol="0" anchor="b">
            <a:no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US" sz="1600" dirty="0">
                <a:solidFill>
                  <a:srgbClr val="595959"/>
                </a:solidFill>
                <a:latin typeface="+mj-lt"/>
                <a:ea typeface="Times New Roman" panose="02020603050405020304" pitchFamily="18" charset="0"/>
                <a:cs typeface="Times New Roman" panose="02020603050405020304" pitchFamily="18" charset="0"/>
              </a:rPr>
              <a:t>Supporting the implementation of the new goal-setting and performance evaluation system in Greece (Law 4940/2022)</a:t>
            </a:r>
            <a:endParaRPr lang="el-GR" sz="1600" dirty="0">
              <a:solidFill>
                <a:prstClr val="black"/>
              </a:solidFill>
              <a:latin typeface="+mj-lt"/>
              <a:ea typeface="Times New Roman" panose="02020603050405020304" pitchFamily="18" charset="0"/>
            </a:endParaRPr>
          </a:p>
          <a:p>
            <a:pPr marL="0" marR="0" lvl="0" indent="0" algn="ctr" defTabSz="685800" rtl="0" eaLnBrk="1" fontAlgn="auto" latinLnBrk="0" hangingPunct="1">
              <a:lnSpc>
                <a:spcPct val="90000"/>
              </a:lnSpc>
              <a:spcBef>
                <a:spcPts val="0"/>
              </a:spcBef>
              <a:spcAft>
                <a:spcPts val="0"/>
              </a:spcAft>
              <a:buClrTx/>
              <a:buSzTx/>
              <a:buFontTx/>
              <a:buNone/>
              <a:tabLst/>
              <a:defRPr/>
            </a:pPr>
            <a:endParaRPr kumimoji="0" lang="el-GR" sz="1200" b="0" i="0" u="none" strike="noStrike" kern="120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mn-cs"/>
            </a:endParaRPr>
          </a:p>
        </p:txBody>
      </p:sp>
      <p:sp>
        <p:nvSpPr>
          <p:cNvPr id="9" name="Rectangle 2">
            <a:extLst>
              <a:ext uri="{FF2B5EF4-FFF2-40B4-BE49-F238E27FC236}">
                <a16:creationId xmlns:a16="http://schemas.microsoft.com/office/drawing/2014/main" id="{BEB60476-2A54-4B90-A298-D0329F45C179}"/>
              </a:ext>
            </a:extLst>
          </p:cNvPr>
          <p:cNvSpPr>
            <a:spLocks noChangeArrowheads="1"/>
          </p:cNvSpPr>
          <p:nvPr userDrawn="1"/>
        </p:nvSpPr>
        <p:spPr bwMode="auto">
          <a:xfrm>
            <a:off x="9296400" y="5562063"/>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pic>
        <p:nvPicPr>
          <p:cNvPr id="10" name="image46.jpeg">
            <a:extLst>
              <a:ext uri="{FF2B5EF4-FFF2-40B4-BE49-F238E27FC236}">
                <a16:creationId xmlns:a16="http://schemas.microsoft.com/office/drawing/2014/main" id="{D70B8349-1BF8-43AA-A69A-9995618CE29E}"/>
              </a:ext>
            </a:extLst>
          </p:cNvPr>
          <p:cNvPicPr/>
          <p:nvPr userDrawn="1"/>
        </p:nvPicPr>
        <p:blipFill>
          <a:blip r:embed="rId13" cstate="print"/>
          <a:stretch>
            <a:fillRect/>
          </a:stretch>
        </p:blipFill>
        <p:spPr>
          <a:xfrm>
            <a:off x="10663400" y="5965245"/>
            <a:ext cx="818515" cy="756182"/>
          </a:xfrm>
          <a:prstGeom prst="rect">
            <a:avLst/>
          </a:prstGeom>
        </p:spPr>
      </p:pic>
      <p:pic>
        <p:nvPicPr>
          <p:cNvPr id="11" name="Image 3">
            <a:extLst>
              <a:ext uri="{FF2B5EF4-FFF2-40B4-BE49-F238E27FC236}">
                <a16:creationId xmlns:a16="http://schemas.microsoft.com/office/drawing/2014/main" id="{8520BFD8-BFE0-40BE-BDB8-9D9DF5303F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0085" y="5963787"/>
            <a:ext cx="1575291" cy="805926"/>
          </a:xfrm>
          <a:prstGeom prst="rect">
            <a:avLst/>
          </a:prstGeom>
        </p:spPr>
      </p:pic>
    </p:spTree>
    <p:extLst>
      <p:ext uri="{BB962C8B-B14F-4D97-AF65-F5344CB8AC3E}">
        <p14:creationId xmlns:p14="http://schemas.microsoft.com/office/powerpoint/2010/main" val="23902554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0976" y="1268760"/>
            <a:ext cx="9649072" cy="3960440"/>
          </a:xfrm>
        </p:spPr>
        <p:txBody>
          <a:bodyPr>
            <a:noAutofit/>
          </a:bodyPr>
          <a:lstStyle/>
          <a:p>
            <a:pPr algn="l">
              <a:spcAft>
                <a:spcPts val="1200"/>
              </a:spcAft>
            </a:pPr>
            <a:r>
              <a:rPr lang="en-GB" sz="3200" b="1" spc="150" dirty="0">
                <a:solidFill>
                  <a:schemeClr val="accent5"/>
                </a:solidFill>
              </a:rPr>
              <a:t>Unlocking excellence: </a:t>
            </a:r>
            <a:br>
              <a:rPr lang="en-GB" sz="3200" b="1" spc="150" dirty="0">
                <a:solidFill>
                  <a:schemeClr val="accent5"/>
                </a:solidFill>
              </a:rPr>
            </a:br>
            <a:r>
              <a:rPr lang="en-GB" sz="3200" b="1" spc="150" dirty="0">
                <a:solidFill>
                  <a:schemeClr val="accent5"/>
                </a:solidFill>
              </a:rPr>
              <a:t>Harnessing cutting-edge technologies for a goal-oriented public sector with measurable results</a:t>
            </a:r>
            <a:br>
              <a:rPr lang="en-GB" sz="3200" b="1" spc="150" dirty="0">
                <a:solidFill>
                  <a:schemeClr val="accent5"/>
                </a:solidFill>
              </a:rPr>
            </a:br>
            <a:r>
              <a:rPr lang="en-GB" sz="1800" b="1" spc="150" dirty="0">
                <a:solidFill>
                  <a:schemeClr val="accent5"/>
                </a:solidFill>
              </a:rPr>
              <a:t>Project:</a:t>
            </a:r>
            <a:br>
              <a:rPr lang="en-GB" sz="1800" b="1" spc="150" dirty="0">
                <a:solidFill>
                  <a:schemeClr val="accent5"/>
                </a:solidFill>
              </a:rPr>
            </a:br>
            <a:r>
              <a:rPr lang="en-GB" sz="1800" b="1" spc="150" dirty="0">
                <a:solidFill>
                  <a:schemeClr val="accent5"/>
                </a:solidFill>
              </a:rPr>
              <a:t>Supporting the implementation of the new goal-setting and performance evaluation system in Greece (Law 4940/2022)</a:t>
            </a:r>
          </a:p>
        </p:txBody>
      </p:sp>
      <p:sp>
        <p:nvSpPr>
          <p:cNvPr id="3" name="Subtitle 2"/>
          <p:cNvSpPr>
            <a:spLocks noGrp="1"/>
          </p:cNvSpPr>
          <p:nvPr>
            <p:ph type="subTitle" idx="1"/>
          </p:nvPr>
        </p:nvSpPr>
        <p:spPr>
          <a:xfrm>
            <a:off x="1703512" y="5445224"/>
            <a:ext cx="9144000" cy="576064"/>
          </a:xfrm>
        </p:spPr>
        <p:txBody>
          <a:bodyPr>
            <a:noAutofit/>
          </a:bodyPr>
          <a:lstStyle/>
          <a:p>
            <a:pPr>
              <a:tabLst>
                <a:tab pos="1612900" algn="l"/>
              </a:tabLst>
            </a:pPr>
            <a:r>
              <a:rPr lang="en-US" sz="2800" spc="150" dirty="0">
                <a:solidFill>
                  <a:schemeClr val="bg1">
                    <a:lumMod val="65000"/>
                  </a:schemeClr>
                </a:solidFill>
              </a:rPr>
              <a:t>15 May </a:t>
            </a:r>
            <a:r>
              <a:rPr lang="el-GR" sz="2800" spc="150" dirty="0">
                <a:solidFill>
                  <a:schemeClr val="bg1">
                    <a:lumMod val="65000"/>
                  </a:schemeClr>
                </a:solidFill>
              </a:rPr>
              <a:t>2024</a:t>
            </a:r>
            <a:endParaRPr lang="el-GR" sz="2800" dirty="0">
              <a:solidFill>
                <a:schemeClr val="bg1">
                  <a:lumMod val="6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476672"/>
            <a:ext cx="6768752" cy="2555644"/>
          </a:xfrm>
          <a:prstGeom prst="rect">
            <a:avLst/>
          </a:prstGeom>
        </p:spPr>
      </p:pic>
    </p:spTree>
    <p:extLst>
      <p:ext uri="{BB962C8B-B14F-4D97-AF65-F5344CB8AC3E}">
        <p14:creationId xmlns:p14="http://schemas.microsoft.com/office/powerpoint/2010/main" val="417936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401890" y="764704"/>
            <a:ext cx="6096000" cy="276999"/>
          </a:xfrm>
          <a:prstGeom prst="rect">
            <a:avLst/>
          </a:prstGeom>
        </p:spPr>
        <p:txBody>
          <a:bodyPr>
            <a:spAutoFit/>
          </a:bodyPr>
          <a:lstStyle/>
          <a:p>
            <a:r>
              <a:rPr lang="en-US" sz="1200" dirty="0">
                <a:solidFill>
                  <a:schemeClr val="tx1">
                    <a:lumMod val="50000"/>
                    <a:lumOff val="50000"/>
                  </a:schemeClr>
                </a:solidFill>
                <a:latin typeface="Calibri" panose="020F0502020204030204" pitchFamily="34" charset="0"/>
                <a:cs typeface="Calibri" panose="020F0502020204030204" pitchFamily="34" charset="0"/>
              </a:rPr>
              <a:t>Note: All figures</a:t>
            </a:r>
            <a:r>
              <a:rPr lang="en-GB" sz="1200" dirty="0">
                <a:solidFill>
                  <a:schemeClr val="tx1">
                    <a:lumMod val="50000"/>
                    <a:lumOff val="50000"/>
                  </a:schemeClr>
                </a:solidFill>
                <a:latin typeface="Calibri" panose="020F0502020204030204" pitchFamily="34" charset="0"/>
                <a:cs typeface="Calibri" panose="020F0502020204030204" pitchFamily="34" charset="0"/>
              </a:rPr>
              <a:t> are dynamic, as there are ongoing processes of fine-tuning the goal-setting.</a:t>
            </a:r>
          </a:p>
        </p:txBody>
      </p:sp>
      <p:sp>
        <p:nvSpPr>
          <p:cNvPr id="21" name="Title 1"/>
          <p:cNvSpPr txBox="1">
            <a:spLocks/>
          </p:cNvSpPr>
          <p:nvPr/>
        </p:nvSpPr>
        <p:spPr>
          <a:xfrm>
            <a:off x="551385" y="277813"/>
            <a:ext cx="11018084"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US" sz="2800" b="1" kern="0" dirty="0"/>
              <a:t>Key figures</a:t>
            </a:r>
            <a:endParaRPr lang="en-GB" sz="2800" b="1" kern="0" dirty="0"/>
          </a:p>
        </p:txBody>
      </p:sp>
      <p:sp>
        <p:nvSpPr>
          <p:cNvPr id="32" name="Title 1">
            <a:extLst>
              <a:ext uri="{FF2B5EF4-FFF2-40B4-BE49-F238E27FC236}">
                <a16:creationId xmlns:a16="http://schemas.microsoft.com/office/drawing/2014/main" id="{ED704B17-4C05-44B6-9D25-8C0DF8265C08}"/>
              </a:ext>
            </a:extLst>
          </p:cNvPr>
          <p:cNvSpPr txBox="1">
            <a:spLocks/>
          </p:cNvSpPr>
          <p:nvPr/>
        </p:nvSpPr>
        <p:spPr>
          <a:xfrm>
            <a:off x="407368" y="1058128"/>
            <a:ext cx="11784633" cy="532319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5000"/>
              </a:lnSpc>
              <a:spcBef>
                <a:spcPts val="1200"/>
              </a:spcBef>
              <a:spcAft>
                <a:spcPts val="1800"/>
              </a:spcAft>
              <a:buFont typeface="Wingdings" panose="05000000000000000000" pitchFamily="2" charset="2"/>
              <a:buChar char="§"/>
            </a:pPr>
            <a:r>
              <a:rPr lang="en-GB" altLang="fr-FR" sz="2000" b="1" dirty="0">
                <a:latin typeface="Calibri" panose="020F0502020204030204" pitchFamily="34" charset="0"/>
                <a:ea typeface="+mn-ea"/>
                <a:cs typeface="Calibri" panose="020F0502020204030204" pitchFamily="34" charset="0"/>
              </a:rPr>
              <a:t>Most common errors observed overall include:</a:t>
            </a:r>
          </a:p>
          <a:p>
            <a:pPr marL="800100" lvl="1" indent="-342900">
              <a:lnSpc>
                <a:spcPct val="105000"/>
              </a:lnSpc>
              <a:spcBef>
                <a:spcPts val="600"/>
              </a:spcBef>
              <a:spcAft>
                <a:spcPts val="6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Approximately </a:t>
            </a:r>
            <a:r>
              <a:rPr lang="en-GB" altLang="fr-FR" sz="2000" b="1" dirty="0">
                <a:latin typeface="Calibri" panose="020F0502020204030204" pitchFamily="34" charset="0"/>
                <a:ea typeface="+mn-ea"/>
                <a:cs typeface="Calibri" panose="020F0502020204030204" pitchFamily="34" charset="0"/>
              </a:rPr>
              <a:t>40%</a:t>
            </a:r>
            <a:r>
              <a:rPr lang="en-GB" altLang="fr-FR" sz="2000" dirty="0">
                <a:latin typeface="Calibri" panose="020F0502020204030204" pitchFamily="34" charset="0"/>
                <a:ea typeface="+mn-ea"/>
                <a:cs typeface="Calibri" panose="020F0502020204030204" pitchFamily="34" charset="0"/>
              </a:rPr>
              <a:t> of goals lacked adequate measurability.</a:t>
            </a:r>
          </a:p>
          <a:p>
            <a:pPr marL="800100" lvl="1" indent="-342900">
              <a:lnSpc>
                <a:spcPct val="105000"/>
              </a:lnSpc>
              <a:spcBef>
                <a:spcPts val="600"/>
              </a:spcBef>
              <a:spcAft>
                <a:spcPts val="6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Around </a:t>
            </a:r>
            <a:r>
              <a:rPr lang="en-GB" altLang="fr-FR" sz="2000" b="1" dirty="0">
                <a:latin typeface="Calibri" panose="020F0502020204030204" pitchFamily="34" charset="0"/>
                <a:ea typeface="+mn-ea"/>
                <a:cs typeface="Calibri" panose="020F0502020204030204" pitchFamily="34" charset="0"/>
              </a:rPr>
              <a:t>60%</a:t>
            </a:r>
            <a:r>
              <a:rPr lang="en-GB" altLang="fr-FR" sz="2000" dirty="0">
                <a:latin typeface="Calibri" panose="020F0502020204030204" pitchFamily="34" charset="0"/>
                <a:ea typeface="+mn-ea"/>
                <a:cs typeface="Calibri" panose="020F0502020204030204" pitchFamily="34" charset="0"/>
              </a:rPr>
              <a:t> of goals were not appropriately time-bound.</a:t>
            </a:r>
          </a:p>
          <a:p>
            <a:pPr marL="342900" indent="-342900">
              <a:lnSpc>
                <a:spcPct val="105000"/>
              </a:lnSpc>
              <a:spcBef>
                <a:spcPts val="1200"/>
              </a:spcBef>
              <a:spcAft>
                <a:spcPts val="18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At the outset of the process, only about </a:t>
            </a:r>
            <a:r>
              <a:rPr lang="en-GB" altLang="fr-FR" sz="2000" b="1" dirty="0">
                <a:latin typeface="Calibri" panose="020F0502020204030204" pitchFamily="34" charset="0"/>
                <a:ea typeface="+mn-ea"/>
                <a:cs typeface="Calibri" panose="020F0502020204030204" pitchFamily="34" charset="0"/>
              </a:rPr>
              <a:t>9% </a:t>
            </a:r>
            <a:r>
              <a:rPr lang="en-GB" altLang="fr-FR" sz="2000" dirty="0">
                <a:latin typeface="Calibri" panose="020F0502020204030204" pitchFamily="34" charset="0"/>
                <a:ea typeface="+mn-ea"/>
                <a:cs typeface="Calibri" panose="020F0502020204030204" pitchFamily="34" charset="0"/>
              </a:rPr>
              <a:t>of the goals were evaluated as fully SMART.</a:t>
            </a:r>
          </a:p>
          <a:p>
            <a:pPr marL="342900" indent="-342900">
              <a:lnSpc>
                <a:spcPct val="105000"/>
              </a:lnSpc>
              <a:spcBef>
                <a:spcPts val="1200"/>
              </a:spcBef>
              <a:spcAft>
                <a:spcPts val="1800"/>
              </a:spcAft>
              <a:buFont typeface="Wingdings" panose="05000000000000000000" pitchFamily="2" charset="2"/>
              <a:buChar char="§"/>
            </a:pPr>
            <a:r>
              <a:rPr lang="en-US" sz="2000" b="1" dirty="0">
                <a:latin typeface="Calibri" panose="020F0502020204030204" pitchFamily="34" charset="0"/>
                <a:cs typeface="Calibri" panose="020F0502020204030204" pitchFamily="34" charset="0"/>
              </a:rPr>
              <a:t>Estimation of the </a:t>
            </a:r>
            <a:r>
              <a:rPr lang="en-GB" sz="2000" b="1" dirty="0">
                <a:latin typeface="Calibri" panose="020F0502020204030204" pitchFamily="34" charset="0"/>
                <a:cs typeface="Calibri" panose="020F0502020204030204" pitchFamily="34" charset="0"/>
              </a:rPr>
              <a:t>integration rate of the AI recommendations into the goals: </a:t>
            </a:r>
          </a:p>
          <a:p>
            <a:pPr marL="342900" indent="-342900">
              <a:lnSpc>
                <a:spcPct val="105000"/>
              </a:lnSpc>
              <a:spcBef>
                <a:spcPts val="1200"/>
              </a:spcBef>
              <a:spcAft>
                <a:spcPts val="1800"/>
              </a:spcAft>
              <a:buFont typeface="Wingdings" panose="05000000000000000000" pitchFamily="2" charset="2"/>
              <a:buChar char="§"/>
            </a:pPr>
            <a:endParaRPr lang="en-US" altLang="fr-FR" sz="2000" dirty="0">
              <a:latin typeface="Calibri" panose="020F0502020204030204" pitchFamily="34" charset="0"/>
              <a:ea typeface="+mn-ea"/>
              <a:cs typeface="Calibri" panose="020F0502020204030204" pitchFamily="34" charset="0"/>
            </a:endParaRPr>
          </a:p>
        </p:txBody>
      </p:sp>
      <p:sp>
        <p:nvSpPr>
          <p:cNvPr id="34" name="TextBox 33">
            <a:extLst>
              <a:ext uri="{FF2B5EF4-FFF2-40B4-BE49-F238E27FC236}">
                <a16:creationId xmlns:a16="http://schemas.microsoft.com/office/drawing/2014/main" id="{97A1EE07-9858-994C-863D-4F23507B4EA3}"/>
              </a:ext>
            </a:extLst>
          </p:cNvPr>
          <p:cNvSpPr txBox="1"/>
          <p:nvPr/>
        </p:nvSpPr>
        <p:spPr>
          <a:xfrm>
            <a:off x="9120336" y="3241499"/>
            <a:ext cx="1220207" cy="707886"/>
          </a:xfrm>
          <a:prstGeom prst="rect">
            <a:avLst/>
          </a:prstGeom>
          <a:noFill/>
        </p:spPr>
        <p:txBody>
          <a:bodyPr wrap="none" rtlCol="0" anchor="ctr">
            <a:spAutoFit/>
          </a:bodyPr>
          <a:lstStyle/>
          <a:p>
            <a:pPr algn="ctr"/>
            <a:r>
              <a:rPr lang="en-US" sz="4000" b="1" dirty="0">
                <a:solidFill>
                  <a:schemeClr val="accent2">
                    <a:lumMod val="75000"/>
                  </a:schemeClr>
                </a:solidFill>
                <a:latin typeface="Poppins" pitchFamily="2" charset="77"/>
                <a:cs typeface="Poppins" pitchFamily="2" charset="77"/>
              </a:rPr>
              <a:t>67%</a:t>
            </a:r>
          </a:p>
        </p:txBody>
      </p:sp>
      <p:sp>
        <p:nvSpPr>
          <p:cNvPr id="36" name="Rectangle 35"/>
          <p:cNvSpPr/>
          <p:nvPr/>
        </p:nvSpPr>
        <p:spPr>
          <a:xfrm>
            <a:off x="4130703" y="4719843"/>
            <a:ext cx="3859448" cy="1169551"/>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It is estimated that </a:t>
            </a:r>
            <a:r>
              <a:rPr lang="en-GB" b="1" dirty="0">
                <a:latin typeface="Calibri" panose="020F0502020204030204" pitchFamily="34" charset="0"/>
                <a:cs typeface="Calibri" panose="020F0502020204030204" pitchFamily="34" charset="0"/>
              </a:rPr>
              <a:t>the percentage is even higher when considering the goals added </a:t>
            </a:r>
            <a:r>
              <a:rPr lang="en-US" b="1" dirty="0">
                <a:latin typeface="Calibri" panose="020F0502020204030204" pitchFamily="34" charset="0"/>
                <a:cs typeface="Calibri" panose="020F0502020204030204" pitchFamily="34" charset="0"/>
              </a:rPr>
              <a:t>retrospectively</a:t>
            </a:r>
            <a:r>
              <a:rPr lang="en-GB" sz="1600" dirty="0">
                <a:latin typeface="Calibri" panose="020F0502020204030204" pitchFamily="34" charset="0"/>
                <a:cs typeface="Calibri" panose="020F0502020204030204" pitchFamily="34" charset="0"/>
              </a:rPr>
              <a:t>, based on guidelines for effective goal setting</a:t>
            </a:r>
          </a:p>
        </p:txBody>
      </p:sp>
      <p:pic>
        <p:nvPicPr>
          <p:cNvPr id="37" name="Picture 36"/>
          <p:cNvPicPr>
            <a:picLocks noChangeAspect="1"/>
          </p:cNvPicPr>
          <p:nvPr/>
        </p:nvPicPr>
        <p:blipFill rotWithShape="1">
          <a:blip r:embed="rId3"/>
          <a:srcRect l="4161" t="4059" r="4161" b="5151"/>
          <a:stretch/>
        </p:blipFill>
        <p:spPr>
          <a:xfrm>
            <a:off x="7968208" y="3921656"/>
            <a:ext cx="3305800" cy="1967738"/>
          </a:xfrm>
          <a:prstGeom prst="rect">
            <a:avLst/>
          </a:prstGeom>
        </p:spPr>
      </p:pic>
    </p:spTree>
    <p:extLst>
      <p:ext uri="{BB962C8B-B14F-4D97-AF65-F5344CB8AC3E}">
        <p14:creationId xmlns:p14="http://schemas.microsoft.com/office/powerpoint/2010/main" val="172857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39750" indent="-539750"/>
            <a:r>
              <a:rPr lang="en-US" sz="3600" dirty="0">
                <a:solidFill>
                  <a:schemeClr val="tx2"/>
                </a:solidFill>
              </a:rPr>
              <a:t>Technical approach</a:t>
            </a:r>
          </a:p>
          <a:p>
            <a:pPr marL="539750" indent="-539750"/>
            <a:endParaRPr lang="el-GR" sz="3600" dirty="0">
              <a:solidFill>
                <a:schemeClr val="tx2"/>
              </a:solidFill>
            </a:endParaRPr>
          </a:p>
          <a:p>
            <a:pPr marL="539750" indent="-539750"/>
            <a:r>
              <a:rPr lang="en-US" sz="2800" dirty="0">
                <a:solidFill>
                  <a:schemeClr val="tx2"/>
                </a:solidFill>
              </a:rPr>
              <a:t>RPA – AI - Apps</a:t>
            </a:r>
          </a:p>
          <a:p>
            <a:pPr marL="539750" indent="-539750"/>
            <a:r>
              <a:rPr lang="en-US" sz="2800" dirty="0">
                <a:solidFill>
                  <a:schemeClr val="tx2"/>
                </a:solidFill>
              </a:rPr>
              <a:t>The AI tool</a:t>
            </a:r>
            <a:endParaRPr lang="el-GR" sz="2800" dirty="0">
              <a:solidFill>
                <a:schemeClr val="tx2"/>
              </a:solidFill>
            </a:endParaRPr>
          </a:p>
        </p:txBody>
      </p:sp>
      <p:pic>
        <p:nvPicPr>
          <p:cNvPr id="16" name="Picture 15"/>
          <p:cNvPicPr>
            <a:picLocks noChangeAspect="1"/>
          </p:cNvPicPr>
          <p:nvPr/>
        </p:nvPicPr>
        <p:blipFill>
          <a:blip r:embed="rId2">
            <a:duotone>
              <a:prstClr val="black"/>
              <a:schemeClr val="accent2">
                <a:tint val="45000"/>
                <a:satMod val="400000"/>
              </a:schemeClr>
            </a:duotone>
          </a:blip>
          <a:stretch>
            <a:fillRect/>
          </a:stretch>
        </p:blipFill>
        <p:spPr>
          <a:xfrm>
            <a:off x="8805993" y="1690688"/>
            <a:ext cx="2047744" cy="1123950"/>
          </a:xfrm>
          <a:prstGeom prst="rect">
            <a:avLst/>
          </a:prstGeom>
        </p:spPr>
      </p:pic>
      <p:pic>
        <p:nvPicPr>
          <p:cNvPr id="17" name="Picture 16"/>
          <p:cNvPicPr>
            <a:picLocks noChangeAspect="1"/>
          </p:cNvPicPr>
          <p:nvPr/>
        </p:nvPicPr>
        <p:blipFill>
          <a:blip r:embed="rId3">
            <a:duotone>
              <a:prstClr val="black"/>
              <a:schemeClr val="accent2">
                <a:tint val="45000"/>
                <a:satMod val="400000"/>
              </a:schemeClr>
            </a:duotone>
          </a:blip>
          <a:stretch>
            <a:fillRect/>
          </a:stretch>
        </p:blipFill>
        <p:spPr>
          <a:xfrm>
            <a:off x="8805993" y="3236623"/>
            <a:ext cx="2307409" cy="2326758"/>
          </a:xfrm>
          <a:prstGeom prst="rect">
            <a:avLst/>
          </a:prstGeom>
        </p:spPr>
      </p:pic>
    </p:spTree>
    <p:extLst>
      <p:ext uri="{BB962C8B-B14F-4D97-AF65-F5344CB8AC3E}">
        <p14:creationId xmlns:p14="http://schemas.microsoft.com/office/powerpoint/2010/main" val="54429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955DD84-EE7B-26B9-C77C-5D59D848C7E9}"/>
              </a:ext>
            </a:extLst>
          </p:cNvPr>
          <p:cNvGraphicFramePr/>
          <p:nvPr>
            <p:extLst>
              <p:ext uri="{D42A27DB-BD31-4B8C-83A1-F6EECF244321}">
                <p14:modId xmlns:p14="http://schemas.microsoft.com/office/powerpoint/2010/main" val="815991940"/>
              </p:ext>
            </p:extLst>
          </p:nvPr>
        </p:nvGraphicFramePr>
        <p:xfrm>
          <a:off x="1271464" y="548680"/>
          <a:ext cx="96984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kern="0"/>
              <a:t>Technical approach</a:t>
            </a:r>
            <a:endParaRPr lang="en-GB" sz="2800" kern="0" dirty="0"/>
          </a:p>
        </p:txBody>
      </p:sp>
    </p:spTree>
    <p:extLst>
      <p:ext uri="{BB962C8B-B14F-4D97-AF65-F5344CB8AC3E}">
        <p14:creationId xmlns:p14="http://schemas.microsoft.com/office/powerpoint/2010/main" val="383589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7974" y="911953"/>
            <a:ext cx="9092651" cy="4909036"/>
          </a:xfrm>
          <a:prstGeom prst="rect">
            <a:avLst/>
          </a:prstGeom>
        </p:spPr>
        <p:txBody>
          <a:bodyPr wrap="square">
            <a:spAutoFit/>
          </a:bodyPr>
          <a:lstStyle/>
          <a:p>
            <a:pPr marL="285750" indent="-285750" algn="just">
              <a:lnSpc>
                <a:spcPct val="105000"/>
              </a:lnSpc>
              <a:spcBef>
                <a:spcPts val="0"/>
              </a:spcBef>
              <a:spcAft>
                <a:spcPts val="600"/>
              </a:spcAft>
              <a:buFont typeface="Wingdings" panose="05000000000000000000" pitchFamily="2" charset="2"/>
              <a:buChar char="§"/>
            </a:pPr>
            <a:r>
              <a:rPr lang="en-GB" sz="2000" b="1" dirty="0">
                <a:latin typeface="Calibri" panose="020F0502020204030204" pitchFamily="34" charset="0"/>
                <a:cs typeface="Calibri" panose="020F0502020204030204" pitchFamily="34" charset="0"/>
              </a:rPr>
              <a:t>Non-successful examples of goal setting</a:t>
            </a:r>
            <a:endParaRPr lang="en-US" sz="2000" b="1" dirty="0">
              <a:latin typeface="Calibri" panose="020F0502020204030204" pitchFamily="34" charset="0"/>
              <a:cs typeface="Calibri" panose="020F0502020204030204" pitchFamily="34" charset="0"/>
            </a:endParaRPr>
          </a:p>
          <a:p>
            <a:pPr marL="742950" lvl="1" indent="-285750" algn="just">
              <a:lnSpc>
                <a:spcPct val="105000"/>
              </a:lnSpc>
              <a:spcBef>
                <a:spcPts val="0"/>
              </a:spcBef>
              <a:spcAft>
                <a:spcPts val="600"/>
              </a:spcAft>
              <a:buFont typeface="Wingdings" panose="05000000000000000000" pitchFamily="2" charset="2"/>
              <a:buChar char="§"/>
            </a:pPr>
            <a:r>
              <a:rPr lang="en-GB" sz="2000" dirty="0">
                <a:latin typeface="Calibri" panose="020F0502020204030204" pitchFamily="34" charset="0"/>
                <a:cs typeface="Calibri" panose="020F0502020204030204" pitchFamily="34" charset="0"/>
              </a:rPr>
              <a:t>Reduction of response time to citizen requests for issuing a certificate </a:t>
            </a:r>
          </a:p>
          <a:p>
            <a:pPr marL="742950" lvl="1" indent="-285750" algn="just">
              <a:lnSpc>
                <a:spcPct val="105000"/>
              </a:lnSpc>
              <a:spcBef>
                <a:spcPts val="0"/>
              </a:spcBef>
              <a:spcAft>
                <a:spcPts val="600"/>
              </a:spcAft>
              <a:buFont typeface="Wingdings" panose="05000000000000000000" pitchFamily="2" charset="2"/>
              <a:buChar char="§"/>
            </a:pPr>
            <a:r>
              <a:rPr lang="en-GB" sz="2000" dirty="0">
                <a:latin typeface="Calibri" panose="020F0502020204030204" pitchFamily="34" charset="0"/>
                <a:cs typeface="Calibri" panose="020F0502020204030204" pitchFamily="34" charset="0"/>
              </a:rPr>
              <a:t>Enhancement of knowledge and skills of the organization's personnel.</a:t>
            </a:r>
          </a:p>
          <a:p>
            <a:pPr lvl="1" algn="just">
              <a:lnSpc>
                <a:spcPct val="105000"/>
              </a:lnSpc>
              <a:spcBef>
                <a:spcPts val="0"/>
              </a:spcBef>
              <a:spcAft>
                <a:spcPts val="600"/>
              </a:spcAft>
            </a:pPr>
            <a:endParaRPr lang="el-GR" sz="2000" dirty="0">
              <a:latin typeface="Calibri" panose="020F0502020204030204" pitchFamily="34" charset="0"/>
              <a:cs typeface="Calibri" panose="020F0502020204030204" pitchFamily="34" charset="0"/>
            </a:endParaRPr>
          </a:p>
          <a:p>
            <a:pPr marL="285750" indent="-285750">
              <a:lnSpc>
                <a:spcPct val="105000"/>
              </a:lnSpc>
              <a:spcBef>
                <a:spcPts val="0"/>
              </a:spcBef>
              <a:spcAft>
                <a:spcPts val="600"/>
              </a:spcAft>
              <a:buFont typeface="Wingdings" panose="05000000000000000000" pitchFamily="2" charset="2"/>
              <a:buChar char="§"/>
            </a:pPr>
            <a:r>
              <a:rPr lang="en-GB" sz="2000" b="1" dirty="0">
                <a:latin typeface="Calibri" panose="020F0502020204030204" pitchFamily="34" charset="0"/>
                <a:cs typeface="Calibri" panose="020F0502020204030204" pitchFamily="34" charset="0"/>
              </a:rPr>
              <a:t>Successful examples of goal setting</a:t>
            </a:r>
          </a:p>
          <a:p>
            <a:pPr marL="742950" lvl="1" indent="-285750">
              <a:lnSpc>
                <a:spcPct val="105000"/>
              </a:lnSpc>
              <a:spcBef>
                <a:spcPts val="0"/>
              </a:spcBef>
              <a:spcAft>
                <a:spcPts val="600"/>
              </a:spcAft>
              <a:buFont typeface="Wingdings" panose="05000000000000000000" pitchFamily="2" charset="2"/>
              <a:buChar char="§"/>
            </a:pPr>
            <a:r>
              <a:rPr lang="en-GB" sz="2000" dirty="0">
                <a:latin typeface="Calibri" panose="020F0502020204030204" pitchFamily="34" charset="0"/>
                <a:cs typeface="Calibri" panose="020F0502020204030204" pitchFamily="34" charset="0"/>
              </a:rPr>
              <a:t>Decrease the average response time to citizen requests for issuing a certificate by X (absolute number or X%) by December 31 of the year compared to the previous reporting period or the current status.</a:t>
            </a:r>
          </a:p>
          <a:p>
            <a:pPr marL="1200150" lvl="2" indent="-285750">
              <a:lnSpc>
                <a:spcPct val="105000"/>
              </a:lnSpc>
              <a:spcBef>
                <a:spcPts val="0"/>
              </a:spcBef>
              <a:spcAft>
                <a:spcPts val="600"/>
              </a:spcAft>
              <a:buFont typeface="Wingdings" panose="05000000000000000000" pitchFamily="2" charset="2"/>
              <a:buChar char="§"/>
            </a:pPr>
            <a:r>
              <a:rPr lang="en-GB" sz="2000" dirty="0">
                <a:latin typeface="Calibri" panose="020F0502020204030204" pitchFamily="34" charset="0"/>
                <a:cs typeface="Calibri" panose="020F0502020204030204" pitchFamily="34" charset="0"/>
              </a:rPr>
              <a:t>Indicator: Average response time (days) - (number or X%)</a:t>
            </a:r>
          </a:p>
          <a:p>
            <a:pPr marL="742950" lvl="1" indent="-285750">
              <a:lnSpc>
                <a:spcPct val="105000"/>
              </a:lnSpc>
              <a:spcBef>
                <a:spcPts val="0"/>
              </a:spcBef>
              <a:spcAft>
                <a:spcPts val="600"/>
              </a:spcAft>
              <a:buFont typeface="Wingdings" panose="05000000000000000000" pitchFamily="2" charset="2"/>
              <a:buChar char="§"/>
            </a:pPr>
            <a:r>
              <a:rPr lang="en-GB" sz="2000" dirty="0">
                <a:latin typeface="Calibri" panose="020F0502020204030204" pitchFamily="34" charset="0"/>
                <a:cs typeface="Calibri" panose="020F0502020204030204" pitchFamily="34" charset="0"/>
              </a:rPr>
              <a:t>Increase the number of trained employees in Program X, as a percentage of the total workforce of the Directorate, by X% by December 31st of the year compared to the previous reporting period.</a:t>
            </a:r>
          </a:p>
          <a:p>
            <a:pPr marL="1200150" lvl="2" indent="-285750">
              <a:lnSpc>
                <a:spcPct val="105000"/>
              </a:lnSpc>
              <a:spcBef>
                <a:spcPts val="0"/>
              </a:spcBef>
              <a:spcAft>
                <a:spcPts val="600"/>
              </a:spcAft>
              <a:buFont typeface="Wingdings" panose="05000000000000000000" pitchFamily="2" charset="2"/>
              <a:buChar char="§"/>
            </a:pPr>
            <a:r>
              <a:rPr lang="en-GB" sz="2000" dirty="0">
                <a:latin typeface="Calibri" panose="020F0502020204030204" pitchFamily="34" charset="0"/>
                <a:cs typeface="Calibri" panose="020F0502020204030204" pitchFamily="34" charset="0"/>
              </a:rPr>
              <a:t>Indicator: Number of employees trained in Program X (number or X%)</a:t>
            </a:r>
            <a:endParaRPr lang="en-US" sz="20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6594DB39-407E-AE47-8D9E-97DC7CB03C1B}"/>
              </a:ext>
            </a:extLst>
          </p:cNvPr>
          <p:cNvGrpSpPr/>
          <p:nvPr/>
        </p:nvGrpSpPr>
        <p:grpSpPr>
          <a:xfrm>
            <a:off x="9408368" y="2060848"/>
            <a:ext cx="2655302" cy="2421915"/>
            <a:chOff x="8618984" y="3288158"/>
            <a:chExt cx="7139687" cy="7139687"/>
          </a:xfrm>
        </p:grpSpPr>
        <p:sp>
          <p:nvSpPr>
            <p:cNvPr id="6" name="Shape">
              <a:extLst>
                <a:ext uri="{FF2B5EF4-FFF2-40B4-BE49-F238E27FC236}">
                  <a16:creationId xmlns:a16="http://schemas.microsoft.com/office/drawing/2014/main" id="{E2FFA674-8B17-C34B-9993-0093FB5E219D}"/>
                </a:ext>
              </a:extLst>
            </p:cNvPr>
            <p:cNvSpPr/>
            <p:nvPr/>
          </p:nvSpPr>
          <p:spPr>
            <a:xfrm>
              <a:off x="8618984" y="3288158"/>
              <a:ext cx="4480275" cy="4480276"/>
            </a:xfrm>
            <a:custGeom>
              <a:avLst/>
              <a:gdLst/>
              <a:ahLst/>
              <a:cxnLst>
                <a:cxn ang="0">
                  <a:pos x="wd2" y="hd2"/>
                </a:cxn>
                <a:cxn ang="5400000">
                  <a:pos x="wd2" y="hd2"/>
                </a:cxn>
                <a:cxn ang="10800000">
                  <a:pos x="wd2" y="hd2"/>
                </a:cxn>
                <a:cxn ang="16200000">
                  <a:pos x="wd2" y="hd2"/>
                </a:cxn>
              </a:cxnLst>
              <a:rect l="0" t="0" r="r" b="b"/>
              <a:pathLst>
                <a:path w="21600" h="21600" extrusionOk="0">
                  <a:moveTo>
                    <a:pt x="3165" y="3165"/>
                  </a:moveTo>
                  <a:cubicBezTo>
                    <a:pt x="1210" y="5119"/>
                    <a:pt x="0" y="7818"/>
                    <a:pt x="0" y="10800"/>
                  </a:cubicBezTo>
                  <a:cubicBezTo>
                    <a:pt x="0" y="16765"/>
                    <a:pt x="4835" y="21600"/>
                    <a:pt x="10800" y="21600"/>
                  </a:cubicBezTo>
                  <a:cubicBezTo>
                    <a:pt x="16765" y="21600"/>
                    <a:pt x="21600" y="16765"/>
                    <a:pt x="21600" y="10800"/>
                  </a:cubicBezTo>
                  <a:cubicBezTo>
                    <a:pt x="21600" y="4835"/>
                    <a:pt x="16765" y="0"/>
                    <a:pt x="10800" y="0"/>
                  </a:cubicBezTo>
                  <a:cubicBezTo>
                    <a:pt x="7818" y="0"/>
                    <a:pt x="5119" y="1210"/>
                    <a:pt x="3165" y="3165"/>
                  </a:cubicBezTo>
                  <a:close/>
                  <a:moveTo>
                    <a:pt x="5599" y="5599"/>
                  </a:moveTo>
                  <a:cubicBezTo>
                    <a:pt x="6930" y="4268"/>
                    <a:pt x="8769" y="3446"/>
                    <a:pt x="10800" y="3446"/>
                  </a:cubicBezTo>
                  <a:cubicBezTo>
                    <a:pt x="14862" y="3446"/>
                    <a:pt x="18156" y="6740"/>
                    <a:pt x="18156" y="10802"/>
                  </a:cubicBezTo>
                  <a:cubicBezTo>
                    <a:pt x="18156" y="14864"/>
                    <a:pt x="14862" y="18158"/>
                    <a:pt x="10800" y="18158"/>
                  </a:cubicBezTo>
                  <a:cubicBezTo>
                    <a:pt x="6738" y="18158"/>
                    <a:pt x="3444" y="14864"/>
                    <a:pt x="3444" y="10802"/>
                  </a:cubicBezTo>
                  <a:cubicBezTo>
                    <a:pt x="3444" y="8771"/>
                    <a:pt x="4268" y="6930"/>
                    <a:pt x="5599" y="5599"/>
                  </a:cubicBez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 name="Shape">
              <a:extLst>
                <a:ext uri="{FF2B5EF4-FFF2-40B4-BE49-F238E27FC236}">
                  <a16:creationId xmlns:a16="http://schemas.microsoft.com/office/drawing/2014/main" id="{61F7B2E2-1785-F343-8847-25867928B1F1}"/>
                </a:ext>
              </a:extLst>
            </p:cNvPr>
            <p:cNvSpPr/>
            <p:nvPr/>
          </p:nvSpPr>
          <p:spPr>
            <a:xfrm>
              <a:off x="11278395" y="5947568"/>
              <a:ext cx="4480276" cy="4480277"/>
            </a:xfrm>
            <a:custGeom>
              <a:avLst/>
              <a:gdLst/>
              <a:ahLst/>
              <a:cxnLst>
                <a:cxn ang="0">
                  <a:pos x="wd2" y="hd2"/>
                </a:cxn>
                <a:cxn ang="5400000">
                  <a:pos x="wd2" y="hd2"/>
                </a:cxn>
                <a:cxn ang="10800000">
                  <a:pos x="wd2" y="hd2"/>
                </a:cxn>
                <a:cxn ang="16200000">
                  <a:pos x="wd2" y="hd2"/>
                </a:cxn>
              </a:cxnLst>
              <a:rect l="0" t="0" r="r" b="b"/>
              <a:pathLst>
                <a:path w="21600" h="21600" extrusionOk="0">
                  <a:moveTo>
                    <a:pt x="3165" y="3165"/>
                  </a:moveTo>
                  <a:cubicBezTo>
                    <a:pt x="1210" y="5119"/>
                    <a:pt x="0" y="7818"/>
                    <a:pt x="0" y="10800"/>
                  </a:cubicBezTo>
                  <a:cubicBezTo>
                    <a:pt x="0" y="16765"/>
                    <a:pt x="4835" y="21600"/>
                    <a:pt x="10800" y="21600"/>
                  </a:cubicBezTo>
                  <a:cubicBezTo>
                    <a:pt x="16765" y="21600"/>
                    <a:pt x="21600" y="16765"/>
                    <a:pt x="21600" y="10800"/>
                  </a:cubicBezTo>
                  <a:cubicBezTo>
                    <a:pt x="21600" y="4835"/>
                    <a:pt x="16765" y="0"/>
                    <a:pt x="10800" y="0"/>
                  </a:cubicBezTo>
                  <a:cubicBezTo>
                    <a:pt x="7818" y="0"/>
                    <a:pt x="5119" y="1210"/>
                    <a:pt x="3165" y="3165"/>
                  </a:cubicBezTo>
                  <a:close/>
                  <a:moveTo>
                    <a:pt x="5599" y="5599"/>
                  </a:moveTo>
                  <a:cubicBezTo>
                    <a:pt x="6930" y="4268"/>
                    <a:pt x="8769" y="3446"/>
                    <a:pt x="10800" y="3446"/>
                  </a:cubicBezTo>
                  <a:cubicBezTo>
                    <a:pt x="14862" y="3446"/>
                    <a:pt x="18156" y="6740"/>
                    <a:pt x="18156" y="10802"/>
                  </a:cubicBezTo>
                  <a:cubicBezTo>
                    <a:pt x="18156" y="14864"/>
                    <a:pt x="14862" y="18158"/>
                    <a:pt x="10800" y="18158"/>
                  </a:cubicBezTo>
                  <a:cubicBezTo>
                    <a:pt x="6738" y="18158"/>
                    <a:pt x="3444" y="14864"/>
                    <a:pt x="3444" y="10802"/>
                  </a:cubicBezTo>
                  <a:cubicBezTo>
                    <a:pt x="3444" y="8771"/>
                    <a:pt x="4268" y="6930"/>
                    <a:pt x="5599" y="5599"/>
                  </a:cubicBez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 name="Shape">
              <a:extLst>
                <a:ext uri="{FF2B5EF4-FFF2-40B4-BE49-F238E27FC236}">
                  <a16:creationId xmlns:a16="http://schemas.microsoft.com/office/drawing/2014/main" id="{8CE73DAE-A17F-1C46-8571-600D955352F9}"/>
                </a:ext>
              </a:extLst>
            </p:cNvPr>
            <p:cNvSpPr/>
            <p:nvPr/>
          </p:nvSpPr>
          <p:spPr>
            <a:xfrm rot="10800000">
              <a:off x="11322269" y="6609394"/>
              <a:ext cx="1110046" cy="11106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587" y="859"/>
                    <a:pt x="13781" y="2271"/>
                    <a:pt x="10263" y="4152"/>
                  </a:cubicBezTo>
                  <a:cubicBezTo>
                    <a:pt x="6745" y="6033"/>
                    <a:pt x="3515" y="8382"/>
                    <a:pt x="655" y="11116"/>
                  </a:cubicBezTo>
                  <a:cubicBezTo>
                    <a:pt x="542" y="11236"/>
                    <a:pt x="440" y="11362"/>
                    <a:pt x="331" y="11484"/>
                  </a:cubicBezTo>
                  <a:cubicBezTo>
                    <a:pt x="222" y="11606"/>
                    <a:pt x="117" y="11730"/>
                    <a:pt x="0" y="11847"/>
                  </a:cubicBezTo>
                  <a:lnTo>
                    <a:pt x="9758" y="21600"/>
                  </a:lnTo>
                  <a:cubicBezTo>
                    <a:pt x="9871" y="21487"/>
                    <a:pt x="9991" y="21383"/>
                    <a:pt x="10110" y="21275"/>
                  </a:cubicBezTo>
                  <a:cubicBezTo>
                    <a:pt x="10228" y="21168"/>
                    <a:pt x="10351" y="21065"/>
                    <a:pt x="10467" y="20956"/>
                  </a:cubicBezTo>
                  <a:cubicBezTo>
                    <a:pt x="13358" y="17938"/>
                    <a:pt x="15733" y="14610"/>
                    <a:pt x="17589" y="11081"/>
                  </a:cubicBezTo>
                  <a:cubicBezTo>
                    <a:pt x="19445" y="7552"/>
                    <a:pt x="20783" y="3823"/>
                    <a:pt x="21600" y="0"/>
                  </a:cubicBez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 name="Shape">
              <a:extLst>
                <a:ext uri="{FF2B5EF4-FFF2-40B4-BE49-F238E27FC236}">
                  <a16:creationId xmlns:a16="http://schemas.microsoft.com/office/drawing/2014/main" id="{6B3C5E96-963B-5C42-BE0C-1A57AEA4644E}"/>
                </a:ext>
              </a:extLst>
            </p:cNvPr>
            <p:cNvSpPr/>
            <p:nvPr/>
          </p:nvSpPr>
          <p:spPr>
            <a:xfrm>
              <a:off x="10366031" y="5035203"/>
              <a:ext cx="986181" cy="986183"/>
            </a:xfrm>
            <a:custGeom>
              <a:avLst/>
              <a:gdLst/>
              <a:ahLst/>
              <a:cxnLst>
                <a:cxn ang="0">
                  <a:pos x="wd2" y="hd2"/>
                </a:cxn>
                <a:cxn ang="5400000">
                  <a:pos x="wd2" y="hd2"/>
                </a:cxn>
                <a:cxn ang="10800000">
                  <a:pos x="wd2" y="hd2"/>
                </a:cxn>
                <a:cxn ang="16200000">
                  <a:pos x="wd2" y="hd2"/>
                </a:cxn>
              </a:cxnLst>
              <a:rect l="0" t="0" r="r" b="b"/>
              <a:pathLst>
                <a:path w="21260" h="21260" extrusionOk="0">
                  <a:moveTo>
                    <a:pt x="510" y="510"/>
                  </a:moveTo>
                  <a:cubicBezTo>
                    <a:pt x="-170" y="1190"/>
                    <a:pt x="-170" y="2297"/>
                    <a:pt x="510" y="2977"/>
                  </a:cubicBezTo>
                  <a:lnTo>
                    <a:pt x="8163" y="10630"/>
                  </a:lnTo>
                  <a:lnTo>
                    <a:pt x="510" y="18283"/>
                  </a:lnTo>
                  <a:cubicBezTo>
                    <a:pt x="-170" y="18963"/>
                    <a:pt x="-170" y="20070"/>
                    <a:pt x="510" y="20750"/>
                  </a:cubicBezTo>
                  <a:cubicBezTo>
                    <a:pt x="1190" y="21430"/>
                    <a:pt x="2297" y="21430"/>
                    <a:pt x="2977" y="20750"/>
                  </a:cubicBezTo>
                  <a:lnTo>
                    <a:pt x="10630" y="13097"/>
                  </a:lnTo>
                  <a:lnTo>
                    <a:pt x="18283" y="20750"/>
                  </a:lnTo>
                  <a:cubicBezTo>
                    <a:pt x="18963" y="21430"/>
                    <a:pt x="20070" y="21430"/>
                    <a:pt x="20750" y="20750"/>
                  </a:cubicBezTo>
                  <a:cubicBezTo>
                    <a:pt x="21430" y="20070"/>
                    <a:pt x="21430" y="18963"/>
                    <a:pt x="20750" y="18283"/>
                  </a:cubicBezTo>
                  <a:lnTo>
                    <a:pt x="13097" y="10630"/>
                  </a:lnTo>
                  <a:lnTo>
                    <a:pt x="20750" y="2977"/>
                  </a:lnTo>
                  <a:cubicBezTo>
                    <a:pt x="21430" y="2297"/>
                    <a:pt x="21430" y="1190"/>
                    <a:pt x="20750" y="510"/>
                  </a:cubicBezTo>
                  <a:cubicBezTo>
                    <a:pt x="20070" y="-170"/>
                    <a:pt x="18963" y="-170"/>
                    <a:pt x="18283" y="510"/>
                  </a:cubicBezTo>
                  <a:lnTo>
                    <a:pt x="10630" y="8163"/>
                  </a:lnTo>
                  <a:lnTo>
                    <a:pt x="2977" y="510"/>
                  </a:lnTo>
                  <a:cubicBezTo>
                    <a:pt x="2297" y="-170"/>
                    <a:pt x="1190" y="-170"/>
                    <a:pt x="510" y="510"/>
                  </a:cubicBez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0" name="Shape">
              <a:extLst>
                <a:ext uri="{FF2B5EF4-FFF2-40B4-BE49-F238E27FC236}">
                  <a16:creationId xmlns:a16="http://schemas.microsoft.com/office/drawing/2014/main" id="{E2C0A8F2-8A82-2641-AB53-54C0A07C0203}"/>
                </a:ext>
              </a:extLst>
            </p:cNvPr>
            <p:cNvSpPr/>
            <p:nvPr/>
          </p:nvSpPr>
          <p:spPr>
            <a:xfrm>
              <a:off x="12966282" y="7768432"/>
              <a:ext cx="1104499" cy="922086"/>
            </a:xfrm>
            <a:custGeom>
              <a:avLst/>
              <a:gdLst/>
              <a:ahLst/>
              <a:cxnLst>
                <a:cxn ang="0">
                  <a:pos x="wd2" y="hd2"/>
                </a:cxn>
                <a:cxn ang="5400000">
                  <a:pos x="wd2" y="hd2"/>
                </a:cxn>
                <a:cxn ang="10800000">
                  <a:pos x="wd2" y="hd2"/>
                </a:cxn>
                <a:cxn ang="16200000">
                  <a:pos x="wd2" y="hd2"/>
                </a:cxn>
              </a:cxnLst>
              <a:rect l="0" t="0" r="r" b="b"/>
              <a:pathLst>
                <a:path w="21162" h="21316" extrusionOk="0">
                  <a:moveTo>
                    <a:pt x="207" y="11886"/>
                  </a:moveTo>
                  <a:cubicBezTo>
                    <a:pt x="-219" y="12776"/>
                    <a:pt x="34" y="13914"/>
                    <a:pt x="772" y="14428"/>
                  </a:cubicBezTo>
                  <a:lnTo>
                    <a:pt x="9061" y="20203"/>
                  </a:lnTo>
                  <a:lnTo>
                    <a:pt x="9729" y="20668"/>
                  </a:lnTo>
                  <a:lnTo>
                    <a:pt x="10397" y="21133"/>
                  </a:lnTo>
                  <a:cubicBezTo>
                    <a:pt x="10610" y="21237"/>
                    <a:pt x="10837" y="21298"/>
                    <a:pt x="11066" y="21312"/>
                  </a:cubicBezTo>
                  <a:cubicBezTo>
                    <a:pt x="11440" y="21336"/>
                    <a:pt x="11816" y="21236"/>
                    <a:pt x="12120" y="20972"/>
                  </a:cubicBezTo>
                  <a:cubicBezTo>
                    <a:pt x="12278" y="20834"/>
                    <a:pt x="12409" y="20657"/>
                    <a:pt x="12505" y="20452"/>
                  </a:cubicBezTo>
                  <a:lnTo>
                    <a:pt x="12890" y="19646"/>
                  </a:lnTo>
                  <a:lnTo>
                    <a:pt x="13276" y="18840"/>
                  </a:lnTo>
                  <a:lnTo>
                    <a:pt x="20955" y="2792"/>
                  </a:lnTo>
                  <a:cubicBezTo>
                    <a:pt x="21381" y="1902"/>
                    <a:pt x="21128" y="764"/>
                    <a:pt x="20390" y="250"/>
                  </a:cubicBezTo>
                  <a:cubicBezTo>
                    <a:pt x="19653" y="-264"/>
                    <a:pt x="18709" y="41"/>
                    <a:pt x="18283" y="931"/>
                  </a:cubicBezTo>
                  <a:lnTo>
                    <a:pt x="10604" y="16979"/>
                  </a:lnTo>
                  <a:lnTo>
                    <a:pt x="2314" y="11204"/>
                  </a:lnTo>
                  <a:cubicBezTo>
                    <a:pt x="1576" y="10690"/>
                    <a:pt x="633" y="10995"/>
                    <a:pt x="207" y="11886"/>
                  </a:cubicBez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12" name="Title 1"/>
          <p:cNvSpPr txBox="1">
            <a:spLocks/>
          </p:cNvSpPr>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kern="0"/>
              <a:t>Technical approach</a:t>
            </a:r>
            <a:endParaRPr lang="en-GB" sz="2800" kern="0" dirty="0"/>
          </a:p>
        </p:txBody>
      </p:sp>
    </p:spTree>
    <p:extLst>
      <p:ext uri="{BB962C8B-B14F-4D97-AF65-F5344CB8AC3E}">
        <p14:creationId xmlns:p14="http://schemas.microsoft.com/office/powerpoint/2010/main" val="87510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CC7C7F6-A0B2-BF80-1DD6-91D1BD8A43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14</a:t>
            </a:fld>
            <a:endParaRPr lang="el-GR"/>
          </a:p>
        </p:txBody>
      </p:sp>
      <p:pic>
        <p:nvPicPr>
          <p:cNvPr id="2050" name="Picture 2" descr="Βασικά στοιχεία εφαρμογής">
            <a:extLst>
              <a:ext uri="{FF2B5EF4-FFF2-40B4-BE49-F238E27FC236}">
                <a16:creationId xmlns:a16="http://schemas.microsoft.com/office/drawing/2014/main" id="{3576FA46-444B-98CC-0845-DBE5E414A6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45"/>
          <a:stretch/>
        </p:blipFill>
        <p:spPr bwMode="auto">
          <a:xfrm>
            <a:off x="274638" y="853440"/>
            <a:ext cx="10576241" cy="6004560"/>
          </a:xfrm>
          <a:prstGeom prst="rect">
            <a:avLst/>
          </a:prstGeom>
          <a:noFill/>
          <a:extLst>
            <a:ext uri="{909E8E84-426E-40DD-AFC4-6F175D3DCCD1}">
              <a14:hiddenFill xmlns:a14="http://schemas.microsoft.com/office/drawing/2010/main">
                <a:solidFill>
                  <a:srgbClr val="FFFFFF"/>
                </a:solidFill>
              </a14:hiddenFill>
            </a:ext>
          </a:extLst>
        </p:spPr>
      </p:pic>
      <p:sp>
        <p:nvSpPr>
          <p:cNvPr id="4" name="Επεξήγηση: Γραμμή 3">
            <a:extLst>
              <a:ext uri="{FF2B5EF4-FFF2-40B4-BE49-F238E27FC236}">
                <a16:creationId xmlns:a16="http://schemas.microsoft.com/office/drawing/2014/main" id="{AACA9D8C-FA07-4D93-43D2-963F67BA252A}"/>
              </a:ext>
            </a:extLst>
          </p:cNvPr>
          <p:cNvSpPr/>
          <p:nvPr/>
        </p:nvSpPr>
        <p:spPr>
          <a:xfrm>
            <a:off x="5015880" y="1340768"/>
            <a:ext cx="5425440" cy="1853184"/>
          </a:xfrm>
          <a:prstGeom prst="borderCallout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solidFill>
                  <a:srgbClr val="212529"/>
                </a:solidFill>
                <a:latin typeface="Calibri" panose="020F0502020204030204" pitchFamily="34" charset="0"/>
                <a:ea typeface="Calibri" panose="020F0502020204030204" pitchFamily="34" charset="0"/>
                <a:cs typeface="Calibri" panose="020F0502020204030204" pitchFamily="34" charset="0"/>
              </a:rPr>
              <a:t>Description of Goal: </a:t>
            </a:r>
            <a:r>
              <a:rPr lang="en-GB" dirty="0">
                <a:solidFill>
                  <a:srgbClr val="212529"/>
                </a:solidFill>
                <a:latin typeface="Calibri" panose="020F0502020204030204" pitchFamily="34" charset="0"/>
                <a:ea typeface="Calibri" panose="020F0502020204030204" pitchFamily="34" charset="0"/>
                <a:cs typeface="Calibri" panose="020F0502020204030204" pitchFamily="34" charset="0"/>
              </a:rPr>
              <a:t>In most cases, the text recorded in the goal-setting form is provided verbatim. In some instances, where multiple goals were contained within a single cell, and automatic segmentation was feasible, they are displayed as distinct entries.</a:t>
            </a:r>
          </a:p>
        </p:txBody>
      </p:sp>
      <p:sp>
        <p:nvSpPr>
          <p:cNvPr id="7" name="Title 1"/>
          <p:cNvSpPr txBox="1">
            <a:spLocks/>
          </p:cNvSpPr>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kern="0" dirty="0"/>
              <a:t>Technical approach – The tool</a:t>
            </a:r>
          </a:p>
        </p:txBody>
      </p:sp>
    </p:spTree>
    <p:extLst>
      <p:ext uri="{BB962C8B-B14F-4D97-AF65-F5344CB8AC3E}">
        <p14:creationId xmlns:p14="http://schemas.microsoft.com/office/powerpoint/2010/main" val="341028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CC7C7F6-A0B2-BF80-1DD6-91D1BD8A43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15</a:t>
            </a:fld>
            <a:endParaRPr lang="el-GR"/>
          </a:p>
        </p:txBody>
      </p:sp>
      <p:pic>
        <p:nvPicPr>
          <p:cNvPr id="2050" name="Picture 2" descr="Βασικά στοιχεία εφαρμογής">
            <a:extLst>
              <a:ext uri="{FF2B5EF4-FFF2-40B4-BE49-F238E27FC236}">
                <a16:creationId xmlns:a16="http://schemas.microsoft.com/office/drawing/2014/main" id="{3576FA46-444B-98CC-0845-DBE5E414A6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56"/>
          <a:stretch/>
        </p:blipFill>
        <p:spPr bwMode="auto">
          <a:xfrm>
            <a:off x="191344" y="1022489"/>
            <a:ext cx="10972801" cy="5835511"/>
          </a:xfrm>
          <a:prstGeom prst="rect">
            <a:avLst/>
          </a:prstGeom>
          <a:noFill/>
          <a:extLst>
            <a:ext uri="{909E8E84-426E-40DD-AFC4-6F175D3DCCD1}">
              <a14:hiddenFill xmlns:a14="http://schemas.microsoft.com/office/drawing/2010/main">
                <a:solidFill>
                  <a:srgbClr val="FFFFFF"/>
                </a:solidFill>
              </a14:hiddenFill>
            </a:ext>
          </a:extLst>
        </p:spPr>
      </p:pic>
      <p:sp>
        <p:nvSpPr>
          <p:cNvPr id="3" name="Επεξήγηση: Δεξιό βέλος 2">
            <a:extLst>
              <a:ext uri="{FF2B5EF4-FFF2-40B4-BE49-F238E27FC236}">
                <a16:creationId xmlns:a16="http://schemas.microsoft.com/office/drawing/2014/main" id="{FA0C94E7-EC76-41B6-B488-FE5E53AE70D5}"/>
              </a:ext>
            </a:extLst>
          </p:cNvPr>
          <p:cNvSpPr/>
          <p:nvPr/>
        </p:nvSpPr>
        <p:spPr>
          <a:xfrm>
            <a:off x="2438400" y="3328416"/>
            <a:ext cx="4742688" cy="2645664"/>
          </a:xfrm>
          <a:prstGeom prst="rightArrowCallout">
            <a:avLst>
              <a:gd name="adj1" fmla="val 25000"/>
              <a:gd name="adj2" fmla="val 25000"/>
              <a:gd name="adj3" fmla="val 25000"/>
              <a:gd name="adj4" fmla="val 63443"/>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rgbClr val="212529"/>
                </a:solidFill>
                <a:latin typeface="Calibri" panose="020F0502020204030204" pitchFamily="34" charset="0"/>
                <a:ea typeface="Calibri" panose="020F0502020204030204" pitchFamily="34" charset="0"/>
                <a:cs typeface="Calibri" panose="020F0502020204030204" pitchFamily="34" charset="0"/>
              </a:rPr>
              <a:t>Indicator: </a:t>
            </a:r>
            <a:r>
              <a:rPr lang="en-GB" dirty="0">
                <a:solidFill>
                  <a:srgbClr val="212529"/>
                </a:solidFill>
                <a:latin typeface="Calibri" panose="020F0502020204030204" pitchFamily="34" charset="0"/>
                <a:ea typeface="Calibri" panose="020F0502020204030204" pitchFamily="34" charset="0"/>
                <a:cs typeface="Calibri" panose="020F0502020204030204" pitchFamily="34" charset="0"/>
              </a:rPr>
              <a:t>An automatic suggestion is provided regarding the most useful and relevant key performance indicator (KPI) that can be used to measure the goal's achievement</a:t>
            </a:r>
            <a:endParaRPr lang="el-GR" sz="1800" dirty="0">
              <a:latin typeface="Calibri" panose="020F0502020204030204" pitchFamily="34" charset="0"/>
              <a:ea typeface="Calibri" panose="020F0502020204030204" pitchFamily="34" charset="0"/>
              <a:cs typeface="Calibri" panose="020F0502020204030204" pitchFamily="34" charset="0"/>
            </a:endParaRPr>
          </a:p>
        </p:txBody>
      </p:sp>
      <p:sp>
        <p:nvSpPr>
          <p:cNvPr id="7" name="Title 1"/>
          <p:cNvSpPr txBox="1">
            <a:spLocks/>
          </p:cNvSpPr>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kern="0" dirty="0"/>
              <a:t>Technical approach – The tool</a:t>
            </a:r>
          </a:p>
          <a:p>
            <a:endParaRPr lang="en-GB" sz="2800" kern="0" dirty="0"/>
          </a:p>
        </p:txBody>
      </p:sp>
    </p:spTree>
    <p:extLst>
      <p:ext uri="{BB962C8B-B14F-4D97-AF65-F5344CB8AC3E}">
        <p14:creationId xmlns:p14="http://schemas.microsoft.com/office/powerpoint/2010/main" val="347254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CC7C7F6-A0B2-BF80-1DD6-91D1BD8A43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16</a:t>
            </a:fld>
            <a:endParaRPr lang="el-GR"/>
          </a:p>
        </p:txBody>
      </p:sp>
      <p:pic>
        <p:nvPicPr>
          <p:cNvPr id="2050" name="Picture 2" descr="Βασικά στοιχεία εφαρμογής">
            <a:extLst>
              <a:ext uri="{FF2B5EF4-FFF2-40B4-BE49-F238E27FC236}">
                <a16:creationId xmlns:a16="http://schemas.microsoft.com/office/drawing/2014/main" id="{3576FA46-444B-98CC-0845-DBE5E414A6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35"/>
          <a:stretch/>
        </p:blipFill>
        <p:spPr bwMode="auto">
          <a:xfrm>
            <a:off x="263352" y="952013"/>
            <a:ext cx="10981062" cy="5861058"/>
          </a:xfrm>
          <a:prstGeom prst="rect">
            <a:avLst/>
          </a:prstGeom>
          <a:noFill/>
          <a:extLst>
            <a:ext uri="{909E8E84-426E-40DD-AFC4-6F175D3DCCD1}">
              <a14:hiddenFill xmlns:a14="http://schemas.microsoft.com/office/drawing/2010/main">
                <a:solidFill>
                  <a:srgbClr val="FFFFFF"/>
                </a:solidFill>
              </a14:hiddenFill>
            </a:ext>
          </a:extLst>
        </p:spPr>
      </p:pic>
      <p:sp>
        <p:nvSpPr>
          <p:cNvPr id="4" name="Επεξήγηση: Κάτω βέλος 3">
            <a:extLst>
              <a:ext uri="{FF2B5EF4-FFF2-40B4-BE49-F238E27FC236}">
                <a16:creationId xmlns:a16="http://schemas.microsoft.com/office/drawing/2014/main" id="{0B5B62BA-CC30-4ABB-FC06-B3C4793F38A1}"/>
              </a:ext>
            </a:extLst>
          </p:cNvPr>
          <p:cNvSpPr/>
          <p:nvPr/>
        </p:nvSpPr>
        <p:spPr>
          <a:xfrm>
            <a:off x="9982201" y="39940"/>
            <a:ext cx="2209800" cy="3796284"/>
          </a:xfrm>
          <a:prstGeom prst="downArrow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212529"/>
                </a:solidFill>
                <a:latin typeface="Calibri" panose="020F0502020204030204" pitchFamily="34" charset="0"/>
                <a:ea typeface="Calibri" panose="020F0502020204030204" pitchFamily="34" charset="0"/>
                <a:cs typeface="Calibri" panose="020F0502020204030204" pitchFamily="34" charset="0"/>
              </a:rPr>
              <a:t>Info button: </a:t>
            </a:r>
            <a:r>
              <a:rPr lang="en-GB" dirty="0">
                <a:solidFill>
                  <a:srgbClr val="212529"/>
                </a:solidFill>
                <a:latin typeface="Calibri" panose="020F0502020204030204" pitchFamily="34" charset="0"/>
                <a:ea typeface="Calibri" panose="020F0502020204030204" pitchFamily="34" charset="0"/>
                <a:cs typeface="Calibri" panose="020F0502020204030204" pitchFamily="34" charset="0"/>
              </a:rPr>
              <a:t>The rationale behind the automated SMART analysis is provided primarily to further assist in understanding the individual criteria</a:t>
            </a:r>
            <a:r>
              <a:rPr lang="en-GB" b="1" dirty="0">
                <a:solidFill>
                  <a:srgbClr val="212529"/>
                </a:solidFill>
                <a:latin typeface="Calibri" panose="020F0502020204030204" pitchFamily="34" charset="0"/>
                <a:ea typeface="Calibri" panose="020F0502020204030204" pitchFamily="34" charset="0"/>
                <a:cs typeface="Calibri" panose="020F0502020204030204" pitchFamily="34" charset="0"/>
              </a:rPr>
              <a:t>.</a:t>
            </a:r>
            <a:endParaRPr lang="el-GR" sz="1800" dirty="0">
              <a:latin typeface="Calibri" panose="020F0502020204030204" pitchFamily="34" charset="0"/>
              <a:ea typeface="Calibri" panose="020F0502020204030204" pitchFamily="34" charset="0"/>
              <a:cs typeface="Calibri" panose="020F0502020204030204" pitchFamily="34" charset="0"/>
            </a:endParaRPr>
          </a:p>
        </p:txBody>
      </p:sp>
      <p:sp>
        <p:nvSpPr>
          <p:cNvPr id="8" name="Title 1"/>
          <p:cNvSpPr txBox="1">
            <a:spLocks/>
          </p:cNvSpPr>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kern="0" dirty="0"/>
              <a:t>Technical approach – The tool</a:t>
            </a:r>
          </a:p>
          <a:p>
            <a:endParaRPr lang="en-GB" sz="2800" kern="0" dirty="0"/>
          </a:p>
        </p:txBody>
      </p:sp>
      <p:pic>
        <p:nvPicPr>
          <p:cNvPr id="7" name="Picture 6"/>
          <p:cNvPicPr>
            <a:picLocks noChangeAspect="1"/>
          </p:cNvPicPr>
          <p:nvPr/>
        </p:nvPicPr>
        <p:blipFill>
          <a:blip r:embed="rId4">
            <a:duotone>
              <a:srgbClr val="4472C4">
                <a:shade val="45000"/>
                <a:satMod val="135000"/>
              </a:srgbClr>
              <a:prstClr val="white"/>
            </a:duotone>
          </a:blip>
          <a:stretch>
            <a:fillRect/>
          </a:stretch>
        </p:blipFill>
        <p:spPr>
          <a:xfrm>
            <a:off x="7527714" y="5149066"/>
            <a:ext cx="4662286" cy="1708934"/>
          </a:xfrm>
          <a:prstGeom prst="rect">
            <a:avLst/>
          </a:prstGeom>
        </p:spPr>
      </p:pic>
      <p:sp>
        <p:nvSpPr>
          <p:cNvPr id="3" name="Επεξήγηση: Δεξιό βέλος 2">
            <a:extLst>
              <a:ext uri="{FF2B5EF4-FFF2-40B4-BE49-F238E27FC236}">
                <a16:creationId xmlns:a16="http://schemas.microsoft.com/office/drawing/2014/main" id="{FA0C94E7-EC76-41B6-B488-FE5E53AE70D5}"/>
              </a:ext>
            </a:extLst>
          </p:cNvPr>
          <p:cNvSpPr/>
          <p:nvPr/>
        </p:nvSpPr>
        <p:spPr>
          <a:xfrm>
            <a:off x="4484855" y="2626267"/>
            <a:ext cx="4742688" cy="2645664"/>
          </a:xfrm>
          <a:prstGeom prst="rightArrow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rgbClr val="212529"/>
                </a:solidFill>
                <a:latin typeface="Calibri" panose="020F0502020204030204" pitchFamily="34" charset="0"/>
                <a:ea typeface="Calibri" panose="020F0502020204030204" pitchFamily="34" charset="0"/>
                <a:cs typeface="Calibri" panose="020F0502020204030204" pitchFamily="34" charset="0"/>
              </a:rPr>
              <a:t>SMART: </a:t>
            </a:r>
            <a:r>
              <a:rPr lang="en-GB" sz="2000" dirty="0">
                <a:solidFill>
                  <a:srgbClr val="212529"/>
                </a:solidFill>
                <a:latin typeface="Calibri" panose="020F0502020204030204" pitchFamily="34" charset="0"/>
                <a:ea typeface="Calibri" panose="020F0502020204030204" pitchFamily="34" charset="0"/>
                <a:cs typeface="Calibri" panose="020F0502020204030204" pitchFamily="34" charset="0"/>
              </a:rPr>
              <a:t>Indicative results of the automatic analysis of the goal are provided based on the 5 smart criteria</a:t>
            </a:r>
            <a:endParaRPr lang="el-GR"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10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CC7C7F6-A0B2-BF80-1DD6-91D1BD8A43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17</a:t>
            </a:fld>
            <a:endParaRPr lang="el-GR"/>
          </a:p>
        </p:txBody>
      </p:sp>
      <p:sp>
        <p:nvSpPr>
          <p:cNvPr id="7" name="Title 1"/>
          <p:cNvSpPr txBox="1">
            <a:spLocks/>
          </p:cNvSpPr>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kern="0" dirty="0"/>
              <a:t>Technical approach – The tool</a:t>
            </a:r>
          </a:p>
          <a:p>
            <a:endParaRPr lang="en-GB" sz="2800" kern="0" dirty="0"/>
          </a:p>
        </p:txBody>
      </p:sp>
      <p:sp>
        <p:nvSpPr>
          <p:cNvPr id="6" name="Rectangle 5"/>
          <p:cNvSpPr/>
          <p:nvPr/>
        </p:nvSpPr>
        <p:spPr>
          <a:xfrm>
            <a:off x="47328" y="1948655"/>
            <a:ext cx="3528392" cy="1991314"/>
          </a:xfrm>
          <a:prstGeom prst="rect">
            <a:avLst/>
          </a:prstGeom>
          <a:solidFill>
            <a:schemeClr val="bg1">
              <a:lumMod val="95000"/>
            </a:schemeClr>
          </a:solidFill>
        </p:spPr>
        <p:txBody>
          <a:bodyPr wrap="square">
            <a:spAutoFit/>
          </a:bodyPr>
          <a:lstStyle/>
          <a:p>
            <a:pPr marL="0" lvl="1">
              <a:lnSpc>
                <a:spcPct val="105000"/>
              </a:lnSpc>
              <a:spcBef>
                <a:spcPts val="0"/>
              </a:spcBef>
              <a:spcAft>
                <a:spcPts val="600"/>
              </a:spcAft>
            </a:pPr>
            <a:r>
              <a:rPr lang="en-GB" dirty="0">
                <a:latin typeface="Calibri" panose="020F0502020204030204" pitchFamily="34" charset="0"/>
                <a:cs typeface="Calibri" panose="020F0502020204030204" pitchFamily="34" charset="0"/>
              </a:rPr>
              <a:t>Initial goal:</a:t>
            </a:r>
          </a:p>
          <a:p>
            <a:pPr marL="0" lvl="1">
              <a:lnSpc>
                <a:spcPct val="105000"/>
              </a:lnSpc>
              <a:spcBef>
                <a:spcPts val="0"/>
              </a:spcBef>
              <a:spcAft>
                <a:spcPts val="600"/>
              </a:spcAft>
            </a:pPr>
            <a:r>
              <a:rPr lang="en-GB" dirty="0">
                <a:latin typeface="Calibri" panose="020F0502020204030204" pitchFamily="34" charset="0"/>
                <a:cs typeface="Calibri" panose="020F0502020204030204" pitchFamily="34" charset="0"/>
              </a:rPr>
              <a:t>Reduction of pending requests/cases related to the employees of the organization</a:t>
            </a:r>
          </a:p>
          <a:p>
            <a:pPr marL="0" lvl="1">
              <a:lnSpc>
                <a:spcPct val="105000"/>
              </a:lnSpc>
              <a:spcBef>
                <a:spcPts val="0"/>
              </a:spcBef>
              <a:spcAft>
                <a:spcPts val="600"/>
              </a:spcAft>
            </a:pPr>
            <a:r>
              <a:rPr lang="en-US" dirty="0">
                <a:latin typeface="Calibri" panose="020F0502020204030204" pitchFamily="34" charset="0"/>
                <a:cs typeface="Calibri" panose="020F0502020204030204" pitchFamily="34" charset="0"/>
              </a:rPr>
              <a:t>KPI: </a:t>
            </a:r>
            <a:r>
              <a:rPr lang="en-GB" dirty="0">
                <a:latin typeface="Calibri" panose="020F0502020204030204" pitchFamily="34" charset="0"/>
                <a:cs typeface="Calibri" panose="020F0502020204030204" pitchFamily="34" charset="0"/>
              </a:rPr>
              <a:t>Percentage reduction in pending /cases</a:t>
            </a:r>
          </a:p>
        </p:txBody>
      </p:sp>
      <p:sp>
        <p:nvSpPr>
          <p:cNvPr id="9" name="Rectangle 8"/>
          <p:cNvSpPr/>
          <p:nvPr/>
        </p:nvSpPr>
        <p:spPr>
          <a:xfrm>
            <a:off x="3719736" y="1575056"/>
            <a:ext cx="7992888" cy="4624343"/>
          </a:xfrm>
          <a:prstGeom prst="rect">
            <a:avLst/>
          </a:prstGeom>
          <a:solidFill>
            <a:schemeClr val="accent2">
              <a:lumMod val="20000"/>
              <a:lumOff val="80000"/>
            </a:schemeClr>
          </a:solidFill>
        </p:spPr>
        <p:txBody>
          <a:bodyPr wrap="square">
            <a:spAutoFit/>
          </a:bodyPr>
          <a:lstStyle/>
          <a:p>
            <a:pPr>
              <a:spcBef>
                <a:spcPts val="0"/>
              </a:spcBef>
              <a:spcAft>
                <a:spcPts val="300"/>
              </a:spcAft>
            </a:pPr>
            <a:r>
              <a:rPr lang="en-US" sz="1600" dirty="0">
                <a:latin typeface="Calibri" panose="020F0502020204030204" pitchFamily="34" charset="0"/>
                <a:cs typeface="Calibri" panose="020F0502020204030204" pitchFamily="34" charset="0"/>
              </a:rPr>
              <a:t>Assessment</a:t>
            </a:r>
            <a:r>
              <a:rPr lang="en-GB" sz="1600" dirty="0">
                <a:latin typeface="Calibri" panose="020F0502020204030204" pitchFamily="34" charset="0"/>
                <a:cs typeface="Calibri" panose="020F0502020204030204" pitchFamily="34" charset="0"/>
              </a:rPr>
              <a:t>:</a:t>
            </a:r>
          </a:p>
          <a:p>
            <a:pPr>
              <a:spcBef>
                <a:spcPts val="0"/>
              </a:spcBef>
              <a:spcAft>
                <a:spcPts val="300"/>
              </a:spcAft>
            </a:pPr>
            <a:r>
              <a:rPr lang="en-GB" sz="1600" b="1" dirty="0">
                <a:latin typeface="Calibri" panose="020F0502020204030204" pitchFamily="34" charset="0"/>
                <a:cs typeface="Calibri" panose="020F0502020204030204" pitchFamily="34" charset="0"/>
              </a:rPr>
              <a:t>Specific:</a:t>
            </a:r>
            <a:r>
              <a:rPr lang="en-GB" sz="1600" dirty="0">
                <a:latin typeface="Calibri" panose="020F0502020204030204" pitchFamily="34" charset="0"/>
                <a:cs typeface="Calibri" panose="020F0502020204030204" pitchFamily="34" charset="0"/>
              </a:rPr>
              <a:t> Compliance rate 60% - The goal is clear in its intent but lacks specifics.</a:t>
            </a:r>
          </a:p>
          <a:p>
            <a:pPr>
              <a:spcBef>
                <a:spcPts val="0"/>
              </a:spcBef>
              <a:spcAft>
                <a:spcPts val="300"/>
              </a:spcAft>
            </a:pPr>
            <a:r>
              <a:rPr lang="en-GB" sz="1600" b="1" dirty="0">
                <a:latin typeface="Calibri" panose="020F0502020204030204" pitchFamily="34" charset="0"/>
                <a:cs typeface="Calibri" panose="020F0502020204030204" pitchFamily="34" charset="0"/>
              </a:rPr>
              <a:t>Measurable:</a:t>
            </a:r>
            <a:r>
              <a:rPr lang="en-GB" sz="1600" dirty="0">
                <a:latin typeface="Calibri" panose="020F0502020204030204" pitchFamily="34" charset="0"/>
                <a:cs typeface="Calibri" panose="020F0502020204030204" pitchFamily="34" charset="0"/>
              </a:rPr>
              <a:t> Compliance rate 80% - Reduction implies a measurable aspect, but a target percentage is missing.</a:t>
            </a:r>
          </a:p>
          <a:p>
            <a:pPr>
              <a:spcBef>
                <a:spcPts val="0"/>
              </a:spcBef>
              <a:spcAft>
                <a:spcPts val="300"/>
              </a:spcAft>
            </a:pPr>
            <a:r>
              <a:rPr lang="en-GB" sz="1600" b="1" dirty="0">
                <a:latin typeface="Calibri" panose="020F0502020204030204" pitchFamily="34" charset="0"/>
                <a:cs typeface="Calibri" panose="020F0502020204030204" pitchFamily="34" charset="0"/>
              </a:rPr>
              <a:t>Achievable:</a:t>
            </a:r>
            <a:r>
              <a:rPr lang="en-GB" sz="1600" dirty="0">
                <a:latin typeface="Calibri" panose="020F0502020204030204" pitchFamily="34" charset="0"/>
                <a:cs typeface="Calibri" panose="020F0502020204030204" pitchFamily="34" charset="0"/>
              </a:rPr>
              <a:t> Compliance rate 70% - Achievability depends on the current volume and nature of requests/cases.</a:t>
            </a:r>
          </a:p>
          <a:p>
            <a:pPr>
              <a:spcBef>
                <a:spcPts val="0"/>
              </a:spcBef>
              <a:spcAft>
                <a:spcPts val="300"/>
              </a:spcAft>
            </a:pPr>
            <a:r>
              <a:rPr lang="en-GB" sz="1600" b="1" dirty="0">
                <a:latin typeface="Calibri" panose="020F0502020204030204" pitchFamily="34" charset="0"/>
                <a:cs typeface="Calibri" panose="020F0502020204030204" pitchFamily="34" charset="0"/>
              </a:rPr>
              <a:t>Relevant:</a:t>
            </a:r>
            <a:r>
              <a:rPr lang="en-GB" sz="1600" dirty="0">
                <a:latin typeface="Calibri" panose="020F0502020204030204" pitchFamily="34" charset="0"/>
                <a:cs typeface="Calibri" panose="020F0502020204030204" pitchFamily="34" charset="0"/>
              </a:rPr>
              <a:t> Compliance rate 100% - Reducing pending requests/cases is relevant to the position of Managers.</a:t>
            </a:r>
          </a:p>
          <a:p>
            <a:pPr>
              <a:spcBef>
                <a:spcPts val="0"/>
              </a:spcBef>
              <a:spcAft>
                <a:spcPts val="300"/>
              </a:spcAft>
            </a:pPr>
            <a:r>
              <a:rPr lang="en-GB" sz="1600" b="1" dirty="0">
                <a:latin typeface="Calibri" panose="020F0502020204030204" pitchFamily="34" charset="0"/>
                <a:cs typeface="Calibri" panose="020F0502020204030204" pitchFamily="34" charset="0"/>
              </a:rPr>
              <a:t>Time-bound:</a:t>
            </a:r>
            <a:r>
              <a:rPr lang="en-GB" sz="1600" dirty="0">
                <a:latin typeface="Calibri" panose="020F0502020204030204" pitchFamily="34" charset="0"/>
                <a:cs typeface="Calibri" panose="020F0502020204030204" pitchFamily="34" charset="0"/>
              </a:rPr>
              <a:t> Compliance rate 0% - The goal lacks a timeframe for achieving the reduction.</a:t>
            </a:r>
          </a:p>
          <a:p>
            <a:pPr>
              <a:spcBef>
                <a:spcPts val="0"/>
              </a:spcBef>
              <a:spcAft>
                <a:spcPts val="300"/>
              </a:spcAft>
            </a:pPr>
            <a:r>
              <a:rPr lang="en-GB" sz="1600" b="1" dirty="0">
                <a:latin typeface="Calibri" panose="020F0502020204030204" pitchFamily="34" charset="0"/>
                <a:cs typeface="Calibri" panose="020F0502020204030204" pitchFamily="34" charset="0"/>
              </a:rPr>
              <a:t>Recommended Improvements:</a:t>
            </a:r>
          </a:p>
          <a:p>
            <a:pPr>
              <a:spcBef>
                <a:spcPts val="0"/>
              </a:spcBef>
              <a:spcAft>
                <a:spcPts val="300"/>
              </a:spcAft>
            </a:pPr>
            <a:r>
              <a:rPr lang="en-GB" sz="1600" dirty="0">
                <a:latin typeface="Calibri" panose="020F0502020204030204" pitchFamily="34" charset="0"/>
                <a:cs typeface="Calibri" panose="020F0502020204030204" pitchFamily="34" charset="0"/>
              </a:rPr>
              <a:t>Define the type of requests/cases; Define a target reduction percentage; Determine a realistic reduction target; Set a specific timeframe for achieving the target reduction (e.g., by the end of the year).</a:t>
            </a:r>
            <a:endParaRPr lang="en-US" sz="1600" dirty="0">
              <a:latin typeface="Calibri" panose="020F0502020204030204" pitchFamily="34" charset="0"/>
              <a:cs typeface="Calibri" panose="020F0502020204030204" pitchFamily="34" charset="0"/>
            </a:endParaRPr>
          </a:p>
          <a:p>
            <a:pPr>
              <a:spcBef>
                <a:spcPts val="0"/>
              </a:spcBef>
              <a:spcAft>
                <a:spcPts val="300"/>
              </a:spcAft>
            </a:pPr>
            <a:r>
              <a:rPr lang="en-GB" sz="1600" b="1" dirty="0">
                <a:latin typeface="Calibri" panose="020F0502020204030204" pitchFamily="34" charset="0"/>
                <a:cs typeface="Calibri" panose="020F0502020204030204" pitchFamily="34" charset="0"/>
              </a:rPr>
              <a:t>The goal could be reframed as follows </a:t>
            </a:r>
            <a:r>
              <a:rPr lang="en-US" sz="1600"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Reduce pending employee IT support tickets by 20% within the year (e.g. baseline: 100 tickets) by implementing a new ticketing system by the end of 2023</a:t>
            </a:r>
          </a:p>
          <a:p>
            <a:pPr>
              <a:spcBef>
                <a:spcPts val="0"/>
              </a:spcBef>
              <a:spcAft>
                <a:spcPts val="300"/>
              </a:spcAft>
            </a:pPr>
            <a:r>
              <a:rPr lang="en-US" sz="1600" b="1" dirty="0">
                <a:latin typeface="Calibri" panose="020F0502020204030204" pitchFamily="34" charset="0"/>
                <a:cs typeface="Calibri" panose="020F0502020204030204" pitchFamily="34" charset="0"/>
              </a:rPr>
              <a:t>KPI</a:t>
            </a:r>
            <a:r>
              <a:rPr lang="en-US" sz="1600"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Percentage reduction in pending IT support tickets</a:t>
            </a:r>
            <a:endParaRPr lang="el-GR" sz="1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007768" y="928564"/>
            <a:ext cx="2267790" cy="557001"/>
          </a:xfrm>
          <a:prstGeom prst="rect">
            <a:avLst/>
          </a:prstGeom>
        </p:spPr>
      </p:pic>
      <p:sp>
        <p:nvSpPr>
          <p:cNvPr id="3" name="TextBox 2"/>
          <p:cNvSpPr txBox="1"/>
          <p:nvPr/>
        </p:nvSpPr>
        <p:spPr>
          <a:xfrm>
            <a:off x="47328" y="1223995"/>
            <a:ext cx="2736304"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Example</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95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7CC7C7F6-A0B2-BF80-1DD6-91D1BD8A43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18</a:t>
            </a:fld>
            <a:endParaRPr lang="el-GR"/>
          </a:p>
        </p:txBody>
      </p:sp>
      <p:sp>
        <p:nvSpPr>
          <p:cNvPr id="7" name="Title 1"/>
          <p:cNvSpPr txBox="1">
            <a:spLocks/>
          </p:cNvSpPr>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kern="0" dirty="0"/>
              <a:t>Technical approach – The tool</a:t>
            </a:r>
          </a:p>
          <a:p>
            <a:endParaRPr lang="en-GB" sz="2800" kern="0" dirty="0"/>
          </a:p>
        </p:txBody>
      </p:sp>
      <p:sp>
        <p:nvSpPr>
          <p:cNvPr id="6" name="Rectangle 5"/>
          <p:cNvSpPr/>
          <p:nvPr/>
        </p:nvSpPr>
        <p:spPr>
          <a:xfrm>
            <a:off x="47328" y="1948655"/>
            <a:ext cx="3024336" cy="1291123"/>
          </a:xfrm>
          <a:prstGeom prst="rect">
            <a:avLst/>
          </a:prstGeom>
          <a:solidFill>
            <a:schemeClr val="bg1">
              <a:lumMod val="95000"/>
            </a:schemeClr>
          </a:solidFill>
        </p:spPr>
        <p:txBody>
          <a:bodyPr wrap="square">
            <a:spAutoFit/>
          </a:bodyPr>
          <a:lstStyle/>
          <a:p>
            <a:pPr marL="0" lvl="1">
              <a:lnSpc>
                <a:spcPct val="105000"/>
              </a:lnSpc>
              <a:spcBef>
                <a:spcPts val="0"/>
              </a:spcBef>
              <a:spcAft>
                <a:spcPts val="600"/>
              </a:spcAft>
            </a:pPr>
            <a:r>
              <a:rPr lang="en-GB" dirty="0">
                <a:latin typeface="Calibri" panose="020F0502020204030204" pitchFamily="34" charset="0"/>
                <a:cs typeface="Calibri" panose="020F0502020204030204" pitchFamily="34" charset="0"/>
              </a:rPr>
              <a:t>Initial goal:</a:t>
            </a:r>
          </a:p>
          <a:p>
            <a:pPr>
              <a:spcBef>
                <a:spcPts val="0"/>
              </a:spcBef>
              <a:spcAft>
                <a:spcPts val="300"/>
              </a:spcAft>
            </a:pPr>
            <a:r>
              <a:rPr lang="en-GB" dirty="0">
                <a:latin typeface="Calibri" panose="020F0502020204030204" pitchFamily="34" charset="0"/>
                <a:cs typeface="Calibri" panose="020F0502020204030204" pitchFamily="34" charset="0"/>
              </a:rPr>
              <a:t>Define the scope of work for each administrative staff member.</a:t>
            </a:r>
          </a:p>
        </p:txBody>
      </p:sp>
      <p:sp>
        <p:nvSpPr>
          <p:cNvPr id="9" name="Rectangle 8"/>
          <p:cNvSpPr/>
          <p:nvPr/>
        </p:nvSpPr>
        <p:spPr>
          <a:xfrm>
            <a:off x="3215680" y="1412776"/>
            <a:ext cx="8784975" cy="5193729"/>
          </a:xfrm>
          <a:prstGeom prst="rect">
            <a:avLst/>
          </a:prstGeom>
          <a:solidFill>
            <a:schemeClr val="accent2">
              <a:lumMod val="20000"/>
              <a:lumOff val="80000"/>
            </a:schemeClr>
          </a:solidFill>
        </p:spPr>
        <p:txBody>
          <a:bodyPr wrap="square">
            <a:spAutoFit/>
          </a:bodyPr>
          <a:lstStyle/>
          <a:p>
            <a:pPr>
              <a:spcBef>
                <a:spcPts val="0"/>
              </a:spcBef>
              <a:spcAft>
                <a:spcPts val="300"/>
              </a:spcAft>
            </a:pPr>
            <a:r>
              <a:rPr lang="en-US" sz="1600" b="1" dirty="0">
                <a:latin typeface="Calibri" panose="020F0502020204030204" pitchFamily="34" charset="0"/>
                <a:cs typeface="Calibri" panose="020F0502020204030204" pitchFamily="34" charset="0"/>
              </a:rPr>
              <a:t>Assessment</a:t>
            </a:r>
            <a:r>
              <a:rPr lang="en-GB" sz="1600" dirty="0">
                <a:latin typeface="Calibri" panose="020F0502020204030204" pitchFamily="34" charset="0"/>
                <a:cs typeface="Calibri" panose="020F0502020204030204" pitchFamily="34" charset="0"/>
              </a:rPr>
              <a:t>:</a:t>
            </a:r>
          </a:p>
          <a:p>
            <a:pPr>
              <a:spcBef>
                <a:spcPts val="0"/>
              </a:spcBef>
              <a:spcAft>
                <a:spcPts val="300"/>
              </a:spcAft>
            </a:pPr>
            <a:r>
              <a:rPr lang="en-GB" sz="1600" b="1" dirty="0">
                <a:latin typeface="Calibri" panose="020F0502020204030204" pitchFamily="34" charset="0"/>
                <a:cs typeface="Calibri" panose="020F0502020204030204" pitchFamily="34" charset="0"/>
              </a:rPr>
              <a:t>Specific:</a:t>
            </a:r>
            <a:r>
              <a:rPr lang="en-GB" sz="1600" dirty="0">
                <a:latin typeface="Calibri" panose="020F0502020204030204" pitchFamily="34" charset="0"/>
                <a:cs typeface="Calibri" panose="020F0502020204030204" pitchFamily="34" charset="0"/>
              </a:rPr>
              <a:t> Compliance rate 0% - It's unclear what exactly is meant by "defining the scope of work for each administrative staff member." This goal needs to be more specific</a:t>
            </a:r>
          </a:p>
          <a:p>
            <a:pPr>
              <a:spcBef>
                <a:spcPts val="0"/>
              </a:spcBef>
              <a:spcAft>
                <a:spcPts val="300"/>
              </a:spcAft>
            </a:pPr>
            <a:r>
              <a:rPr lang="en-GB" sz="1600" b="1" dirty="0">
                <a:latin typeface="Calibri" panose="020F0502020204030204" pitchFamily="34" charset="0"/>
                <a:cs typeface="Calibri" panose="020F0502020204030204" pitchFamily="34" charset="0"/>
              </a:rPr>
              <a:t>Measurable:</a:t>
            </a:r>
            <a:r>
              <a:rPr lang="en-GB" sz="1600" dirty="0">
                <a:latin typeface="Calibri" panose="020F0502020204030204" pitchFamily="34" charset="0"/>
                <a:cs typeface="Calibri" panose="020F0502020204030204" pitchFamily="34" charset="0"/>
              </a:rPr>
              <a:t> Compliance rate 0% - There is no provision for how the achievement of this goal will be measured</a:t>
            </a:r>
          </a:p>
          <a:p>
            <a:pPr>
              <a:spcBef>
                <a:spcPts val="0"/>
              </a:spcBef>
              <a:spcAft>
                <a:spcPts val="300"/>
              </a:spcAft>
            </a:pPr>
            <a:r>
              <a:rPr lang="en-GB" sz="1600" b="1" dirty="0">
                <a:latin typeface="Calibri" panose="020F0502020204030204" pitchFamily="34" charset="0"/>
                <a:cs typeface="Calibri" panose="020F0502020204030204" pitchFamily="34" charset="0"/>
              </a:rPr>
              <a:t>Achievable:</a:t>
            </a:r>
            <a:r>
              <a:rPr lang="en-GB" sz="1600" dirty="0">
                <a:latin typeface="Calibri" panose="020F0502020204030204" pitchFamily="34" charset="0"/>
                <a:cs typeface="Calibri" panose="020F0502020204030204" pitchFamily="34" charset="0"/>
              </a:rPr>
              <a:t> Compliance rate 0% - It's unclear if this goal is realistic or achievable based on the resources and capabilities of the organizational unit.</a:t>
            </a:r>
          </a:p>
          <a:p>
            <a:pPr>
              <a:spcBef>
                <a:spcPts val="0"/>
              </a:spcBef>
              <a:spcAft>
                <a:spcPts val="300"/>
              </a:spcAft>
            </a:pPr>
            <a:r>
              <a:rPr lang="en-GB" sz="1600" b="1" dirty="0">
                <a:latin typeface="Calibri" panose="020F0502020204030204" pitchFamily="34" charset="0"/>
                <a:cs typeface="Calibri" panose="020F0502020204030204" pitchFamily="34" charset="0"/>
              </a:rPr>
              <a:t>Relevant:</a:t>
            </a:r>
            <a:r>
              <a:rPr lang="en-GB" sz="1600" dirty="0">
                <a:latin typeface="Calibri" panose="020F0502020204030204" pitchFamily="34" charset="0"/>
                <a:cs typeface="Calibri" panose="020F0502020204030204" pitchFamily="34" charset="0"/>
              </a:rPr>
              <a:t> Compliance rate 50% - It may be relevant to the purpose of the organizational unit, but without more information, we can't be sure</a:t>
            </a:r>
          </a:p>
          <a:p>
            <a:pPr>
              <a:spcBef>
                <a:spcPts val="0"/>
              </a:spcBef>
              <a:spcAft>
                <a:spcPts val="300"/>
              </a:spcAft>
            </a:pPr>
            <a:r>
              <a:rPr lang="en-GB" sz="1600" b="1" dirty="0">
                <a:latin typeface="Calibri" panose="020F0502020204030204" pitchFamily="34" charset="0"/>
                <a:cs typeface="Calibri" panose="020F0502020204030204" pitchFamily="34" charset="0"/>
              </a:rPr>
              <a:t>Time-bound:</a:t>
            </a:r>
            <a:r>
              <a:rPr lang="en-GB" sz="1600" dirty="0">
                <a:latin typeface="Calibri" panose="020F0502020204030204" pitchFamily="34" charset="0"/>
                <a:cs typeface="Calibri" panose="020F0502020204030204" pitchFamily="34" charset="0"/>
              </a:rPr>
              <a:t> Compliance rate 0% - There is no mention of a timeline or deadline for achieving this goal.</a:t>
            </a:r>
          </a:p>
          <a:p>
            <a:pPr>
              <a:spcBef>
                <a:spcPts val="0"/>
              </a:spcBef>
              <a:spcAft>
                <a:spcPts val="300"/>
              </a:spcAft>
            </a:pPr>
            <a:r>
              <a:rPr lang="en-GB" sz="1600" b="1" dirty="0">
                <a:latin typeface="Calibri" panose="020F0502020204030204" pitchFamily="34" charset="0"/>
                <a:cs typeface="Calibri" panose="020F0502020204030204" pitchFamily="34" charset="0"/>
              </a:rPr>
              <a:t>Recommended Improvements:</a:t>
            </a:r>
          </a:p>
          <a:p>
            <a:pPr>
              <a:spcBef>
                <a:spcPts val="0"/>
              </a:spcBef>
              <a:spcAft>
                <a:spcPts val="300"/>
              </a:spcAft>
            </a:pPr>
            <a:r>
              <a:rPr lang="en-GB" sz="1600" b="1" dirty="0">
                <a:latin typeface="Calibri" panose="020F0502020204030204" pitchFamily="34" charset="0"/>
                <a:cs typeface="Calibri" panose="020F0502020204030204" pitchFamily="34" charset="0"/>
              </a:rPr>
              <a:t>The goal could be reframed as follows </a:t>
            </a:r>
            <a:r>
              <a:rPr lang="en-GB" sz="1600" dirty="0">
                <a:latin typeface="Calibri" panose="020F0502020204030204" pitchFamily="34" charset="0"/>
                <a:cs typeface="Calibri" panose="020F0502020204030204" pitchFamily="34" charset="0"/>
              </a:rPr>
              <a:t>"Defining and categorizing the tasks and responsibilities of administrative staff by the end of 2023, aiming to improve efficiency and effectiveness by 20%</a:t>
            </a:r>
            <a:endParaRPr lang="en-US" sz="1600" dirty="0">
              <a:latin typeface="Calibri" panose="020F0502020204030204" pitchFamily="34" charset="0"/>
              <a:cs typeface="Calibri" panose="020F0502020204030204" pitchFamily="34" charset="0"/>
            </a:endParaRPr>
          </a:p>
          <a:p>
            <a:pPr>
              <a:spcBef>
                <a:spcPts val="0"/>
              </a:spcBef>
              <a:spcAft>
                <a:spcPts val="300"/>
              </a:spcAft>
            </a:pPr>
            <a:r>
              <a:rPr lang="en-GB" sz="1600" dirty="0">
                <a:latin typeface="Calibri" panose="020F0502020204030204" pitchFamily="34" charset="0"/>
                <a:cs typeface="Calibri" panose="020F0502020204030204" pitchFamily="34" charset="0"/>
              </a:rPr>
              <a:t>From this specific goal, there are no specific </a:t>
            </a:r>
            <a:r>
              <a:rPr lang="en-GB" sz="1600" b="1" dirty="0">
                <a:latin typeface="Calibri" panose="020F0502020204030204" pitchFamily="34" charset="0"/>
                <a:cs typeface="Calibri" panose="020F0502020204030204" pitchFamily="34" charset="0"/>
              </a:rPr>
              <a:t>KPIs</a:t>
            </a:r>
            <a:r>
              <a:rPr lang="en-GB" sz="1600" dirty="0">
                <a:latin typeface="Calibri" panose="020F0502020204030204" pitchFamily="34" charset="0"/>
                <a:cs typeface="Calibri" panose="020F0502020204030204" pitchFamily="34" charset="0"/>
              </a:rPr>
              <a:t> derived. However, based on this goal, we could consider some potential KPIs such as:</a:t>
            </a:r>
          </a:p>
          <a:p>
            <a:pPr marL="285750" indent="-285750">
              <a:spcBef>
                <a:spcPts val="0"/>
              </a:spcBef>
              <a:spcAft>
                <a:spcPts val="300"/>
              </a:spcAft>
              <a:buFont typeface="Wingdings" panose="05000000000000000000" pitchFamily="2" charset="2"/>
              <a:buChar char="§"/>
            </a:pPr>
            <a:r>
              <a:rPr lang="en-GB" sz="1600" dirty="0">
                <a:latin typeface="Calibri" panose="020F0502020204030204" pitchFamily="34" charset="0"/>
                <a:cs typeface="Calibri" panose="020F0502020204030204" pitchFamily="34" charset="0"/>
              </a:rPr>
              <a:t>Number of items handled by each administrative staff member; Percentage of administrative staff working on each item; Time spent by each administrative staff member on each item.</a:t>
            </a:r>
          </a:p>
          <a:p>
            <a:pPr>
              <a:spcBef>
                <a:spcPts val="0"/>
              </a:spcBef>
              <a:spcAft>
                <a:spcPts val="300"/>
              </a:spcAft>
            </a:pPr>
            <a:r>
              <a:rPr lang="en-GB" sz="1600" dirty="0">
                <a:latin typeface="Calibri" panose="020F0502020204030204" pitchFamily="34" charset="0"/>
                <a:cs typeface="Calibri" panose="020F0502020204030204" pitchFamily="34" charset="0"/>
              </a:rPr>
              <a:t>Please clarify the goal so that I can provide more precise KPIs.</a:t>
            </a:r>
            <a:endParaRPr lang="en-US" sz="1600" dirty="0">
              <a:latin typeface="Calibri" panose="020F0502020204030204" pitchFamily="34" charset="0"/>
              <a:cs typeface="Calibri" panose="020F0502020204030204" pitchFamily="34" charset="0"/>
            </a:endParaRPr>
          </a:p>
          <a:p>
            <a:pPr>
              <a:spcBef>
                <a:spcPts val="0"/>
              </a:spcBef>
              <a:spcAft>
                <a:spcPts val="300"/>
              </a:spcAft>
            </a:pPr>
            <a:endParaRPr lang="en-US" sz="1600" dirty="0">
              <a:latin typeface="Calibri" panose="020F0502020204030204" pitchFamily="34" charset="0"/>
              <a:cs typeface="Calibri" panose="020F0502020204030204" pitchFamily="34" charset="0"/>
            </a:endParaRPr>
          </a:p>
        </p:txBody>
      </p:sp>
      <p:sp>
        <p:nvSpPr>
          <p:cNvPr id="3" name="TextBox 2"/>
          <p:cNvSpPr txBox="1"/>
          <p:nvPr/>
        </p:nvSpPr>
        <p:spPr>
          <a:xfrm>
            <a:off x="47328" y="1223995"/>
            <a:ext cx="2736304"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Example</a:t>
            </a:r>
            <a:endParaRPr lang="en-GB" sz="3200" b="1"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3215680" y="920624"/>
            <a:ext cx="1944216" cy="516817"/>
          </a:xfrm>
          <a:prstGeom prst="rect">
            <a:avLst/>
          </a:prstGeom>
        </p:spPr>
      </p:pic>
    </p:spTree>
    <p:extLst>
      <p:ext uri="{BB962C8B-B14F-4D97-AF65-F5344CB8AC3E}">
        <p14:creationId xmlns:p14="http://schemas.microsoft.com/office/powerpoint/2010/main" val="156200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0445027" y="3887069"/>
            <a:ext cx="1357888" cy="1285883"/>
            <a:chOff x="10128448" y="4005064"/>
            <a:chExt cx="1645920" cy="1645923"/>
          </a:xfrm>
        </p:grpSpPr>
        <p:sp>
          <p:nvSpPr>
            <p:cNvPr id="20" name="Shape 60145">
              <a:extLst>
                <a:ext uri="{FF2B5EF4-FFF2-40B4-BE49-F238E27FC236}">
                  <a16:creationId xmlns:a16="http://schemas.microsoft.com/office/drawing/2014/main" id="{484BA07F-B498-044E-B3F4-93016D5DAFD0}"/>
                </a:ext>
              </a:extLst>
            </p:cNvPr>
            <p:cNvSpPr/>
            <p:nvPr/>
          </p:nvSpPr>
          <p:spPr>
            <a:xfrm>
              <a:off x="10128448" y="4005064"/>
              <a:ext cx="1645920" cy="1645923"/>
            </a:xfrm>
            <a:prstGeom prst="ellipse">
              <a:avLst/>
            </a:prstGeom>
            <a:solidFill>
              <a:schemeClr val="accent2">
                <a:lumMod val="20000"/>
                <a:lumOff val="80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FFFFFF"/>
                  </a:solidFill>
                </a:defRPr>
              </a:lvl1pPr>
            </a:lstStyle>
            <a:p>
              <a:pPr marL="0" marR="0" lvl="0" indent="0" defTabSz="1828434" eaLnBrk="1" fontAlgn="auto" latinLnBrk="0" hangingPunct="1">
                <a:lnSpc>
                  <a:spcPct val="90000"/>
                </a:lnSpc>
                <a:spcBef>
                  <a:spcPts val="0"/>
                </a:spcBef>
                <a:spcAft>
                  <a:spcPts val="0"/>
                </a:spcAft>
                <a:buClrTx/>
                <a:buSzTx/>
                <a:buFontTx/>
                <a:buNone/>
                <a:tabLst/>
                <a:defRPr/>
              </a:pPr>
              <a:endParaRPr kumimoji="0" sz="5625" b="0" i="0" u="none" strike="noStrike" kern="0" cap="none" spc="0" normalizeH="0" baseline="0" noProof="0" dirty="0">
                <a:ln>
                  <a:noFill/>
                </a:ln>
                <a:solidFill>
                  <a:srgbClr val="FFFFFF"/>
                </a:solidFill>
                <a:effectLst/>
                <a:uLnTx/>
                <a:uFillTx/>
                <a:latin typeface="Lato Light" panose="020F0502020204030203" pitchFamily="34" charset="0"/>
              </a:endParaRPr>
            </a:p>
          </p:txBody>
        </p:sp>
        <p:sp>
          <p:nvSpPr>
            <p:cNvPr id="21" name="Freeform 752">
              <a:extLst>
                <a:ext uri="{FF2B5EF4-FFF2-40B4-BE49-F238E27FC236}">
                  <a16:creationId xmlns:a16="http://schemas.microsoft.com/office/drawing/2014/main" id="{3FDCDA7D-F6DA-A546-8B7C-897B229667B5}"/>
                </a:ext>
              </a:extLst>
            </p:cNvPr>
            <p:cNvSpPr>
              <a:spLocks noChangeArrowheads="1"/>
            </p:cNvSpPr>
            <p:nvPr/>
          </p:nvSpPr>
          <p:spPr bwMode="auto">
            <a:xfrm>
              <a:off x="10486060" y="4343692"/>
              <a:ext cx="930696" cy="925437"/>
            </a:xfrm>
            <a:custGeom>
              <a:avLst/>
              <a:gdLst>
                <a:gd name="T0" fmla="*/ 102161 w 309203"/>
                <a:gd name="T1" fmla="*/ 3165788 h 307069"/>
                <a:gd name="T2" fmla="*/ 3166767 w 309203"/>
                <a:gd name="T3" fmla="*/ 3268105 h 307069"/>
                <a:gd name="T4" fmla="*/ 3268918 w 309203"/>
                <a:gd name="T5" fmla="*/ 3063467 h 307069"/>
                <a:gd name="T6" fmla="*/ 341827 w 309203"/>
                <a:gd name="T7" fmla="*/ 2595170 h 307069"/>
                <a:gd name="T8" fmla="*/ 3233564 w 309203"/>
                <a:gd name="T9" fmla="*/ 2961147 h 307069"/>
                <a:gd name="T10" fmla="*/ 341827 w 309203"/>
                <a:gd name="T11" fmla="*/ 2595170 h 307069"/>
                <a:gd name="T12" fmla="*/ 1623772 w 309203"/>
                <a:gd name="T13" fmla="*/ 1784153 h 307069"/>
                <a:gd name="T14" fmla="*/ 1623772 w 309203"/>
                <a:gd name="T15" fmla="*/ 1270972 h 307069"/>
                <a:gd name="T16" fmla="*/ 1600535 w 309203"/>
                <a:gd name="T17" fmla="*/ 1123785 h 307069"/>
                <a:gd name="T18" fmla="*/ 2073051 w 309203"/>
                <a:gd name="T19" fmla="*/ 1525572 h 307069"/>
                <a:gd name="T20" fmla="*/ 1600535 w 309203"/>
                <a:gd name="T21" fmla="*/ 1931345 h 307069"/>
                <a:gd name="T22" fmla="*/ 1550187 w 309203"/>
                <a:gd name="T23" fmla="*/ 1935325 h 307069"/>
                <a:gd name="T24" fmla="*/ 1523077 w 309203"/>
                <a:gd name="T25" fmla="*/ 1163562 h 307069"/>
                <a:gd name="T26" fmla="*/ 1687504 w 309203"/>
                <a:gd name="T27" fmla="*/ 829402 h 307069"/>
                <a:gd name="T28" fmla="*/ 1687504 w 309203"/>
                <a:gd name="T29" fmla="*/ 932247 h 307069"/>
                <a:gd name="T30" fmla="*/ 797850 w 309203"/>
                <a:gd name="T31" fmla="*/ 1133973 h 307069"/>
                <a:gd name="T32" fmla="*/ 797850 w 309203"/>
                <a:gd name="T33" fmla="*/ 1913211 h 307069"/>
                <a:gd name="T34" fmla="*/ 1687504 w 309203"/>
                <a:gd name="T35" fmla="*/ 2114945 h 307069"/>
                <a:gd name="T36" fmla="*/ 2577159 w 309203"/>
                <a:gd name="T37" fmla="*/ 1913211 h 307069"/>
                <a:gd name="T38" fmla="*/ 2577159 w 309203"/>
                <a:gd name="T39" fmla="*/ 1133973 h 307069"/>
                <a:gd name="T40" fmla="*/ 2419695 w 309203"/>
                <a:gd name="T41" fmla="*/ 955987 h 307069"/>
                <a:gd name="T42" fmla="*/ 2675566 w 309203"/>
                <a:gd name="T43" fmla="*/ 1106294 h 307069"/>
                <a:gd name="T44" fmla="*/ 2675566 w 309203"/>
                <a:gd name="T45" fmla="*/ 1940910 h 307069"/>
                <a:gd name="T46" fmla="*/ 1687504 w 309203"/>
                <a:gd name="T47" fmla="*/ 2217781 h 307069"/>
                <a:gd name="T48" fmla="*/ 699438 w 309203"/>
                <a:gd name="T49" fmla="*/ 1940910 h 307069"/>
                <a:gd name="T50" fmla="*/ 699438 w 309203"/>
                <a:gd name="T51" fmla="*/ 1106294 h 307069"/>
                <a:gd name="T52" fmla="*/ 1687504 w 309203"/>
                <a:gd name="T53" fmla="*/ 829402 h 307069"/>
                <a:gd name="T54" fmla="*/ 1878062 w 309203"/>
                <a:gd name="T55" fmla="*/ 446512 h 307069"/>
                <a:gd name="T56" fmla="*/ 1878062 w 309203"/>
                <a:gd name="T57" fmla="*/ 544897 h 307069"/>
                <a:gd name="T58" fmla="*/ 361460 w 309203"/>
                <a:gd name="T59" fmla="*/ 698369 h 307069"/>
                <a:gd name="T60" fmla="*/ 3009607 w 309203"/>
                <a:gd name="T61" fmla="*/ 2488916 h 307069"/>
                <a:gd name="T62" fmla="*/ 3060686 w 309203"/>
                <a:gd name="T63" fmla="*/ 1099773 h 307069"/>
                <a:gd name="T64" fmla="*/ 3111761 w 309203"/>
                <a:gd name="T65" fmla="*/ 2528275 h 307069"/>
                <a:gd name="T66" fmla="*/ 3367141 w 309203"/>
                <a:gd name="T67" fmla="*/ 2988697 h 307069"/>
                <a:gd name="T68" fmla="*/ 3371079 w 309203"/>
                <a:gd name="T69" fmla="*/ 3008378 h 307069"/>
                <a:gd name="T70" fmla="*/ 3371079 w 309203"/>
                <a:gd name="T71" fmla="*/ 3165788 h 307069"/>
                <a:gd name="T72" fmla="*/ 204301 w 309203"/>
                <a:gd name="T73" fmla="*/ 3366479 h 307069"/>
                <a:gd name="T74" fmla="*/ 0 w 309203"/>
                <a:gd name="T75" fmla="*/ 3012311 h 307069"/>
                <a:gd name="T76" fmla="*/ 3928 w 309203"/>
                <a:gd name="T77" fmla="*/ 2992632 h 307069"/>
                <a:gd name="T78" fmla="*/ 7859 w 309203"/>
                <a:gd name="T79" fmla="*/ 2988697 h 307069"/>
                <a:gd name="T80" fmla="*/ 259318 w 309203"/>
                <a:gd name="T81" fmla="*/ 698369 h 307069"/>
                <a:gd name="T82" fmla="*/ 2939742 w 309203"/>
                <a:gd name="T83" fmla="*/ 175946 h 307069"/>
                <a:gd name="T84" fmla="*/ 2924056 w 309203"/>
                <a:gd name="T85" fmla="*/ 326264 h 307069"/>
                <a:gd name="T86" fmla="*/ 2869162 w 309203"/>
                <a:gd name="T87" fmla="*/ 342083 h 307069"/>
                <a:gd name="T88" fmla="*/ 2888763 w 309203"/>
                <a:gd name="T89" fmla="*/ 622937 h 307069"/>
                <a:gd name="T90" fmla="*/ 2939742 w 309203"/>
                <a:gd name="T91" fmla="*/ 789061 h 307069"/>
                <a:gd name="T92" fmla="*/ 2939742 w 309203"/>
                <a:gd name="T93" fmla="*/ 175946 h 307069"/>
                <a:gd name="T94" fmla="*/ 2927979 w 309203"/>
                <a:gd name="T95" fmla="*/ 13783 h 307069"/>
                <a:gd name="T96" fmla="*/ 3351478 w 309203"/>
                <a:gd name="T97" fmla="*/ 520088 h 307069"/>
                <a:gd name="T98" fmla="*/ 2869162 w 309203"/>
                <a:gd name="T99" fmla="*/ 959158 h 307069"/>
                <a:gd name="T100" fmla="*/ 2837786 w 309203"/>
                <a:gd name="T101" fmla="*/ 725773 h 307069"/>
                <a:gd name="T102" fmla="*/ 1928050 w 309203"/>
                <a:gd name="T103" fmla="*/ 1121321 h 307069"/>
                <a:gd name="T104" fmla="*/ 1877067 w 309203"/>
                <a:gd name="T105" fmla="*/ 1054086 h 307069"/>
                <a:gd name="T106" fmla="*/ 2837786 w 309203"/>
                <a:gd name="T107" fmla="*/ 49380 h 3070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9203" h="307069">
                  <a:moveTo>
                    <a:pt x="9370" y="279430"/>
                  </a:moveTo>
                  <a:lnTo>
                    <a:pt x="9370" y="288763"/>
                  </a:lnTo>
                  <a:cubicBezTo>
                    <a:pt x="9370" y="293788"/>
                    <a:pt x="13694" y="298096"/>
                    <a:pt x="18739" y="298096"/>
                  </a:cubicBezTo>
                  <a:lnTo>
                    <a:pt x="290463" y="298096"/>
                  </a:lnTo>
                  <a:cubicBezTo>
                    <a:pt x="295508" y="298096"/>
                    <a:pt x="299833" y="293788"/>
                    <a:pt x="299833" y="288763"/>
                  </a:cubicBezTo>
                  <a:lnTo>
                    <a:pt x="299833" y="279430"/>
                  </a:lnTo>
                  <a:lnTo>
                    <a:pt x="9370" y="279430"/>
                  </a:lnTo>
                  <a:close/>
                  <a:moveTo>
                    <a:pt x="31353" y="236715"/>
                  </a:moveTo>
                  <a:lnTo>
                    <a:pt x="12973" y="270097"/>
                  </a:lnTo>
                  <a:lnTo>
                    <a:pt x="296590" y="270097"/>
                  </a:lnTo>
                  <a:lnTo>
                    <a:pt x="277850" y="236715"/>
                  </a:lnTo>
                  <a:lnTo>
                    <a:pt x="31353" y="236715"/>
                  </a:lnTo>
                  <a:close/>
                  <a:moveTo>
                    <a:pt x="148936" y="115930"/>
                  </a:moveTo>
                  <a:lnTo>
                    <a:pt x="148936" y="162739"/>
                  </a:lnTo>
                  <a:lnTo>
                    <a:pt x="178067" y="139153"/>
                  </a:lnTo>
                  <a:lnTo>
                    <a:pt x="148936" y="115930"/>
                  </a:lnTo>
                  <a:close/>
                  <a:moveTo>
                    <a:pt x="142187" y="102142"/>
                  </a:moveTo>
                  <a:cubicBezTo>
                    <a:pt x="143608" y="101053"/>
                    <a:pt x="145739" y="101416"/>
                    <a:pt x="146805" y="102505"/>
                  </a:cubicBezTo>
                  <a:lnTo>
                    <a:pt x="188724" y="135525"/>
                  </a:lnTo>
                  <a:cubicBezTo>
                    <a:pt x="189790" y="136250"/>
                    <a:pt x="190145" y="137702"/>
                    <a:pt x="190145" y="139153"/>
                  </a:cubicBezTo>
                  <a:cubicBezTo>
                    <a:pt x="190145" y="140605"/>
                    <a:pt x="189790" y="142056"/>
                    <a:pt x="188724" y="143145"/>
                  </a:cubicBezTo>
                  <a:lnTo>
                    <a:pt x="146805" y="176165"/>
                  </a:lnTo>
                  <a:cubicBezTo>
                    <a:pt x="146095" y="176528"/>
                    <a:pt x="145384" y="176890"/>
                    <a:pt x="144318" y="176890"/>
                  </a:cubicBezTo>
                  <a:cubicBezTo>
                    <a:pt x="143608" y="176890"/>
                    <a:pt x="142542" y="176890"/>
                    <a:pt x="142187" y="176528"/>
                  </a:cubicBezTo>
                  <a:cubicBezTo>
                    <a:pt x="140766" y="175802"/>
                    <a:pt x="139700" y="173988"/>
                    <a:pt x="139700" y="172173"/>
                  </a:cubicBezTo>
                  <a:lnTo>
                    <a:pt x="139700" y="106133"/>
                  </a:lnTo>
                  <a:cubicBezTo>
                    <a:pt x="139700" y="104319"/>
                    <a:pt x="140766" y="102868"/>
                    <a:pt x="142187" y="102142"/>
                  </a:cubicBezTo>
                  <a:close/>
                  <a:moveTo>
                    <a:pt x="154782" y="75653"/>
                  </a:moveTo>
                  <a:cubicBezTo>
                    <a:pt x="157309" y="75653"/>
                    <a:pt x="159475" y="77818"/>
                    <a:pt x="159475" y="80344"/>
                  </a:cubicBezTo>
                  <a:cubicBezTo>
                    <a:pt x="159475" y="82869"/>
                    <a:pt x="157309" y="85034"/>
                    <a:pt x="154782" y="85034"/>
                  </a:cubicBezTo>
                  <a:cubicBezTo>
                    <a:pt x="129507" y="85034"/>
                    <a:pt x="104955" y="87920"/>
                    <a:pt x="84013" y="92971"/>
                  </a:cubicBezTo>
                  <a:cubicBezTo>
                    <a:pt x="78958" y="94415"/>
                    <a:pt x="74625" y="98383"/>
                    <a:pt x="73181" y="103434"/>
                  </a:cubicBezTo>
                  <a:cubicBezTo>
                    <a:pt x="69931" y="114258"/>
                    <a:pt x="68487" y="126525"/>
                    <a:pt x="68487" y="138792"/>
                  </a:cubicBezTo>
                  <a:cubicBezTo>
                    <a:pt x="68487" y="151059"/>
                    <a:pt x="69931" y="163327"/>
                    <a:pt x="73181" y="174511"/>
                  </a:cubicBezTo>
                  <a:cubicBezTo>
                    <a:pt x="74625" y="179562"/>
                    <a:pt x="78958" y="183531"/>
                    <a:pt x="84013" y="184613"/>
                  </a:cubicBezTo>
                  <a:cubicBezTo>
                    <a:pt x="104955" y="190025"/>
                    <a:pt x="129507" y="192912"/>
                    <a:pt x="154782" y="192912"/>
                  </a:cubicBezTo>
                  <a:cubicBezTo>
                    <a:pt x="180056" y="192912"/>
                    <a:pt x="204609" y="190025"/>
                    <a:pt x="225551" y="184613"/>
                  </a:cubicBezTo>
                  <a:cubicBezTo>
                    <a:pt x="230605" y="183531"/>
                    <a:pt x="234938" y="179562"/>
                    <a:pt x="236383" y="174511"/>
                  </a:cubicBezTo>
                  <a:cubicBezTo>
                    <a:pt x="239632" y="163327"/>
                    <a:pt x="241076" y="151059"/>
                    <a:pt x="241076" y="138792"/>
                  </a:cubicBezTo>
                  <a:cubicBezTo>
                    <a:pt x="241076" y="126525"/>
                    <a:pt x="239632" y="114258"/>
                    <a:pt x="236383" y="103434"/>
                  </a:cubicBezTo>
                  <a:cubicBezTo>
                    <a:pt x="234938" y="98383"/>
                    <a:pt x="230605" y="94415"/>
                    <a:pt x="225551" y="92971"/>
                  </a:cubicBezTo>
                  <a:cubicBezTo>
                    <a:pt x="222662" y="92250"/>
                    <a:pt x="221218" y="89724"/>
                    <a:pt x="221940" y="87199"/>
                  </a:cubicBezTo>
                  <a:cubicBezTo>
                    <a:pt x="222662" y="84673"/>
                    <a:pt x="225189" y="83230"/>
                    <a:pt x="227717" y="83952"/>
                  </a:cubicBezTo>
                  <a:cubicBezTo>
                    <a:pt x="236383" y="86116"/>
                    <a:pt x="242882" y="92250"/>
                    <a:pt x="245409" y="100909"/>
                  </a:cubicBezTo>
                  <a:cubicBezTo>
                    <a:pt x="249020" y="112454"/>
                    <a:pt x="250464" y="125804"/>
                    <a:pt x="250464" y="138792"/>
                  </a:cubicBezTo>
                  <a:cubicBezTo>
                    <a:pt x="250464" y="151781"/>
                    <a:pt x="249020" y="165131"/>
                    <a:pt x="245409" y="177037"/>
                  </a:cubicBezTo>
                  <a:cubicBezTo>
                    <a:pt x="242882" y="185335"/>
                    <a:pt x="236383" y="191829"/>
                    <a:pt x="227717" y="193994"/>
                  </a:cubicBezTo>
                  <a:cubicBezTo>
                    <a:pt x="206053" y="199406"/>
                    <a:pt x="180778" y="202292"/>
                    <a:pt x="154782" y="202292"/>
                  </a:cubicBezTo>
                  <a:cubicBezTo>
                    <a:pt x="128785" y="202292"/>
                    <a:pt x="103510" y="199406"/>
                    <a:pt x="81846" y="193994"/>
                  </a:cubicBezTo>
                  <a:cubicBezTo>
                    <a:pt x="73181" y="191829"/>
                    <a:pt x="66682" y="185335"/>
                    <a:pt x="64154" y="177037"/>
                  </a:cubicBezTo>
                  <a:cubicBezTo>
                    <a:pt x="60905" y="165131"/>
                    <a:pt x="58738" y="151781"/>
                    <a:pt x="58738" y="138792"/>
                  </a:cubicBezTo>
                  <a:cubicBezTo>
                    <a:pt x="58738" y="125804"/>
                    <a:pt x="60905" y="112454"/>
                    <a:pt x="64154" y="100909"/>
                  </a:cubicBezTo>
                  <a:cubicBezTo>
                    <a:pt x="66682" y="92250"/>
                    <a:pt x="73181" y="86116"/>
                    <a:pt x="81846" y="83952"/>
                  </a:cubicBezTo>
                  <a:cubicBezTo>
                    <a:pt x="103510" y="78540"/>
                    <a:pt x="128785" y="75653"/>
                    <a:pt x="154782" y="75653"/>
                  </a:cubicBezTo>
                  <a:close/>
                  <a:moveTo>
                    <a:pt x="47209" y="40728"/>
                  </a:moveTo>
                  <a:lnTo>
                    <a:pt x="172260" y="40728"/>
                  </a:lnTo>
                  <a:cubicBezTo>
                    <a:pt x="174783" y="40728"/>
                    <a:pt x="176945" y="42523"/>
                    <a:pt x="176945" y="45035"/>
                  </a:cubicBezTo>
                  <a:cubicBezTo>
                    <a:pt x="176945" y="47907"/>
                    <a:pt x="174783" y="49702"/>
                    <a:pt x="172260" y="49702"/>
                  </a:cubicBezTo>
                  <a:lnTo>
                    <a:pt x="47209" y="49702"/>
                  </a:lnTo>
                  <a:cubicBezTo>
                    <a:pt x="39281" y="49702"/>
                    <a:pt x="33154" y="56163"/>
                    <a:pt x="33154" y="63701"/>
                  </a:cubicBezTo>
                  <a:lnTo>
                    <a:pt x="33154" y="227023"/>
                  </a:lnTo>
                  <a:lnTo>
                    <a:pt x="276048" y="227023"/>
                  </a:lnTo>
                  <a:lnTo>
                    <a:pt x="276048" y="104980"/>
                  </a:lnTo>
                  <a:cubicBezTo>
                    <a:pt x="276048" y="102468"/>
                    <a:pt x="278210" y="100314"/>
                    <a:pt x="280733" y="100314"/>
                  </a:cubicBezTo>
                  <a:cubicBezTo>
                    <a:pt x="283256" y="100314"/>
                    <a:pt x="285418" y="102468"/>
                    <a:pt x="285418" y="104980"/>
                  </a:cubicBezTo>
                  <a:lnTo>
                    <a:pt x="285418" y="230613"/>
                  </a:lnTo>
                  <a:lnTo>
                    <a:pt x="308482" y="272610"/>
                  </a:lnTo>
                  <a:cubicBezTo>
                    <a:pt x="308842" y="272610"/>
                    <a:pt x="308842" y="272610"/>
                    <a:pt x="308842" y="272610"/>
                  </a:cubicBezTo>
                  <a:cubicBezTo>
                    <a:pt x="308842" y="272969"/>
                    <a:pt x="308842" y="272969"/>
                    <a:pt x="308842" y="272969"/>
                  </a:cubicBezTo>
                  <a:cubicBezTo>
                    <a:pt x="309203" y="273687"/>
                    <a:pt x="309203" y="274046"/>
                    <a:pt x="309203" y="274405"/>
                  </a:cubicBezTo>
                  <a:cubicBezTo>
                    <a:pt x="309203" y="274405"/>
                    <a:pt x="309203" y="274405"/>
                    <a:pt x="309203" y="274764"/>
                  </a:cubicBezTo>
                  <a:lnTo>
                    <a:pt x="309203" y="288763"/>
                  </a:lnTo>
                  <a:cubicBezTo>
                    <a:pt x="309203" y="299172"/>
                    <a:pt x="300914" y="307069"/>
                    <a:pt x="290463" y="307069"/>
                  </a:cubicBezTo>
                  <a:lnTo>
                    <a:pt x="18739" y="307069"/>
                  </a:lnTo>
                  <a:cubicBezTo>
                    <a:pt x="8649" y="307069"/>
                    <a:pt x="0" y="299172"/>
                    <a:pt x="0" y="288763"/>
                  </a:cubicBezTo>
                  <a:lnTo>
                    <a:pt x="0" y="274764"/>
                  </a:lnTo>
                  <a:cubicBezTo>
                    <a:pt x="0" y="274405"/>
                    <a:pt x="0" y="274405"/>
                    <a:pt x="0" y="274405"/>
                  </a:cubicBezTo>
                  <a:cubicBezTo>
                    <a:pt x="0" y="274046"/>
                    <a:pt x="360" y="273687"/>
                    <a:pt x="360" y="272969"/>
                  </a:cubicBezTo>
                  <a:cubicBezTo>
                    <a:pt x="360" y="272969"/>
                    <a:pt x="360" y="272969"/>
                    <a:pt x="360" y="272610"/>
                  </a:cubicBezTo>
                  <a:lnTo>
                    <a:pt x="721" y="272610"/>
                  </a:lnTo>
                  <a:lnTo>
                    <a:pt x="23785" y="230613"/>
                  </a:lnTo>
                  <a:lnTo>
                    <a:pt x="23785" y="63701"/>
                  </a:lnTo>
                  <a:cubicBezTo>
                    <a:pt x="23785" y="50778"/>
                    <a:pt x="34236" y="40728"/>
                    <a:pt x="47209" y="40728"/>
                  </a:cubicBezTo>
                  <a:close/>
                  <a:moveTo>
                    <a:pt x="269640" y="16049"/>
                  </a:moveTo>
                  <a:lnTo>
                    <a:pt x="269640" y="26513"/>
                  </a:lnTo>
                  <a:cubicBezTo>
                    <a:pt x="269640" y="27595"/>
                    <a:pt x="269280" y="29038"/>
                    <a:pt x="268201" y="29760"/>
                  </a:cubicBezTo>
                  <a:cubicBezTo>
                    <a:pt x="267482" y="30842"/>
                    <a:pt x="266043" y="31203"/>
                    <a:pt x="264964" y="31203"/>
                  </a:cubicBezTo>
                  <a:cubicBezTo>
                    <a:pt x="264604" y="31203"/>
                    <a:pt x="264245" y="31203"/>
                    <a:pt x="263166" y="31203"/>
                  </a:cubicBezTo>
                  <a:cubicBezTo>
                    <a:pt x="254534" y="31203"/>
                    <a:pt x="210654" y="33368"/>
                    <a:pt x="188355" y="79189"/>
                  </a:cubicBezTo>
                  <a:cubicBezTo>
                    <a:pt x="202741" y="68365"/>
                    <a:pt x="227199" y="55737"/>
                    <a:pt x="264964" y="56820"/>
                  </a:cubicBezTo>
                  <a:cubicBezTo>
                    <a:pt x="267482" y="56820"/>
                    <a:pt x="269640" y="58984"/>
                    <a:pt x="269640" y="61510"/>
                  </a:cubicBezTo>
                  <a:lnTo>
                    <a:pt x="269640" y="71973"/>
                  </a:lnTo>
                  <a:lnTo>
                    <a:pt x="297694" y="43831"/>
                  </a:lnTo>
                  <a:lnTo>
                    <a:pt x="269640" y="16049"/>
                  </a:lnTo>
                  <a:close/>
                  <a:moveTo>
                    <a:pt x="263166" y="535"/>
                  </a:moveTo>
                  <a:cubicBezTo>
                    <a:pt x="264964" y="-547"/>
                    <a:pt x="266762" y="174"/>
                    <a:pt x="268561" y="1257"/>
                  </a:cubicBezTo>
                  <a:lnTo>
                    <a:pt x="307405" y="40584"/>
                  </a:lnTo>
                  <a:cubicBezTo>
                    <a:pt x="309203" y="42388"/>
                    <a:pt x="309203" y="45274"/>
                    <a:pt x="307405" y="47439"/>
                  </a:cubicBezTo>
                  <a:lnTo>
                    <a:pt x="268561" y="86405"/>
                  </a:lnTo>
                  <a:cubicBezTo>
                    <a:pt x="266762" y="87849"/>
                    <a:pt x="264964" y="88209"/>
                    <a:pt x="263166" y="87488"/>
                  </a:cubicBezTo>
                  <a:cubicBezTo>
                    <a:pt x="261367" y="86766"/>
                    <a:pt x="260288" y="85323"/>
                    <a:pt x="260288" y="83158"/>
                  </a:cubicBezTo>
                  <a:lnTo>
                    <a:pt x="260288" y="66200"/>
                  </a:lnTo>
                  <a:cubicBezTo>
                    <a:pt x="204180" y="66561"/>
                    <a:pt x="181521" y="98672"/>
                    <a:pt x="180802" y="100116"/>
                  </a:cubicBezTo>
                  <a:cubicBezTo>
                    <a:pt x="179723" y="101559"/>
                    <a:pt x="178284" y="102280"/>
                    <a:pt x="176845" y="102280"/>
                  </a:cubicBezTo>
                  <a:cubicBezTo>
                    <a:pt x="176126" y="102280"/>
                    <a:pt x="175406" y="102280"/>
                    <a:pt x="174687" y="101920"/>
                  </a:cubicBezTo>
                  <a:cubicBezTo>
                    <a:pt x="172529" y="100837"/>
                    <a:pt x="171450" y="98672"/>
                    <a:pt x="172169" y="96147"/>
                  </a:cubicBezTo>
                  <a:cubicBezTo>
                    <a:pt x="189793" y="31203"/>
                    <a:pt x="243744" y="22905"/>
                    <a:pt x="260288" y="21822"/>
                  </a:cubicBezTo>
                  <a:lnTo>
                    <a:pt x="260288" y="4504"/>
                  </a:lnTo>
                  <a:cubicBezTo>
                    <a:pt x="260288" y="2700"/>
                    <a:pt x="261367" y="896"/>
                    <a:pt x="263166" y="535"/>
                  </a:cubicBezTo>
                  <a:close/>
                </a:path>
              </a:pathLst>
            </a:custGeom>
            <a:solidFill>
              <a:schemeClr val="tx2"/>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272727"/>
                </a:solidFill>
                <a:effectLst/>
                <a:uLnTx/>
                <a:uFillTx/>
                <a:latin typeface="Lato Light" panose="020F0502020204030203" pitchFamily="34" charset="0"/>
              </a:endParaRPr>
            </a:p>
          </p:txBody>
        </p:sp>
      </p:grpSp>
      <p:sp>
        <p:nvSpPr>
          <p:cNvPr id="3" name="Rectangle 2"/>
          <p:cNvSpPr/>
          <p:nvPr/>
        </p:nvSpPr>
        <p:spPr>
          <a:xfrm>
            <a:off x="387725" y="908720"/>
            <a:ext cx="11684939" cy="4435060"/>
          </a:xfrm>
          <a:prstGeom prst="rect">
            <a:avLst/>
          </a:prstGeom>
        </p:spPr>
        <p:txBody>
          <a:bodyPr wrap="square">
            <a:spAutoFit/>
          </a:bodyPr>
          <a:lstStyle/>
          <a:p>
            <a:pPr>
              <a:lnSpc>
                <a:spcPct val="105000"/>
              </a:lnSpc>
              <a:spcBef>
                <a:spcPts val="0"/>
              </a:spcBef>
              <a:spcAft>
                <a:spcPts val="600"/>
              </a:spcAft>
            </a:pPr>
            <a:r>
              <a:rPr lang="en-US" sz="2200" b="1" dirty="0">
                <a:latin typeface="Calibri" panose="020F0502020204030204" pitchFamily="34" charset="0"/>
                <a:cs typeface="Calibri" panose="020F0502020204030204" pitchFamily="34" charset="0"/>
              </a:rPr>
              <a:t>Next step: </a:t>
            </a:r>
            <a:r>
              <a:rPr lang="en-GB" sz="2200" b="1" dirty="0">
                <a:latin typeface="Calibri" panose="020F0502020204030204" pitchFamily="34" charset="0"/>
                <a:cs typeface="Calibri" panose="020F0502020204030204" pitchFamily="34" charset="0"/>
              </a:rPr>
              <a:t>Develop Digital Goal Assistant for efficient annual goal-setting in public administration.</a:t>
            </a:r>
            <a:endParaRPr lang="en-US" sz="2200" b="1" dirty="0">
              <a:latin typeface="Calibri" panose="020F0502020204030204" pitchFamily="34" charset="0"/>
              <a:cs typeface="Calibri" panose="020F0502020204030204" pitchFamily="34" charset="0"/>
            </a:endParaRPr>
          </a:p>
          <a:p>
            <a:pPr marL="285750" indent="-285750">
              <a:lnSpc>
                <a:spcPct val="105000"/>
              </a:lnSpc>
              <a:spcBef>
                <a:spcPts val="0"/>
              </a:spcBef>
              <a:spcAft>
                <a:spcPts val="0"/>
              </a:spcAft>
              <a:buFont typeface="Wingdings" panose="05000000000000000000" pitchFamily="2" charset="2"/>
              <a:buChar char="§"/>
            </a:pPr>
            <a:endParaRPr lang="en-US" sz="2200" b="1" dirty="0">
              <a:latin typeface="Calibri" panose="020F0502020204030204" pitchFamily="34" charset="0"/>
              <a:cs typeface="Calibri" panose="020F0502020204030204" pitchFamily="34" charset="0"/>
            </a:endParaRPr>
          </a:p>
          <a:p>
            <a:pPr>
              <a:lnSpc>
                <a:spcPct val="105000"/>
              </a:lnSpc>
              <a:spcBef>
                <a:spcPts val="0"/>
              </a:spcBef>
              <a:spcAft>
                <a:spcPts val="0"/>
              </a:spcAft>
            </a:pPr>
            <a:r>
              <a:rPr lang="en-US" sz="2200" b="1" dirty="0">
                <a:latin typeface="Calibri" panose="020F0502020204030204" pitchFamily="34" charset="0"/>
                <a:cs typeface="Calibri" panose="020F0502020204030204" pitchFamily="34" charset="0"/>
              </a:rPr>
              <a:t>Key features:</a:t>
            </a:r>
          </a:p>
          <a:p>
            <a:pPr>
              <a:lnSpc>
                <a:spcPct val="105000"/>
              </a:lnSpc>
              <a:spcBef>
                <a:spcPts val="0"/>
              </a:spcBef>
              <a:spcAft>
                <a:spcPts val="0"/>
              </a:spcAft>
            </a:pPr>
            <a:endParaRPr lang="en-GB" sz="2200" b="1" dirty="0">
              <a:latin typeface="Calibri" panose="020F0502020204030204" pitchFamily="34" charset="0"/>
              <a:cs typeface="Calibri" panose="020F0502020204030204" pitchFamily="34" charset="0"/>
            </a:endParaRPr>
          </a:p>
          <a:p>
            <a:pPr marL="285750" indent="-285750">
              <a:lnSpc>
                <a:spcPct val="105000"/>
              </a:lnSpc>
              <a:spcBef>
                <a:spcPts val="0"/>
              </a:spcBef>
              <a:spcAft>
                <a:spcPts val="0"/>
              </a:spcAft>
              <a:buFont typeface="Wingdings" panose="05000000000000000000" pitchFamily="2" charset="2"/>
              <a:buChar char="§"/>
            </a:pPr>
            <a:r>
              <a:rPr lang="en-GB" sz="2200" b="1" dirty="0">
                <a:latin typeface="Calibri" panose="020F0502020204030204" pitchFamily="34" charset="0"/>
                <a:cs typeface="Calibri" panose="020F0502020204030204" pitchFamily="34" charset="0"/>
              </a:rPr>
              <a:t>Interactive Goals’ Dictionary:</a:t>
            </a:r>
          </a:p>
          <a:p>
            <a:pPr marL="742950" lvl="1" indent="-285750">
              <a:lnSpc>
                <a:spcPct val="105000"/>
              </a:lnSpc>
              <a:spcBef>
                <a:spcPts val="0"/>
              </a:spcBef>
              <a:spcAft>
                <a:spcPts val="0"/>
              </a:spcAft>
              <a:buFont typeface="Wingdings" panose="05000000000000000000" pitchFamily="2" charset="2"/>
              <a:buChar char="§"/>
            </a:pPr>
            <a:r>
              <a:rPr lang="en-GB" sz="2200" dirty="0">
                <a:latin typeface="Calibri" panose="020F0502020204030204" pitchFamily="34" charset="0"/>
                <a:cs typeface="Calibri" panose="020F0502020204030204" pitchFamily="34" charset="0"/>
              </a:rPr>
              <a:t>Curated by analysts from 2023 goal data and Ministry plans.</a:t>
            </a:r>
          </a:p>
          <a:p>
            <a:pPr marL="742950" lvl="1" indent="-285750">
              <a:lnSpc>
                <a:spcPct val="105000"/>
              </a:lnSpc>
              <a:spcBef>
                <a:spcPts val="0"/>
              </a:spcBef>
              <a:spcAft>
                <a:spcPts val="0"/>
              </a:spcAft>
              <a:buFont typeface="Wingdings" panose="05000000000000000000" pitchFamily="2" charset="2"/>
              <a:buChar char="§"/>
            </a:pPr>
            <a:r>
              <a:rPr lang="en-GB" sz="2200" dirty="0">
                <a:latin typeface="Calibri" panose="020F0502020204030204" pitchFamily="34" charset="0"/>
                <a:cs typeface="Calibri" panose="020F0502020204030204" pitchFamily="34" charset="0"/>
              </a:rPr>
              <a:t>Easy access to diverse goals based on criteria and meta-tags.</a:t>
            </a:r>
          </a:p>
          <a:p>
            <a:pPr marL="742950" lvl="1" indent="-285750">
              <a:lnSpc>
                <a:spcPct val="105000"/>
              </a:lnSpc>
              <a:spcBef>
                <a:spcPts val="0"/>
              </a:spcBef>
              <a:spcAft>
                <a:spcPts val="0"/>
              </a:spcAft>
              <a:buFont typeface="Wingdings" panose="05000000000000000000" pitchFamily="2" charset="2"/>
              <a:buChar char="§"/>
            </a:pPr>
            <a:endParaRPr lang="en-US" sz="2200" dirty="0">
              <a:latin typeface="Calibri" panose="020F0502020204030204" pitchFamily="34" charset="0"/>
              <a:cs typeface="Calibri" panose="020F0502020204030204" pitchFamily="34" charset="0"/>
            </a:endParaRPr>
          </a:p>
          <a:p>
            <a:pPr lvl="1">
              <a:lnSpc>
                <a:spcPct val="105000"/>
              </a:lnSpc>
              <a:spcBef>
                <a:spcPts val="0"/>
              </a:spcBef>
              <a:spcAft>
                <a:spcPts val="0"/>
              </a:spcAft>
            </a:pPr>
            <a:endParaRPr lang="en-GB" sz="2200" dirty="0">
              <a:latin typeface="Calibri" panose="020F0502020204030204" pitchFamily="34" charset="0"/>
              <a:cs typeface="Calibri" panose="020F0502020204030204" pitchFamily="34" charset="0"/>
            </a:endParaRPr>
          </a:p>
          <a:p>
            <a:pPr marL="285750" indent="-285750">
              <a:lnSpc>
                <a:spcPct val="105000"/>
              </a:lnSpc>
              <a:spcBef>
                <a:spcPts val="0"/>
              </a:spcBef>
              <a:spcAft>
                <a:spcPts val="0"/>
              </a:spcAft>
              <a:buFont typeface="Wingdings" panose="05000000000000000000" pitchFamily="2" charset="2"/>
              <a:buChar char="§"/>
            </a:pPr>
            <a:r>
              <a:rPr lang="en-GB" sz="2200" b="1" dirty="0">
                <a:latin typeface="Calibri" panose="020F0502020204030204" pitchFamily="34" charset="0"/>
                <a:cs typeface="Calibri" panose="020F0502020204030204" pitchFamily="34" charset="0"/>
              </a:rPr>
              <a:t>AI Prompt:</a:t>
            </a:r>
          </a:p>
          <a:p>
            <a:pPr marL="742950" lvl="1" indent="-285750">
              <a:lnSpc>
                <a:spcPct val="105000"/>
              </a:lnSpc>
              <a:spcBef>
                <a:spcPts val="0"/>
              </a:spcBef>
              <a:spcAft>
                <a:spcPts val="0"/>
              </a:spcAft>
              <a:buFont typeface="Wingdings" panose="05000000000000000000" pitchFamily="2" charset="2"/>
              <a:buChar char="§"/>
            </a:pPr>
            <a:r>
              <a:rPr lang="en-GB" sz="2200" dirty="0">
                <a:latin typeface="Calibri" panose="020F0502020204030204" pitchFamily="34" charset="0"/>
                <a:cs typeface="Calibri" panose="020F0502020204030204" pitchFamily="34" charset="0"/>
              </a:rPr>
              <a:t>Customizable tool for generating goal-related responses.</a:t>
            </a:r>
          </a:p>
          <a:p>
            <a:pPr marL="742950" lvl="1" indent="-285750">
              <a:lnSpc>
                <a:spcPct val="105000"/>
              </a:lnSpc>
              <a:spcBef>
                <a:spcPts val="0"/>
              </a:spcBef>
              <a:spcAft>
                <a:spcPts val="0"/>
              </a:spcAft>
              <a:buFont typeface="Wingdings" panose="05000000000000000000" pitchFamily="2" charset="2"/>
              <a:buChar char="§"/>
            </a:pPr>
            <a:r>
              <a:rPr lang="en-GB" sz="2200" dirty="0">
                <a:latin typeface="Calibri" panose="020F0502020204030204" pitchFamily="34" charset="0"/>
                <a:cs typeface="Calibri" panose="020F0502020204030204" pitchFamily="34" charset="0"/>
              </a:rPr>
              <a:t>Incorporates SMART goal examples from 2023 for refinement.</a:t>
            </a:r>
          </a:p>
        </p:txBody>
      </p:sp>
      <p:sp>
        <p:nvSpPr>
          <p:cNvPr id="4" name="Title 1"/>
          <p:cNvSpPr txBox="1">
            <a:spLocks noGrp="1"/>
          </p:cNvSpPr>
          <p:nvPr>
            <p:ph type="title"/>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dirty="0"/>
              <a:t>Technical approach</a:t>
            </a:r>
          </a:p>
        </p:txBody>
      </p:sp>
      <p:sp>
        <p:nvSpPr>
          <p:cNvPr id="7" name="Google Shape;8352;p73"/>
          <p:cNvSpPr/>
          <p:nvPr/>
        </p:nvSpPr>
        <p:spPr>
          <a:xfrm>
            <a:off x="10470689" y="2479755"/>
            <a:ext cx="1058740" cy="1011703"/>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96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04664"/>
            <a:ext cx="10959868" cy="414883"/>
          </a:xfrm>
        </p:spPr>
        <p:txBody>
          <a:bodyPr/>
          <a:lstStyle/>
          <a:p>
            <a:r>
              <a:rPr lang="en-US" sz="4400" b="0" dirty="0"/>
              <a:t>Content</a:t>
            </a:r>
            <a:endParaRPr lang="en-GB" sz="4400" b="0" dirty="0"/>
          </a:p>
        </p:txBody>
      </p:sp>
      <p:sp>
        <p:nvSpPr>
          <p:cNvPr id="45" name="Pentagon 3">
            <a:extLst>
              <a:ext uri="{FF2B5EF4-FFF2-40B4-BE49-F238E27FC236}">
                <a16:creationId xmlns:a16="http://schemas.microsoft.com/office/drawing/2014/main" id="{817A4888-2E17-43A0-A412-3D77F0C612FC}"/>
              </a:ext>
            </a:extLst>
          </p:cNvPr>
          <p:cNvSpPr/>
          <p:nvPr/>
        </p:nvSpPr>
        <p:spPr>
          <a:xfrm>
            <a:off x="428664" y="1593864"/>
            <a:ext cx="1174119" cy="790451"/>
          </a:xfrm>
          <a:prstGeom prst="homePlate">
            <a:avLst>
              <a:gd name="adj" fmla="val 26056"/>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36"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66C59EF5-8F22-4BED-AB61-337CA4D212B6}"/>
              </a:ext>
            </a:extLst>
          </p:cNvPr>
          <p:cNvSpPr txBox="1"/>
          <p:nvPr/>
        </p:nvSpPr>
        <p:spPr>
          <a:xfrm>
            <a:off x="635551" y="1735014"/>
            <a:ext cx="582212" cy="508152"/>
          </a:xfrm>
          <a:prstGeom prst="rect">
            <a:avLst/>
          </a:prstGeom>
          <a:solidFill>
            <a:srgbClr val="5B9BD5">
              <a:lumMod val="75000"/>
            </a:srgbClr>
          </a:solid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rPr>
              <a:t>01</a:t>
            </a:r>
          </a:p>
        </p:txBody>
      </p:sp>
      <p:sp>
        <p:nvSpPr>
          <p:cNvPr id="47" name="Pentagon 7">
            <a:extLst>
              <a:ext uri="{FF2B5EF4-FFF2-40B4-BE49-F238E27FC236}">
                <a16:creationId xmlns:a16="http://schemas.microsoft.com/office/drawing/2014/main" id="{C81367E7-C84F-4717-8F5A-FEFE3DEDAF3B}"/>
              </a:ext>
            </a:extLst>
          </p:cNvPr>
          <p:cNvSpPr/>
          <p:nvPr/>
        </p:nvSpPr>
        <p:spPr>
          <a:xfrm>
            <a:off x="428664" y="2728897"/>
            <a:ext cx="1174119" cy="790451"/>
          </a:xfrm>
          <a:prstGeom prst="homePlate">
            <a:avLst>
              <a:gd name="adj" fmla="val 26056"/>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36"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7C23DD73-40F1-46B8-BB5D-64C0987F16EE}"/>
              </a:ext>
            </a:extLst>
          </p:cNvPr>
          <p:cNvSpPr txBox="1"/>
          <p:nvPr/>
        </p:nvSpPr>
        <p:spPr>
          <a:xfrm>
            <a:off x="635551" y="2870047"/>
            <a:ext cx="582212" cy="508152"/>
          </a:xfrm>
          <a:prstGeom prst="rect">
            <a:avLst/>
          </a:prstGeom>
          <a:solidFill>
            <a:srgbClr val="5B9BD5">
              <a:lumMod val="75000"/>
            </a:srgbClr>
          </a:solid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rPr>
              <a:t>02</a:t>
            </a:r>
          </a:p>
        </p:txBody>
      </p:sp>
      <p:sp>
        <p:nvSpPr>
          <p:cNvPr id="49" name="Pentagon 10">
            <a:extLst>
              <a:ext uri="{FF2B5EF4-FFF2-40B4-BE49-F238E27FC236}">
                <a16:creationId xmlns:a16="http://schemas.microsoft.com/office/drawing/2014/main" id="{523EE8D9-1EBC-4598-8E5F-3D6DAF5A4168}"/>
              </a:ext>
            </a:extLst>
          </p:cNvPr>
          <p:cNvSpPr/>
          <p:nvPr/>
        </p:nvSpPr>
        <p:spPr>
          <a:xfrm>
            <a:off x="428664" y="3853259"/>
            <a:ext cx="1174119" cy="790451"/>
          </a:xfrm>
          <a:prstGeom prst="homePlate">
            <a:avLst>
              <a:gd name="adj" fmla="val 26056"/>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36"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14A03437-5353-4AA9-9430-1C6705A9D74E}"/>
              </a:ext>
            </a:extLst>
          </p:cNvPr>
          <p:cNvSpPr txBox="1"/>
          <p:nvPr/>
        </p:nvSpPr>
        <p:spPr>
          <a:xfrm>
            <a:off x="635551" y="3994409"/>
            <a:ext cx="582212" cy="508152"/>
          </a:xfrm>
          <a:prstGeom prst="rect">
            <a:avLst/>
          </a:prstGeom>
          <a:solidFill>
            <a:srgbClr val="5B9BD5">
              <a:lumMod val="75000"/>
            </a:srgbClr>
          </a:solid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rPr>
              <a:t>03</a:t>
            </a:r>
          </a:p>
        </p:txBody>
      </p:sp>
      <p:sp>
        <p:nvSpPr>
          <p:cNvPr id="51" name="Pentagon 28">
            <a:extLst>
              <a:ext uri="{FF2B5EF4-FFF2-40B4-BE49-F238E27FC236}">
                <a16:creationId xmlns:a16="http://schemas.microsoft.com/office/drawing/2014/main" id="{CBC40B3A-AEB7-477E-B93D-47BBF424E305}"/>
              </a:ext>
            </a:extLst>
          </p:cNvPr>
          <p:cNvSpPr/>
          <p:nvPr/>
        </p:nvSpPr>
        <p:spPr>
          <a:xfrm>
            <a:off x="6588643" y="1593864"/>
            <a:ext cx="1174119" cy="790451"/>
          </a:xfrm>
          <a:prstGeom prst="homePlate">
            <a:avLst>
              <a:gd name="adj" fmla="val 26056"/>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36"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A62636B9-FC24-4AD7-A825-E95D394A578A}"/>
              </a:ext>
            </a:extLst>
          </p:cNvPr>
          <p:cNvSpPr txBox="1"/>
          <p:nvPr/>
        </p:nvSpPr>
        <p:spPr>
          <a:xfrm>
            <a:off x="6795530" y="1735014"/>
            <a:ext cx="582212" cy="508152"/>
          </a:xfrm>
          <a:prstGeom prst="rect">
            <a:avLst/>
          </a:prstGeom>
          <a:solidFill>
            <a:srgbClr val="5B9BD5">
              <a:lumMod val="75000"/>
            </a:srgbClr>
          </a:solid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rPr>
              <a:t>04</a:t>
            </a:r>
            <a:endParaRPr kumimoji="0" lang="en-US"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53" name="Pentagon 31">
            <a:extLst>
              <a:ext uri="{FF2B5EF4-FFF2-40B4-BE49-F238E27FC236}">
                <a16:creationId xmlns:a16="http://schemas.microsoft.com/office/drawing/2014/main" id="{0C97A270-BB7F-40DC-9CFA-C1A98BD008F0}"/>
              </a:ext>
            </a:extLst>
          </p:cNvPr>
          <p:cNvSpPr/>
          <p:nvPr/>
        </p:nvSpPr>
        <p:spPr>
          <a:xfrm>
            <a:off x="6588643" y="2728897"/>
            <a:ext cx="1174119" cy="790451"/>
          </a:xfrm>
          <a:prstGeom prst="homePlate">
            <a:avLst>
              <a:gd name="adj" fmla="val 26056"/>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36"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06B614A2-8B70-4026-B226-FE4A7EF2A9D6}"/>
              </a:ext>
            </a:extLst>
          </p:cNvPr>
          <p:cNvSpPr txBox="1"/>
          <p:nvPr/>
        </p:nvSpPr>
        <p:spPr>
          <a:xfrm>
            <a:off x="6795531" y="2870047"/>
            <a:ext cx="582212" cy="508152"/>
          </a:xfrm>
          <a:prstGeom prst="rect">
            <a:avLst/>
          </a:prstGeom>
          <a:solidFill>
            <a:srgbClr val="5B9BD5">
              <a:lumMod val="75000"/>
            </a:srgbClr>
          </a:solid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rPr>
              <a:t>05</a:t>
            </a:r>
            <a:endParaRPr kumimoji="0" lang="en-US"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55" name="Pentagon 34">
            <a:extLst>
              <a:ext uri="{FF2B5EF4-FFF2-40B4-BE49-F238E27FC236}">
                <a16:creationId xmlns:a16="http://schemas.microsoft.com/office/drawing/2014/main" id="{18066DE9-C55B-4ABF-B31B-D6062DE0D8C7}"/>
              </a:ext>
            </a:extLst>
          </p:cNvPr>
          <p:cNvSpPr/>
          <p:nvPr/>
        </p:nvSpPr>
        <p:spPr>
          <a:xfrm>
            <a:off x="6588643" y="3853259"/>
            <a:ext cx="1174119" cy="790451"/>
          </a:xfrm>
          <a:prstGeom prst="homePlate">
            <a:avLst>
              <a:gd name="adj" fmla="val 26056"/>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36"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FCD693BB-CA69-41A2-8F66-79DACF527B75}"/>
              </a:ext>
            </a:extLst>
          </p:cNvPr>
          <p:cNvSpPr txBox="1"/>
          <p:nvPr/>
        </p:nvSpPr>
        <p:spPr>
          <a:xfrm>
            <a:off x="6795530" y="3994409"/>
            <a:ext cx="582212" cy="508152"/>
          </a:xfrm>
          <a:prstGeom prst="rect">
            <a:avLst/>
          </a:prstGeom>
          <a:solidFill>
            <a:srgbClr val="5B9BD5">
              <a:lumMod val="75000"/>
            </a:srgbClr>
          </a:solid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rPr>
              <a:t>06</a:t>
            </a:r>
            <a:endParaRPr kumimoji="0" lang="en-US"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57" name="TextBox 56">
            <a:extLst>
              <a:ext uri="{FF2B5EF4-FFF2-40B4-BE49-F238E27FC236}">
                <a16:creationId xmlns:a16="http://schemas.microsoft.com/office/drawing/2014/main" id="{B4801C2B-051F-4503-8687-CAEFD3F4FAAE}"/>
              </a:ext>
            </a:extLst>
          </p:cNvPr>
          <p:cNvSpPr txBox="1"/>
          <p:nvPr/>
        </p:nvSpPr>
        <p:spPr>
          <a:xfrm>
            <a:off x="1813423" y="4038490"/>
            <a:ext cx="3934428" cy="419987"/>
          </a:xfrm>
          <a:prstGeom prst="rect">
            <a:avLst/>
          </a:prstGeom>
          <a:noFill/>
        </p:spPr>
        <p:txBody>
          <a:bodyPr wrap="square">
            <a:spAutoFit/>
          </a:bodyPr>
          <a:lstStyle/>
          <a:p>
            <a:r>
              <a:rPr lang="en-US" sz="2129" b="1" dirty="0">
                <a:solidFill>
                  <a:srgbClr val="44546A"/>
                </a:solidFill>
                <a:cs typeface="Poppins" pitchFamily="2" charset="77"/>
              </a:rPr>
              <a:t>Outputs &amp; expected results</a:t>
            </a:r>
            <a:endParaRPr lang="el-GR" sz="2129" b="1" dirty="0">
              <a:solidFill>
                <a:srgbClr val="44546A"/>
              </a:solidFill>
              <a:cs typeface="Poppins" pitchFamily="2" charset="77"/>
            </a:endParaRPr>
          </a:p>
        </p:txBody>
      </p:sp>
      <p:sp>
        <p:nvSpPr>
          <p:cNvPr id="58" name="TextBox 57">
            <a:extLst>
              <a:ext uri="{FF2B5EF4-FFF2-40B4-BE49-F238E27FC236}">
                <a16:creationId xmlns:a16="http://schemas.microsoft.com/office/drawing/2014/main" id="{D1188C7B-DAEE-4657-A93D-28C7D2DD2E3B}"/>
              </a:ext>
            </a:extLst>
          </p:cNvPr>
          <p:cNvSpPr txBox="1"/>
          <p:nvPr/>
        </p:nvSpPr>
        <p:spPr>
          <a:xfrm>
            <a:off x="1809670" y="1789805"/>
            <a:ext cx="3807146" cy="419987"/>
          </a:xfrm>
          <a:prstGeom prst="rect">
            <a:avLst/>
          </a:prstGeom>
          <a:noFill/>
        </p:spPr>
        <p:txBody>
          <a:bodyPr wrap="square">
            <a:spAutoFit/>
          </a:bodyPr>
          <a:lstStyle/>
          <a:p>
            <a:r>
              <a:rPr lang="en-US" sz="2129" b="1" dirty="0">
                <a:solidFill>
                  <a:srgbClr val="44546A"/>
                </a:solidFill>
                <a:cs typeface="Poppins" pitchFamily="2" charset="77"/>
              </a:rPr>
              <a:t>The project</a:t>
            </a:r>
            <a:endParaRPr lang="el-GR" sz="2129" b="1" dirty="0">
              <a:solidFill>
                <a:srgbClr val="44546A"/>
              </a:solidFill>
              <a:cs typeface="Poppins" pitchFamily="2" charset="77"/>
            </a:endParaRPr>
          </a:p>
        </p:txBody>
      </p:sp>
      <p:sp>
        <p:nvSpPr>
          <p:cNvPr id="59" name="TextBox 58">
            <a:extLst>
              <a:ext uri="{FF2B5EF4-FFF2-40B4-BE49-F238E27FC236}">
                <a16:creationId xmlns:a16="http://schemas.microsoft.com/office/drawing/2014/main" id="{D91846D5-E368-458E-8E4B-C061F0B117A0}"/>
              </a:ext>
            </a:extLst>
          </p:cNvPr>
          <p:cNvSpPr txBox="1"/>
          <p:nvPr/>
        </p:nvSpPr>
        <p:spPr>
          <a:xfrm>
            <a:off x="1846469" y="2900157"/>
            <a:ext cx="3901382" cy="419987"/>
          </a:xfrm>
          <a:prstGeom prst="rect">
            <a:avLst/>
          </a:prstGeom>
          <a:noFill/>
        </p:spPr>
        <p:txBody>
          <a:bodyPr wrap="square">
            <a:spAutoFit/>
          </a:bodyPr>
          <a:lstStyle/>
          <a:p>
            <a:r>
              <a:rPr lang="en-US" sz="2129" b="1" dirty="0">
                <a:solidFill>
                  <a:srgbClr val="44546A"/>
                </a:solidFill>
                <a:cs typeface="Poppins" pitchFamily="2" charset="77"/>
              </a:rPr>
              <a:t>Background information</a:t>
            </a:r>
            <a:endParaRPr lang="el-GR" sz="2129" b="1" dirty="0">
              <a:solidFill>
                <a:srgbClr val="44546A"/>
              </a:solidFill>
              <a:cs typeface="Poppins" pitchFamily="2" charset="77"/>
            </a:endParaRPr>
          </a:p>
        </p:txBody>
      </p:sp>
      <p:sp>
        <p:nvSpPr>
          <p:cNvPr id="60" name="TextBox 59">
            <a:extLst>
              <a:ext uri="{FF2B5EF4-FFF2-40B4-BE49-F238E27FC236}">
                <a16:creationId xmlns:a16="http://schemas.microsoft.com/office/drawing/2014/main" id="{B4801C2B-051F-4503-8687-CAEFD3F4FAAE}"/>
              </a:ext>
            </a:extLst>
          </p:cNvPr>
          <p:cNvSpPr txBox="1"/>
          <p:nvPr/>
        </p:nvSpPr>
        <p:spPr>
          <a:xfrm>
            <a:off x="7905286" y="1784877"/>
            <a:ext cx="3934428" cy="419987"/>
          </a:xfrm>
          <a:prstGeom prst="rect">
            <a:avLst/>
          </a:prstGeom>
          <a:noFill/>
        </p:spPr>
        <p:txBody>
          <a:bodyPr wrap="square">
            <a:spAutoFit/>
          </a:bodyPr>
          <a:lstStyle/>
          <a:p>
            <a:r>
              <a:rPr lang="en-US" sz="2129" b="1" dirty="0">
                <a:solidFill>
                  <a:srgbClr val="44546A"/>
                </a:solidFill>
                <a:cs typeface="Poppins" pitchFamily="2" charset="77"/>
              </a:rPr>
              <a:t>Challenges</a:t>
            </a:r>
            <a:endParaRPr lang="el-GR" sz="2129" b="1" dirty="0">
              <a:solidFill>
                <a:srgbClr val="44546A"/>
              </a:solidFill>
              <a:cs typeface="Poppins" pitchFamily="2" charset="77"/>
            </a:endParaRPr>
          </a:p>
        </p:txBody>
      </p:sp>
      <p:sp>
        <p:nvSpPr>
          <p:cNvPr id="61" name="TextBox 60">
            <a:extLst>
              <a:ext uri="{FF2B5EF4-FFF2-40B4-BE49-F238E27FC236}">
                <a16:creationId xmlns:a16="http://schemas.microsoft.com/office/drawing/2014/main" id="{D91846D5-E368-458E-8E4B-C061F0B117A0}"/>
              </a:ext>
            </a:extLst>
          </p:cNvPr>
          <p:cNvSpPr txBox="1"/>
          <p:nvPr/>
        </p:nvSpPr>
        <p:spPr>
          <a:xfrm>
            <a:off x="7972550" y="4038489"/>
            <a:ext cx="3448525" cy="419987"/>
          </a:xfrm>
          <a:prstGeom prst="rect">
            <a:avLst/>
          </a:prstGeom>
          <a:noFill/>
        </p:spPr>
        <p:txBody>
          <a:bodyPr wrap="square">
            <a:spAutoFit/>
          </a:bodyPr>
          <a:lstStyle/>
          <a:p>
            <a:r>
              <a:rPr lang="en-US" sz="2129" b="1" dirty="0">
                <a:solidFill>
                  <a:srgbClr val="44546A"/>
                </a:solidFill>
                <a:cs typeface="Poppins" pitchFamily="2" charset="77"/>
              </a:rPr>
              <a:t>Key figures</a:t>
            </a:r>
            <a:endParaRPr lang="el-GR" sz="2129" b="1" dirty="0">
              <a:solidFill>
                <a:srgbClr val="44546A"/>
              </a:solidFill>
              <a:cs typeface="Poppins" pitchFamily="2" charset="77"/>
            </a:endParaRPr>
          </a:p>
        </p:txBody>
      </p:sp>
      <p:sp>
        <p:nvSpPr>
          <p:cNvPr id="62" name="Pentagon 34">
            <a:extLst>
              <a:ext uri="{FF2B5EF4-FFF2-40B4-BE49-F238E27FC236}">
                <a16:creationId xmlns:a16="http://schemas.microsoft.com/office/drawing/2014/main" id="{18066DE9-C55B-4ABF-B31B-D6062DE0D8C7}"/>
              </a:ext>
            </a:extLst>
          </p:cNvPr>
          <p:cNvSpPr/>
          <p:nvPr/>
        </p:nvSpPr>
        <p:spPr>
          <a:xfrm>
            <a:off x="6588643" y="4977621"/>
            <a:ext cx="1174119" cy="790451"/>
          </a:xfrm>
          <a:prstGeom prst="homePlate">
            <a:avLst>
              <a:gd name="adj" fmla="val 26056"/>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36"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FCD693BB-CA69-41A2-8F66-79DACF527B75}"/>
              </a:ext>
            </a:extLst>
          </p:cNvPr>
          <p:cNvSpPr txBox="1"/>
          <p:nvPr/>
        </p:nvSpPr>
        <p:spPr>
          <a:xfrm>
            <a:off x="6795530" y="5118771"/>
            <a:ext cx="582212" cy="508152"/>
          </a:xfrm>
          <a:prstGeom prst="rect">
            <a:avLst/>
          </a:prstGeom>
          <a:solidFill>
            <a:srgbClr val="5B9BD5">
              <a:lumMod val="75000"/>
            </a:srgbClr>
          </a:solid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2" b="1" i="0" u="none" strike="noStrike" kern="0" cap="none" spc="0" normalizeH="0" baseline="0" noProof="0" dirty="0">
                <a:ln>
                  <a:noFill/>
                </a:ln>
                <a:solidFill>
                  <a:prstClr val="white"/>
                </a:solidFill>
                <a:effectLst/>
                <a:uLnTx/>
                <a:uFillTx/>
                <a:latin typeface="Poppins" pitchFamily="2" charset="77"/>
                <a:ea typeface="League Spartan" charset="0"/>
                <a:cs typeface="Poppins" pitchFamily="2" charset="77"/>
              </a:rPr>
              <a:t>07</a:t>
            </a:r>
          </a:p>
        </p:txBody>
      </p:sp>
      <p:sp>
        <p:nvSpPr>
          <p:cNvPr id="64" name="TextBox 63">
            <a:extLst>
              <a:ext uri="{FF2B5EF4-FFF2-40B4-BE49-F238E27FC236}">
                <a16:creationId xmlns:a16="http://schemas.microsoft.com/office/drawing/2014/main" id="{D91846D5-E368-458E-8E4B-C061F0B117A0}"/>
              </a:ext>
            </a:extLst>
          </p:cNvPr>
          <p:cNvSpPr txBox="1"/>
          <p:nvPr/>
        </p:nvSpPr>
        <p:spPr>
          <a:xfrm>
            <a:off x="7967944" y="5206936"/>
            <a:ext cx="4083968" cy="419987"/>
          </a:xfrm>
          <a:prstGeom prst="rect">
            <a:avLst/>
          </a:prstGeom>
          <a:noFill/>
        </p:spPr>
        <p:txBody>
          <a:bodyPr wrap="square">
            <a:spAutoFit/>
          </a:bodyPr>
          <a:lstStyle/>
          <a:p>
            <a:r>
              <a:rPr lang="en-US" sz="2129" b="1" dirty="0">
                <a:solidFill>
                  <a:srgbClr val="44546A"/>
                </a:solidFill>
                <a:cs typeface="Poppins" pitchFamily="2" charset="77"/>
              </a:rPr>
              <a:t>Technical approach</a:t>
            </a:r>
            <a:endParaRPr lang="el-GR" sz="2129" b="1" dirty="0">
              <a:solidFill>
                <a:srgbClr val="44546A"/>
              </a:solidFill>
              <a:cs typeface="Poppins" pitchFamily="2" charset="77"/>
            </a:endParaRPr>
          </a:p>
        </p:txBody>
      </p:sp>
      <p:sp>
        <p:nvSpPr>
          <p:cNvPr id="65" name="TextBox 64">
            <a:extLst>
              <a:ext uri="{FF2B5EF4-FFF2-40B4-BE49-F238E27FC236}">
                <a16:creationId xmlns:a16="http://schemas.microsoft.com/office/drawing/2014/main" id="{D91846D5-E368-458E-8E4B-C061F0B117A0}"/>
              </a:ext>
            </a:extLst>
          </p:cNvPr>
          <p:cNvSpPr txBox="1"/>
          <p:nvPr/>
        </p:nvSpPr>
        <p:spPr>
          <a:xfrm>
            <a:off x="7905286" y="2932749"/>
            <a:ext cx="3448525" cy="419987"/>
          </a:xfrm>
          <a:prstGeom prst="rect">
            <a:avLst/>
          </a:prstGeom>
          <a:noFill/>
        </p:spPr>
        <p:txBody>
          <a:bodyPr wrap="square">
            <a:spAutoFit/>
          </a:bodyPr>
          <a:lstStyle/>
          <a:p>
            <a:r>
              <a:rPr lang="en-US" sz="2129" b="1" dirty="0">
                <a:solidFill>
                  <a:srgbClr val="44546A"/>
                </a:solidFill>
                <a:cs typeface="Poppins" pitchFamily="2" charset="77"/>
              </a:rPr>
              <a:t>Key considerations</a:t>
            </a:r>
            <a:endParaRPr lang="el-GR" sz="2129" b="1" dirty="0">
              <a:solidFill>
                <a:srgbClr val="44546A"/>
              </a:solidFill>
              <a:cs typeface="Poppins" pitchFamily="2" charset="77"/>
            </a:endParaRPr>
          </a:p>
        </p:txBody>
      </p:sp>
    </p:spTree>
    <p:extLst>
      <p:ext uri="{BB962C8B-B14F-4D97-AF65-F5344CB8AC3E}">
        <p14:creationId xmlns:p14="http://schemas.microsoft.com/office/powerpoint/2010/main" val="174466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4400" dirty="0">
                <a:solidFill>
                  <a:schemeClr val="tx2"/>
                </a:solidFill>
              </a:rPr>
              <a:t>Thank you for your attention</a:t>
            </a:r>
            <a:endParaRPr lang="en-GB" sz="4400" dirty="0">
              <a:solidFill>
                <a:schemeClr val="tx2"/>
              </a:solidFill>
            </a:endParaRPr>
          </a:p>
        </p:txBody>
      </p:sp>
    </p:spTree>
    <p:extLst>
      <p:ext uri="{BB962C8B-B14F-4D97-AF65-F5344CB8AC3E}">
        <p14:creationId xmlns:p14="http://schemas.microsoft.com/office/powerpoint/2010/main" val="334574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D704B17-4C05-44B6-9D25-8C0DF8265C08}"/>
              </a:ext>
            </a:extLst>
          </p:cNvPr>
          <p:cNvSpPr txBox="1">
            <a:spLocks/>
          </p:cNvSpPr>
          <p:nvPr/>
        </p:nvSpPr>
        <p:spPr>
          <a:xfrm>
            <a:off x="548790" y="1117555"/>
            <a:ext cx="10471617" cy="51197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spcBef>
                <a:spcPts val="300"/>
              </a:spcBef>
              <a:spcAft>
                <a:spcPts val="2400"/>
              </a:spcAft>
              <a:buFont typeface="Wingdings" panose="05000000000000000000" pitchFamily="2" charset="2"/>
              <a:buChar char="§"/>
            </a:pPr>
            <a:r>
              <a:rPr lang="en-GB" altLang="fr-FR" sz="2000" b="1" dirty="0">
                <a:latin typeface="Calibri" panose="020F0502020204030204" pitchFamily="34" charset="0"/>
                <a:ea typeface="+mn-ea"/>
                <a:cs typeface="Calibri" panose="020F0502020204030204" pitchFamily="34" charset="0"/>
              </a:rPr>
              <a:t>Project: </a:t>
            </a:r>
            <a:r>
              <a:rPr lang="en-GB" altLang="fr-FR" sz="2000" dirty="0">
                <a:latin typeface="Calibri" panose="020F0502020204030204" pitchFamily="34" charset="0"/>
                <a:ea typeface="+mn-ea"/>
                <a:cs typeface="Calibri" panose="020F0502020204030204" pitchFamily="34" charset="0"/>
              </a:rPr>
              <a:t>Supporting the implementation of the new goal-setting and performance evaluation system in Greece (Law 4940/2022)</a:t>
            </a:r>
            <a:endParaRPr lang="en-US"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r>
              <a:rPr lang="en-US" altLang="fr-FR" sz="2000" b="1" dirty="0">
                <a:latin typeface="Calibri" panose="020F0502020204030204" pitchFamily="34" charset="0"/>
                <a:ea typeface="+mn-ea"/>
                <a:cs typeface="Calibri" panose="020F0502020204030204" pitchFamily="34" charset="0"/>
              </a:rPr>
              <a:t>Beneficiary</a:t>
            </a:r>
            <a:r>
              <a:rPr lang="el-GR" altLang="fr-FR" sz="2000" dirty="0">
                <a:latin typeface="Calibri" panose="020F0502020204030204" pitchFamily="34" charset="0"/>
                <a:ea typeface="+mn-ea"/>
                <a:cs typeface="Calibri" panose="020F0502020204030204" pitchFamily="34" charset="0"/>
              </a:rPr>
              <a:t>: </a:t>
            </a:r>
            <a:r>
              <a:rPr lang="en-US" altLang="fr-FR" sz="2000" dirty="0">
                <a:latin typeface="Calibri" panose="020F0502020204030204" pitchFamily="34" charset="0"/>
                <a:ea typeface="+mn-ea"/>
                <a:cs typeface="Calibri" panose="020F0502020204030204" pitchFamily="34" charset="0"/>
              </a:rPr>
              <a:t>The Greek Ministry of Interior</a:t>
            </a:r>
          </a:p>
          <a:p>
            <a:pPr marL="285750" indent="-285750">
              <a:lnSpc>
                <a:spcPct val="100000"/>
              </a:lnSpc>
              <a:spcBef>
                <a:spcPts val="300"/>
              </a:spcBef>
              <a:spcAft>
                <a:spcPts val="2400"/>
              </a:spcAft>
              <a:buFont typeface="Wingdings" panose="05000000000000000000" pitchFamily="2" charset="2"/>
              <a:buChar char="§"/>
            </a:pPr>
            <a:r>
              <a:rPr lang="en-GB" altLang="fr-FR" sz="2000" b="1" dirty="0">
                <a:latin typeface="Calibri" panose="020F0502020204030204" pitchFamily="34" charset="0"/>
                <a:ea typeface="+mn-ea"/>
                <a:cs typeface="Calibri" panose="020F0502020204030204" pitchFamily="34" charset="0"/>
              </a:rPr>
              <a:t>Objective </a:t>
            </a:r>
            <a:r>
              <a:rPr lang="en-GB" altLang="fr-FR" sz="2000" dirty="0">
                <a:latin typeface="Calibri" panose="020F0502020204030204" pitchFamily="34" charset="0"/>
                <a:ea typeface="+mn-ea"/>
                <a:cs typeface="Calibri" panose="020F0502020204030204" pitchFamily="34" charset="0"/>
              </a:rPr>
              <a:t>: Support </a:t>
            </a:r>
            <a:r>
              <a:rPr lang="en-GB" altLang="fr-FR" sz="2000" dirty="0">
                <a:latin typeface="Calibri" panose="020F0502020204030204" pitchFamily="34" charset="0"/>
                <a:cs typeface="Calibri" panose="020F0502020204030204" pitchFamily="34" charset="0"/>
              </a:rPr>
              <a:t>the full implementation of a new goal-setting framework, ensure its successful rollout across the public sector, and drive a transformative shift towards a goal-oriented public sector.</a:t>
            </a:r>
          </a:p>
          <a:p>
            <a:pPr marL="285750" indent="-285750">
              <a:lnSpc>
                <a:spcPct val="100000"/>
              </a:lnSpc>
              <a:spcBef>
                <a:spcPts val="300"/>
              </a:spcBef>
              <a:spcAft>
                <a:spcPts val="24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The project builds upon previous recent technical support initiatives, representing a </a:t>
            </a:r>
            <a:r>
              <a:rPr lang="en-GB" altLang="fr-FR" sz="2000" b="1" dirty="0">
                <a:latin typeface="Calibri" panose="020F0502020204030204" pitchFamily="34" charset="0"/>
                <a:ea typeface="+mn-ea"/>
                <a:cs typeface="Calibri" panose="020F0502020204030204" pitchFamily="34" charset="0"/>
              </a:rPr>
              <a:t>cohesive step forward</a:t>
            </a:r>
            <a:r>
              <a:rPr lang="en-GB" altLang="fr-FR" sz="2000" dirty="0">
                <a:latin typeface="Calibri" panose="020F0502020204030204" pitchFamily="34" charset="0"/>
                <a:ea typeface="+mn-ea"/>
                <a:cs typeface="Calibri" panose="020F0502020204030204" pitchFamily="34" charset="0"/>
              </a:rPr>
              <a:t> in assisting reforms in the area of public sector HRM &amp; development.</a:t>
            </a:r>
          </a:p>
          <a:p>
            <a:pPr marL="285750" indent="-285750">
              <a:lnSpc>
                <a:spcPct val="100000"/>
              </a:lnSpc>
              <a:spcBef>
                <a:spcPts val="300"/>
              </a:spcBef>
              <a:spcAft>
                <a:spcPts val="24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Project oversight is conducted by a </a:t>
            </a:r>
            <a:r>
              <a:rPr lang="en-GB" altLang="fr-FR" sz="2000" b="1" dirty="0">
                <a:latin typeface="Calibri" panose="020F0502020204030204" pitchFamily="34" charset="0"/>
                <a:ea typeface="+mn-ea"/>
                <a:cs typeface="Calibri" panose="020F0502020204030204" pitchFamily="34" charset="0"/>
              </a:rPr>
              <a:t>Steering Committee </a:t>
            </a:r>
            <a:r>
              <a:rPr lang="en-GB" altLang="fr-FR" sz="2000" dirty="0">
                <a:latin typeface="Calibri" panose="020F0502020204030204" pitchFamily="34" charset="0"/>
                <a:ea typeface="+mn-ea"/>
                <a:cs typeface="Calibri" panose="020F0502020204030204" pitchFamily="34" charset="0"/>
              </a:rPr>
              <a:t>comprising representatives from the Ministry, the DG REFORM, and the Reform Partner of France, which represents the French government (via the Embassy in Greece), along with Expertise France.</a:t>
            </a: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n-US" altLang="fr-FR" sz="2000" dirty="0">
              <a:latin typeface="Calibri" panose="020F0502020204030204" pitchFamily="34" charset="0"/>
              <a:ea typeface="+mn-ea"/>
              <a:cs typeface="Calibri" panose="020F0502020204030204" pitchFamily="34" charset="0"/>
            </a:endParaRPr>
          </a:p>
        </p:txBody>
      </p:sp>
      <p:sp>
        <p:nvSpPr>
          <p:cNvPr id="17" name="Rectangle 2">
            <a:extLst>
              <a:ext uri="{FF2B5EF4-FFF2-40B4-BE49-F238E27FC236}">
                <a16:creationId xmlns:a16="http://schemas.microsoft.com/office/drawing/2014/main" id="{CF2FD5B0-2EE9-46C0-9AA2-93F76DCCE1CC}"/>
              </a:ext>
            </a:extLst>
          </p:cNvPr>
          <p:cNvSpPr>
            <a:spLocks noChangeArrowheads="1"/>
          </p:cNvSpPr>
          <p:nvPr/>
        </p:nvSpPr>
        <p:spPr bwMode="auto">
          <a:xfrm>
            <a:off x="5990843" y="136267"/>
            <a:ext cx="2103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548790" y="277813"/>
            <a:ext cx="11020679" cy="414883"/>
          </a:xfrm>
        </p:spPr>
        <p:txBody>
          <a:bodyPr/>
          <a:lstStyle/>
          <a:p>
            <a:r>
              <a:rPr lang="en-US" sz="2800" dirty="0"/>
              <a:t>The project</a:t>
            </a:r>
            <a:endParaRPr lang="en-GB" sz="2800" dirty="0"/>
          </a:p>
        </p:txBody>
      </p:sp>
      <p:grpSp>
        <p:nvGrpSpPr>
          <p:cNvPr id="6" name="Google Shape;4793;p65"/>
          <p:cNvGrpSpPr/>
          <p:nvPr/>
        </p:nvGrpSpPr>
        <p:grpSpPr>
          <a:xfrm>
            <a:off x="11112324" y="1129102"/>
            <a:ext cx="639813" cy="576064"/>
            <a:chOff x="-59100700" y="1911950"/>
            <a:chExt cx="315875" cy="319000"/>
          </a:xfrm>
        </p:grpSpPr>
        <p:sp>
          <p:nvSpPr>
            <p:cNvPr id="7" name="Google Shape;4794;p65"/>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95;p65"/>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96;p65"/>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7;p65"/>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98;p65"/>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99;p65"/>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00;p65"/>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01;p65"/>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02;p65"/>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03;p65"/>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4843;p65"/>
          <p:cNvGrpSpPr/>
          <p:nvPr/>
        </p:nvGrpSpPr>
        <p:grpSpPr>
          <a:xfrm>
            <a:off x="11229274" y="3261808"/>
            <a:ext cx="574935" cy="582307"/>
            <a:chOff x="-65144125" y="4094450"/>
            <a:chExt cx="311900" cy="317425"/>
          </a:xfrm>
        </p:grpSpPr>
        <p:sp>
          <p:nvSpPr>
            <p:cNvPr id="24" name="Google Shape;4844;p65"/>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45;p65"/>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46;p65"/>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4847;p65"/>
          <p:cNvSpPr/>
          <p:nvPr/>
        </p:nvSpPr>
        <p:spPr>
          <a:xfrm>
            <a:off x="11184671" y="4229645"/>
            <a:ext cx="664142" cy="58642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Picture 21"/>
          <p:cNvPicPr>
            <a:picLocks noChangeAspect="1"/>
          </p:cNvPicPr>
          <p:nvPr/>
        </p:nvPicPr>
        <p:blipFill rotWithShape="1">
          <a:blip r:embed="rId2">
            <a:duotone>
              <a:schemeClr val="bg2">
                <a:shade val="45000"/>
                <a:satMod val="135000"/>
              </a:schemeClr>
              <a:prstClr val="white"/>
            </a:duotone>
          </a:blip>
          <a:srcRect b="28047"/>
          <a:stretch/>
        </p:blipFill>
        <p:spPr>
          <a:xfrm>
            <a:off x="11070632" y="5161456"/>
            <a:ext cx="1015228" cy="864097"/>
          </a:xfrm>
          <a:prstGeom prst="rect">
            <a:avLst/>
          </a:prstGeom>
        </p:spPr>
      </p:pic>
      <p:grpSp>
        <p:nvGrpSpPr>
          <p:cNvPr id="27" name="Google Shape;4848;p65"/>
          <p:cNvGrpSpPr/>
          <p:nvPr/>
        </p:nvGrpSpPr>
        <p:grpSpPr>
          <a:xfrm rot="21449908">
            <a:off x="11170200" y="2381724"/>
            <a:ext cx="587029" cy="553304"/>
            <a:chOff x="-63250675" y="3744075"/>
            <a:chExt cx="320350" cy="318100"/>
          </a:xfrm>
        </p:grpSpPr>
        <p:sp>
          <p:nvSpPr>
            <p:cNvPr id="29" name="Google Shape;4849;p65"/>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50;p65"/>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51;p65"/>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194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8671986" y="1638725"/>
            <a:ext cx="3350335" cy="2582363"/>
          </a:xfrm>
          <a:prstGeom prst="rect">
            <a:avLst/>
          </a:prstGeom>
        </p:spPr>
      </p:pic>
      <p:sp>
        <p:nvSpPr>
          <p:cNvPr id="16" name="Title 1">
            <a:extLst>
              <a:ext uri="{FF2B5EF4-FFF2-40B4-BE49-F238E27FC236}">
                <a16:creationId xmlns:a16="http://schemas.microsoft.com/office/drawing/2014/main" id="{ED704B17-4C05-44B6-9D25-8C0DF8265C08}"/>
              </a:ext>
            </a:extLst>
          </p:cNvPr>
          <p:cNvSpPr txBox="1">
            <a:spLocks/>
          </p:cNvSpPr>
          <p:nvPr/>
        </p:nvSpPr>
        <p:spPr>
          <a:xfrm>
            <a:off x="463074" y="1124744"/>
            <a:ext cx="8208912" cy="456662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300"/>
              </a:spcBef>
              <a:spcAft>
                <a:spcPts val="2400"/>
              </a:spcAft>
            </a:pPr>
            <a:r>
              <a:rPr lang="en-US" altLang="fr-FR" sz="2000" b="1" dirty="0">
                <a:latin typeface="Calibri" panose="020F0502020204030204" pitchFamily="34" charset="0"/>
                <a:ea typeface="+mn-ea"/>
                <a:cs typeface="Calibri" panose="020F0502020204030204" pitchFamily="34" charset="0"/>
              </a:rPr>
              <a:t>Back in 2023…</a:t>
            </a:r>
          </a:p>
          <a:p>
            <a:pPr marL="285750" indent="-285750">
              <a:lnSpc>
                <a:spcPct val="100000"/>
              </a:lnSpc>
              <a:spcBef>
                <a:spcPts val="300"/>
              </a:spcBef>
              <a:spcAft>
                <a:spcPts val="24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the Ministry of Interior collected numerous goal-setting forms from public administration units, stored digitally. </a:t>
            </a:r>
          </a:p>
          <a:p>
            <a:pPr marL="285750" indent="-285750">
              <a:lnSpc>
                <a:spcPct val="100000"/>
              </a:lnSpc>
              <a:spcBef>
                <a:spcPts val="300"/>
              </a:spcBef>
              <a:spcAft>
                <a:spcPts val="24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However, a thorough examination uncovered widespread issues: many forms were inaccurately filled, deviating from effective goal-setting guidelines, posing a risk of confusion and inefficiency across organizations, prompting a critical need for accurate goal formulation.</a:t>
            </a:r>
          </a:p>
          <a:p>
            <a:pPr marL="285750" indent="-285750">
              <a:lnSpc>
                <a:spcPct val="100000"/>
              </a:lnSpc>
              <a:spcBef>
                <a:spcPts val="300"/>
              </a:spcBef>
              <a:spcAft>
                <a:spcPts val="2400"/>
              </a:spcAft>
              <a:buFont typeface="Wingdings" panose="05000000000000000000" pitchFamily="2" charset="2"/>
              <a:buChar char="§"/>
            </a:pPr>
            <a:r>
              <a:rPr lang="en-GB" altLang="fr-FR" sz="2000" dirty="0">
                <a:latin typeface="Calibri" panose="020F0502020204030204" pitchFamily="34" charset="0"/>
                <a:ea typeface="+mn-ea"/>
                <a:cs typeface="Calibri" panose="020F0502020204030204" pitchFamily="34" charset="0"/>
              </a:rPr>
              <a:t>Given this finding, the </a:t>
            </a:r>
            <a:r>
              <a:rPr lang="en-GB" altLang="fr-FR" sz="2000" b="1" dirty="0">
                <a:latin typeface="Calibri" panose="020F0502020204030204" pitchFamily="34" charset="0"/>
                <a:ea typeface="+mn-ea"/>
                <a:cs typeface="Calibri" panose="020F0502020204030204" pitchFamily="34" charset="0"/>
              </a:rPr>
              <a:t>accurate formulation of goals </a:t>
            </a:r>
            <a:r>
              <a:rPr lang="en-GB" altLang="fr-FR" sz="2000" dirty="0">
                <a:latin typeface="Calibri" panose="020F0502020204030204" pitchFamily="34" charset="0"/>
                <a:ea typeface="+mn-ea"/>
                <a:cs typeface="Calibri" panose="020F0502020204030204" pitchFamily="34" charset="0"/>
              </a:rPr>
              <a:t>became a pivotal concern for the Ministry and, by extension, for the entire public administration.</a:t>
            </a: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2400"/>
              </a:spcAft>
              <a:buFont typeface="Wingdings" panose="05000000000000000000" pitchFamily="2" charset="2"/>
              <a:buChar char="§"/>
            </a:pPr>
            <a:endParaRPr lang="en-GB"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l-GR" altLang="fr-FR" sz="2000" dirty="0">
              <a:latin typeface="Calibri" panose="020F0502020204030204" pitchFamily="34" charset="0"/>
              <a:ea typeface="+mn-ea"/>
              <a:cs typeface="Calibri" panose="020F0502020204030204" pitchFamily="34" charset="0"/>
            </a:endParaRPr>
          </a:p>
          <a:p>
            <a:pPr marL="457200" indent="-457200">
              <a:lnSpc>
                <a:spcPct val="100000"/>
              </a:lnSpc>
              <a:spcBef>
                <a:spcPts val="300"/>
              </a:spcBef>
              <a:spcAft>
                <a:spcPts val="2400"/>
              </a:spcAft>
              <a:buFont typeface="Wingdings" panose="05000000000000000000" pitchFamily="2" charset="2"/>
              <a:buChar char="§"/>
            </a:pPr>
            <a:endParaRPr lang="en-US" altLang="fr-FR" sz="2000" dirty="0">
              <a:latin typeface="Calibri" panose="020F0502020204030204" pitchFamily="34" charset="0"/>
              <a:ea typeface="+mn-ea"/>
              <a:cs typeface="Calibri" panose="020F0502020204030204" pitchFamily="34" charset="0"/>
            </a:endParaRPr>
          </a:p>
        </p:txBody>
      </p:sp>
      <p:sp>
        <p:nvSpPr>
          <p:cNvPr id="17" name="Rectangle 2">
            <a:extLst>
              <a:ext uri="{FF2B5EF4-FFF2-40B4-BE49-F238E27FC236}">
                <a16:creationId xmlns:a16="http://schemas.microsoft.com/office/drawing/2014/main" id="{CF2FD5B0-2EE9-46C0-9AA2-93F76DCCE1CC}"/>
              </a:ext>
            </a:extLst>
          </p:cNvPr>
          <p:cNvSpPr>
            <a:spLocks noChangeArrowheads="1"/>
          </p:cNvSpPr>
          <p:nvPr/>
        </p:nvSpPr>
        <p:spPr bwMode="auto">
          <a:xfrm>
            <a:off x="5990843" y="136267"/>
            <a:ext cx="2103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463074" y="277813"/>
            <a:ext cx="11106395" cy="414883"/>
          </a:xfrm>
        </p:spPr>
        <p:txBody>
          <a:bodyPr/>
          <a:lstStyle/>
          <a:p>
            <a:r>
              <a:rPr lang="en-US" sz="2800" dirty="0"/>
              <a:t>Background information</a:t>
            </a:r>
            <a:endParaRPr lang="en-GB" sz="2800" dirty="0"/>
          </a:p>
        </p:txBody>
      </p:sp>
      <p:sp>
        <p:nvSpPr>
          <p:cNvPr id="3" name="TextBox 2"/>
          <p:cNvSpPr txBox="1"/>
          <p:nvPr/>
        </p:nvSpPr>
        <p:spPr>
          <a:xfrm>
            <a:off x="9264352" y="4375029"/>
            <a:ext cx="2449133"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The goal-setting form</a:t>
            </a:r>
          </a:p>
          <a:p>
            <a:pPr algn="ctr"/>
            <a:r>
              <a:rPr lang="en-US" sz="1400" dirty="0">
                <a:latin typeface="Calibri" panose="020F0502020204030204" pitchFamily="34" charset="0"/>
                <a:cs typeface="Calibri" panose="020F0502020204030204" pitchFamily="34" charset="0"/>
              </a:rPr>
              <a:t>(excel spreadsheet)</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872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780" y="5805264"/>
            <a:ext cx="12197780" cy="1052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22" name="Title 1"/>
          <p:cNvSpPr txBox="1">
            <a:spLocks/>
          </p:cNvSpPr>
          <p:nvPr/>
        </p:nvSpPr>
        <p:spPr>
          <a:xfrm>
            <a:off x="551385" y="277813"/>
            <a:ext cx="11018084"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US" sz="2800" b="1" kern="0" dirty="0"/>
              <a:t>Outputs &amp; expected results</a:t>
            </a:r>
            <a:endParaRPr lang="el-GR" sz="2800" b="1" kern="0" dirty="0"/>
          </a:p>
        </p:txBody>
      </p:sp>
      <p:sp>
        <p:nvSpPr>
          <p:cNvPr id="32" name="Rectangle 31"/>
          <p:cNvSpPr/>
          <p:nvPr/>
        </p:nvSpPr>
        <p:spPr bwMode="auto">
          <a:xfrm>
            <a:off x="-5780" y="5805264"/>
            <a:ext cx="12197780" cy="1052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nvGrpSpPr>
          <p:cNvPr id="35" name="Group 34"/>
          <p:cNvGrpSpPr/>
          <p:nvPr/>
        </p:nvGrpSpPr>
        <p:grpSpPr>
          <a:xfrm>
            <a:off x="262754" y="938751"/>
            <a:ext cx="11809910" cy="5632311"/>
            <a:chOff x="3195715" y="2769429"/>
            <a:chExt cx="21608029" cy="10535614"/>
          </a:xfrm>
        </p:grpSpPr>
        <p:sp>
          <p:nvSpPr>
            <p:cNvPr id="36" name="Square">
              <a:extLst>
                <a:ext uri="{FF2B5EF4-FFF2-40B4-BE49-F238E27FC236}">
                  <a16:creationId xmlns:a16="http://schemas.microsoft.com/office/drawing/2014/main" id="{13B1D4FD-9B9A-7B40-8E5D-7812198517DD}"/>
                </a:ext>
              </a:extLst>
            </p:cNvPr>
            <p:cNvSpPr/>
            <p:nvPr/>
          </p:nvSpPr>
          <p:spPr>
            <a:xfrm>
              <a:off x="6667718" y="3293143"/>
              <a:ext cx="1785937" cy="1785938"/>
            </a:xfrm>
            <a:prstGeom prst="rect">
              <a:avLst/>
            </a:prstGeom>
            <a:solidFill>
              <a:schemeClr val="accent1"/>
            </a:solidFill>
            <a:ln w="12700" cap="flat">
              <a:noFill/>
              <a:miter lim="400000"/>
            </a:ln>
            <a:effectLst/>
          </p:spPr>
          <p:txBody>
            <a:bodyPr wrap="square" lIns="0" tIns="0" rIns="0" bIns="0" numCol="1" anchor="t">
              <a:noAutofit/>
            </a:bodyPr>
            <a:lstStyle/>
            <a:p>
              <a:endParaRPr sz="1700" dirty="0">
                <a:latin typeface="Calibri" panose="020F0502020204030204" pitchFamily="34" charset="0"/>
                <a:cs typeface="Calibri" panose="020F0502020204030204" pitchFamily="34" charset="0"/>
              </a:endParaRPr>
            </a:p>
          </p:txBody>
        </p:sp>
        <p:sp>
          <p:nvSpPr>
            <p:cNvPr id="38" name="Square">
              <a:extLst>
                <a:ext uri="{FF2B5EF4-FFF2-40B4-BE49-F238E27FC236}">
                  <a16:creationId xmlns:a16="http://schemas.microsoft.com/office/drawing/2014/main" id="{90B88CA7-74C8-584A-A891-96911CFFBF1F}"/>
                </a:ext>
              </a:extLst>
            </p:cNvPr>
            <p:cNvSpPr/>
            <p:nvPr/>
          </p:nvSpPr>
          <p:spPr>
            <a:xfrm>
              <a:off x="6668271" y="7995887"/>
              <a:ext cx="1785937" cy="1785938"/>
            </a:xfrm>
            <a:prstGeom prst="rect">
              <a:avLst/>
            </a:prstGeom>
            <a:solidFill>
              <a:schemeClr val="accent3"/>
            </a:solidFill>
            <a:ln w="12700" cap="flat">
              <a:noFill/>
              <a:miter lim="400000"/>
            </a:ln>
            <a:effectLst/>
          </p:spPr>
          <p:txBody>
            <a:bodyPr wrap="square" lIns="0" tIns="0" rIns="0" bIns="0" numCol="1" anchor="t">
              <a:noAutofit/>
            </a:bodyPr>
            <a:lstStyle/>
            <a:p>
              <a:endParaRPr sz="1700" dirty="0">
                <a:latin typeface="Calibri" panose="020F0502020204030204" pitchFamily="34" charset="0"/>
                <a:cs typeface="Calibri" panose="020F0502020204030204" pitchFamily="34" charset="0"/>
              </a:endParaRPr>
            </a:p>
          </p:txBody>
        </p:sp>
        <p:sp>
          <p:nvSpPr>
            <p:cNvPr id="39" name="Square">
              <a:extLst>
                <a:ext uri="{FF2B5EF4-FFF2-40B4-BE49-F238E27FC236}">
                  <a16:creationId xmlns:a16="http://schemas.microsoft.com/office/drawing/2014/main" id="{25B17872-1058-8845-B26E-6F9FBD2486E6}"/>
                </a:ext>
              </a:extLst>
            </p:cNvPr>
            <p:cNvSpPr/>
            <p:nvPr/>
          </p:nvSpPr>
          <p:spPr>
            <a:xfrm>
              <a:off x="6668271" y="5571363"/>
              <a:ext cx="1785937" cy="1785938"/>
            </a:xfrm>
            <a:prstGeom prst="rect">
              <a:avLst/>
            </a:prstGeom>
            <a:solidFill>
              <a:schemeClr val="accent2"/>
            </a:solidFill>
            <a:ln w="12700" cap="flat">
              <a:noFill/>
              <a:miter lim="400000"/>
            </a:ln>
            <a:effectLst/>
          </p:spPr>
          <p:txBody>
            <a:bodyPr wrap="square" lIns="0" tIns="0" rIns="0" bIns="0" numCol="1" anchor="t">
              <a:noAutofit/>
            </a:bodyPr>
            <a:lstStyle/>
            <a:p>
              <a:endParaRPr sz="1700" dirty="0">
                <a:latin typeface="Calibri" panose="020F0502020204030204" pitchFamily="34" charset="0"/>
                <a:cs typeface="Calibri" panose="020F0502020204030204" pitchFamily="34" charset="0"/>
              </a:endParaRPr>
            </a:p>
          </p:txBody>
        </p:sp>
        <p:sp>
          <p:nvSpPr>
            <p:cNvPr id="40" name="Rectangle">
              <a:extLst>
                <a:ext uri="{FF2B5EF4-FFF2-40B4-BE49-F238E27FC236}">
                  <a16:creationId xmlns:a16="http://schemas.microsoft.com/office/drawing/2014/main" id="{C8446651-A82E-D544-A5E2-665B2BE7BF46}"/>
                </a:ext>
              </a:extLst>
            </p:cNvPr>
            <p:cNvSpPr/>
            <p:nvPr/>
          </p:nvSpPr>
          <p:spPr>
            <a:xfrm rot="18300000">
              <a:off x="5769423" y="6736543"/>
              <a:ext cx="1478971" cy="90713"/>
            </a:xfrm>
            <a:prstGeom prst="rect">
              <a:avLst/>
            </a:prstGeom>
            <a:solidFill>
              <a:schemeClr val="bg1">
                <a:lumMod val="50000"/>
              </a:schemeClr>
            </a:solidFill>
            <a:ln w="12700" cap="flat">
              <a:noFill/>
              <a:miter lim="400000"/>
            </a:ln>
            <a:effectLst/>
          </p:spPr>
          <p:txBody>
            <a:bodyPr wrap="square" lIns="0" tIns="0" rIns="0" bIns="0" numCol="1" anchor="t">
              <a:noAutofit/>
            </a:bodyPr>
            <a:lstStyle/>
            <a:p>
              <a:endParaRPr sz="1700" dirty="0">
                <a:latin typeface="Calibri" panose="020F0502020204030204" pitchFamily="34" charset="0"/>
                <a:cs typeface="Calibri" panose="020F0502020204030204" pitchFamily="34" charset="0"/>
              </a:endParaRPr>
            </a:p>
          </p:txBody>
        </p:sp>
        <p:sp>
          <p:nvSpPr>
            <p:cNvPr id="41" name="Shape">
              <a:extLst>
                <a:ext uri="{FF2B5EF4-FFF2-40B4-BE49-F238E27FC236}">
                  <a16:creationId xmlns:a16="http://schemas.microsoft.com/office/drawing/2014/main" id="{C7A683B3-C241-BB4B-B731-D606E22975FB}"/>
                </a:ext>
              </a:extLst>
            </p:cNvPr>
            <p:cNvSpPr/>
            <p:nvPr/>
          </p:nvSpPr>
          <p:spPr>
            <a:xfrm>
              <a:off x="3195715" y="5957835"/>
              <a:ext cx="3204413" cy="6670620"/>
            </a:xfrm>
            <a:custGeom>
              <a:avLst/>
              <a:gdLst/>
              <a:ahLst/>
              <a:cxnLst>
                <a:cxn ang="0">
                  <a:pos x="wd2" y="hd2"/>
                </a:cxn>
                <a:cxn ang="5400000">
                  <a:pos x="wd2" y="hd2"/>
                </a:cxn>
                <a:cxn ang="10800000">
                  <a:pos x="wd2" y="hd2"/>
                </a:cxn>
                <a:cxn ang="16200000">
                  <a:pos x="wd2" y="hd2"/>
                </a:cxn>
              </a:cxnLst>
              <a:rect l="0" t="0" r="r" b="b"/>
              <a:pathLst>
                <a:path w="21411" h="21600" extrusionOk="0">
                  <a:moveTo>
                    <a:pt x="7926" y="0"/>
                  </a:moveTo>
                  <a:cubicBezTo>
                    <a:pt x="6035" y="0"/>
                    <a:pt x="4508" y="737"/>
                    <a:pt x="4508" y="1645"/>
                  </a:cubicBezTo>
                  <a:cubicBezTo>
                    <a:pt x="4508" y="2552"/>
                    <a:pt x="6035" y="3288"/>
                    <a:pt x="7926" y="3288"/>
                  </a:cubicBezTo>
                  <a:cubicBezTo>
                    <a:pt x="9817" y="3288"/>
                    <a:pt x="11353" y="2552"/>
                    <a:pt x="11353" y="1645"/>
                  </a:cubicBezTo>
                  <a:cubicBezTo>
                    <a:pt x="11353" y="737"/>
                    <a:pt x="9817" y="0"/>
                    <a:pt x="7926" y="0"/>
                  </a:cubicBezTo>
                  <a:close/>
                  <a:moveTo>
                    <a:pt x="19873" y="3057"/>
                  </a:moveTo>
                  <a:cubicBezTo>
                    <a:pt x="19482" y="3069"/>
                    <a:pt x="19117" y="3168"/>
                    <a:pt x="18896" y="3333"/>
                  </a:cubicBezTo>
                  <a:cubicBezTo>
                    <a:pt x="18353" y="3705"/>
                    <a:pt x="17813" y="4073"/>
                    <a:pt x="17259" y="4441"/>
                  </a:cubicBezTo>
                  <a:cubicBezTo>
                    <a:pt x="16770" y="4766"/>
                    <a:pt x="16246" y="5085"/>
                    <a:pt x="15722" y="5384"/>
                  </a:cubicBezTo>
                  <a:cubicBezTo>
                    <a:pt x="15586" y="5461"/>
                    <a:pt x="15436" y="5538"/>
                    <a:pt x="15226" y="5546"/>
                  </a:cubicBezTo>
                  <a:cubicBezTo>
                    <a:pt x="14852" y="5559"/>
                    <a:pt x="14637" y="5368"/>
                    <a:pt x="14534" y="5177"/>
                  </a:cubicBezTo>
                  <a:cubicBezTo>
                    <a:pt x="14432" y="4990"/>
                    <a:pt x="14354" y="4799"/>
                    <a:pt x="14225" y="4617"/>
                  </a:cubicBezTo>
                  <a:cubicBezTo>
                    <a:pt x="14075" y="4405"/>
                    <a:pt x="13851" y="4206"/>
                    <a:pt x="13498" y="4055"/>
                  </a:cubicBezTo>
                  <a:cubicBezTo>
                    <a:pt x="13296" y="3969"/>
                    <a:pt x="13062" y="3905"/>
                    <a:pt x="12814" y="3862"/>
                  </a:cubicBezTo>
                  <a:cubicBezTo>
                    <a:pt x="12560" y="3819"/>
                    <a:pt x="12289" y="3800"/>
                    <a:pt x="12015" y="3806"/>
                  </a:cubicBezTo>
                  <a:lnTo>
                    <a:pt x="3850" y="3806"/>
                  </a:lnTo>
                  <a:cubicBezTo>
                    <a:pt x="2734" y="3823"/>
                    <a:pt x="1684" y="4067"/>
                    <a:pt x="957" y="4478"/>
                  </a:cubicBezTo>
                  <a:cubicBezTo>
                    <a:pt x="329" y="4833"/>
                    <a:pt x="-33" y="5293"/>
                    <a:pt x="5" y="5790"/>
                  </a:cubicBezTo>
                  <a:lnTo>
                    <a:pt x="5" y="10934"/>
                  </a:lnTo>
                  <a:cubicBezTo>
                    <a:pt x="-14" y="11030"/>
                    <a:pt x="15" y="11124"/>
                    <a:pt x="83" y="11208"/>
                  </a:cubicBezTo>
                  <a:cubicBezTo>
                    <a:pt x="266" y="11435"/>
                    <a:pt x="732" y="11598"/>
                    <a:pt x="1279" y="11591"/>
                  </a:cubicBezTo>
                  <a:cubicBezTo>
                    <a:pt x="1999" y="11582"/>
                    <a:pt x="2549" y="11284"/>
                    <a:pt x="2549" y="10932"/>
                  </a:cubicBezTo>
                  <a:cubicBezTo>
                    <a:pt x="2549" y="10932"/>
                    <a:pt x="2549" y="10931"/>
                    <a:pt x="2549" y="10931"/>
                  </a:cubicBezTo>
                  <a:lnTo>
                    <a:pt x="2567" y="6519"/>
                  </a:lnTo>
                  <a:cubicBezTo>
                    <a:pt x="2540" y="6410"/>
                    <a:pt x="2705" y="6309"/>
                    <a:pt x="2932" y="6296"/>
                  </a:cubicBezTo>
                  <a:cubicBezTo>
                    <a:pt x="3132" y="6285"/>
                    <a:pt x="3296" y="6347"/>
                    <a:pt x="3359" y="6434"/>
                  </a:cubicBezTo>
                  <a:lnTo>
                    <a:pt x="3346" y="20668"/>
                  </a:lnTo>
                  <a:cubicBezTo>
                    <a:pt x="3346" y="21181"/>
                    <a:pt x="4217" y="21600"/>
                    <a:pt x="5287" y="21600"/>
                  </a:cubicBezTo>
                  <a:cubicBezTo>
                    <a:pt x="6356" y="21600"/>
                    <a:pt x="7222" y="21181"/>
                    <a:pt x="7222" y="20668"/>
                  </a:cubicBezTo>
                  <a:lnTo>
                    <a:pt x="7222" y="12562"/>
                  </a:lnTo>
                  <a:cubicBezTo>
                    <a:pt x="7235" y="12472"/>
                    <a:pt x="7316" y="12390"/>
                    <a:pt x="7442" y="12330"/>
                  </a:cubicBezTo>
                  <a:cubicBezTo>
                    <a:pt x="7567" y="12269"/>
                    <a:pt x="7737" y="12231"/>
                    <a:pt x="7926" y="12227"/>
                  </a:cubicBezTo>
                  <a:cubicBezTo>
                    <a:pt x="8115" y="12231"/>
                    <a:pt x="8288" y="12269"/>
                    <a:pt x="8417" y="12330"/>
                  </a:cubicBezTo>
                  <a:cubicBezTo>
                    <a:pt x="8546" y="12390"/>
                    <a:pt x="8630" y="12472"/>
                    <a:pt x="8643" y="12562"/>
                  </a:cubicBezTo>
                  <a:lnTo>
                    <a:pt x="8643" y="20668"/>
                  </a:lnTo>
                  <a:cubicBezTo>
                    <a:pt x="8643" y="21181"/>
                    <a:pt x="9505" y="21600"/>
                    <a:pt x="10575" y="21600"/>
                  </a:cubicBezTo>
                  <a:cubicBezTo>
                    <a:pt x="11644" y="21600"/>
                    <a:pt x="12515" y="21181"/>
                    <a:pt x="12515" y="20668"/>
                  </a:cubicBezTo>
                  <a:lnTo>
                    <a:pt x="12534" y="6494"/>
                  </a:lnTo>
                  <a:cubicBezTo>
                    <a:pt x="12750" y="6643"/>
                    <a:pt x="12992" y="6783"/>
                    <a:pt x="13259" y="6911"/>
                  </a:cubicBezTo>
                  <a:cubicBezTo>
                    <a:pt x="13736" y="7140"/>
                    <a:pt x="14308" y="7338"/>
                    <a:pt x="14994" y="7370"/>
                  </a:cubicBezTo>
                  <a:cubicBezTo>
                    <a:pt x="15442" y="7391"/>
                    <a:pt x="15889" y="7334"/>
                    <a:pt x="16264" y="7216"/>
                  </a:cubicBezTo>
                  <a:cubicBezTo>
                    <a:pt x="16660" y="7091"/>
                    <a:pt x="16954" y="6906"/>
                    <a:pt x="17236" y="6722"/>
                  </a:cubicBezTo>
                  <a:cubicBezTo>
                    <a:pt x="17717" y="6406"/>
                    <a:pt x="18180" y="6084"/>
                    <a:pt x="18656" y="5767"/>
                  </a:cubicBezTo>
                  <a:cubicBezTo>
                    <a:pt x="19421" y="5257"/>
                    <a:pt x="20221" y="4759"/>
                    <a:pt x="21053" y="4275"/>
                  </a:cubicBezTo>
                  <a:cubicBezTo>
                    <a:pt x="21567" y="3979"/>
                    <a:pt x="21520" y="3543"/>
                    <a:pt x="20955" y="3266"/>
                  </a:cubicBezTo>
                  <a:cubicBezTo>
                    <a:pt x="20658" y="3121"/>
                    <a:pt x="20266" y="3044"/>
                    <a:pt x="19873" y="3057"/>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1700" dirty="0">
                <a:latin typeface="Calibri" panose="020F0502020204030204" pitchFamily="34" charset="0"/>
                <a:cs typeface="Calibri" panose="020F0502020204030204" pitchFamily="34" charset="0"/>
              </a:endParaRPr>
            </a:p>
          </p:txBody>
        </p:sp>
        <p:sp>
          <p:nvSpPr>
            <p:cNvPr id="42" name="Freeform 953">
              <a:extLst>
                <a:ext uri="{FF2B5EF4-FFF2-40B4-BE49-F238E27FC236}">
                  <a16:creationId xmlns:a16="http://schemas.microsoft.com/office/drawing/2014/main" id="{D7110DA7-3EDC-894D-861A-683043A854BC}"/>
                </a:ext>
              </a:extLst>
            </p:cNvPr>
            <p:cNvSpPr>
              <a:spLocks noChangeArrowheads="1"/>
            </p:cNvSpPr>
            <p:nvPr/>
          </p:nvSpPr>
          <p:spPr bwMode="auto">
            <a:xfrm>
              <a:off x="7013985" y="5932908"/>
              <a:ext cx="1094515" cy="1094515"/>
            </a:xfrm>
            <a:custGeom>
              <a:avLst/>
              <a:gdLst>
                <a:gd name="T0" fmla="*/ 1838704 w 296503"/>
                <a:gd name="T1" fmla="*/ 2347477 h 296502"/>
                <a:gd name="T2" fmla="*/ 2845665 w 296503"/>
                <a:gd name="T3" fmla="*/ 1668826 h 296502"/>
                <a:gd name="T4" fmla="*/ 3140847 w 296503"/>
                <a:gd name="T5" fmla="*/ 2208054 h 296502"/>
                <a:gd name="T6" fmla="*/ 2845665 w 296503"/>
                <a:gd name="T7" fmla="*/ 1668826 h 296502"/>
                <a:gd name="T8" fmla="*/ 1444736 w 296503"/>
                <a:gd name="T9" fmla="*/ 2347477 h 296502"/>
                <a:gd name="T10" fmla="*/ 1885994 w 296503"/>
                <a:gd name="T11" fmla="*/ 1759843 h 296502"/>
                <a:gd name="T12" fmla="*/ 2228755 w 296503"/>
                <a:gd name="T13" fmla="*/ 2347477 h 296502"/>
                <a:gd name="T14" fmla="*/ 1688993 w 296503"/>
                <a:gd name="T15" fmla="*/ 894052 h 296502"/>
                <a:gd name="T16" fmla="*/ 1688993 w 296503"/>
                <a:gd name="T17" fmla="*/ 894052 h 296502"/>
                <a:gd name="T18" fmla="*/ 2991290 w 296503"/>
                <a:gd name="T19" fmla="*/ 1570445 h 296502"/>
                <a:gd name="T20" fmla="*/ 2991290 w 296503"/>
                <a:gd name="T21" fmla="*/ 885600 h 296502"/>
                <a:gd name="T22" fmla="*/ 1720509 w 296503"/>
                <a:gd name="T23" fmla="*/ 792187 h 296502"/>
                <a:gd name="T24" fmla="*/ 2476955 w 296503"/>
                <a:gd name="T25" fmla="*/ 1532627 h 296502"/>
                <a:gd name="T26" fmla="*/ 2279962 w 296503"/>
                <a:gd name="T27" fmla="*/ 2441505 h 296502"/>
                <a:gd name="T28" fmla="*/ 1050752 w 296503"/>
                <a:gd name="T29" fmla="*/ 1532627 h 296502"/>
                <a:gd name="T30" fmla="*/ 873456 w 296503"/>
                <a:gd name="T31" fmla="*/ 1442528 h 296502"/>
                <a:gd name="T32" fmla="*/ 621858 w 296503"/>
                <a:gd name="T33" fmla="*/ 3140865 h 296502"/>
                <a:gd name="T34" fmla="*/ 2747263 w 296503"/>
                <a:gd name="T35" fmla="*/ 834421 h 296502"/>
                <a:gd name="T36" fmla="*/ 3140847 w 296503"/>
                <a:gd name="T37" fmla="*/ 637622 h 296502"/>
                <a:gd name="T38" fmla="*/ 621858 w 296503"/>
                <a:gd name="T39" fmla="*/ 98402 h 296502"/>
                <a:gd name="T40" fmla="*/ 306988 w 296503"/>
                <a:gd name="T41" fmla="*/ 523463 h 296502"/>
                <a:gd name="T42" fmla="*/ 228262 w 296503"/>
                <a:gd name="T43" fmla="*/ 621865 h 296502"/>
                <a:gd name="T44" fmla="*/ 362085 w 296503"/>
                <a:gd name="T45" fmla="*/ 1098112 h 296502"/>
                <a:gd name="T46" fmla="*/ 228262 w 296503"/>
                <a:gd name="T47" fmla="*/ 1570445 h 296502"/>
                <a:gd name="T48" fmla="*/ 306988 w 296503"/>
                <a:gd name="T49" fmla="*/ 1668826 h 296502"/>
                <a:gd name="T50" fmla="*/ 306988 w 296503"/>
                <a:gd name="T51" fmla="*/ 2093919 h 296502"/>
                <a:gd name="T52" fmla="*/ 228262 w 296503"/>
                <a:gd name="T53" fmla="*/ 2192322 h 296502"/>
                <a:gd name="T54" fmla="*/ 362085 w 296503"/>
                <a:gd name="T55" fmla="*/ 2664631 h 296502"/>
                <a:gd name="T56" fmla="*/ 228262 w 296503"/>
                <a:gd name="T57" fmla="*/ 3140865 h 296502"/>
                <a:gd name="T58" fmla="*/ 228262 w 296503"/>
                <a:gd name="T59" fmla="*/ 98402 h 296502"/>
                <a:gd name="T60" fmla="*/ 3239249 w 296503"/>
                <a:gd name="T61" fmla="*/ 247983 h 296502"/>
                <a:gd name="T62" fmla="*/ 3239249 w 296503"/>
                <a:gd name="T63" fmla="*/ 1031228 h 296502"/>
                <a:gd name="T64" fmla="*/ 3239249 w 296503"/>
                <a:gd name="T65" fmla="*/ 1814466 h 296502"/>
                <a:gd name="T66" fmla="*/ 2845665 w 296503"/>
                <a:gd name="T67" fmla="*/ 2452099 h 296502"/>
                <a:gd name="T68" fmla="*/ 177127 w 296503"/>
                <a:gd name="T69" fmla="*/ 3239269 h 296502"/>
                <a:gd name="T70" fmla="*/ 47214 w 296503"/>
                <a:gd name="T71" fmla="*/ 2715797 h 296502"/>
                <a:gd name="T72" fmla="*/ 129873 w 296503"/>
                <a:gd name="T73" fmla="*/ 2617393 h 296502"/>
                <a:gd name="T74" fmla="*/ 0 w 296503"/>
                <a:gd name="T75" fmla="*/ 2145087 h 296502"/>
                <a:gd name="T76" fmla="*/ 129873 w 296503"/>
                <a:gd name="T77" fmla="*/ 1668826 h 296502"/>
                <a:gd name="T78" fmla="*/ 47214 w 296503"/>
                <a:gd name="T79" fmla="*/ 1570445 h 296502"/>
                <a:gd name="T80" fmla="*/ 47214 w 296503"/>
                <a:gd name="T81" fmla="*/ 1145363 h 296502"/>
                <a:gd name="T82" fmla="*/ 129873 w 296503"/>
                <a:gd name="T83" fmla="*/ 1046960 h 296502"/>
                <a:gd name="T84" fmla="*/ 0 w 296503"/>
                <a:gd name="T85" fmla="*/ 570723 h 296502"/>
                <a:gd name="T86" fmla="*/ 129873 w 296503"/>
                <a:gd name="T87" fmla="*/ 51191 h 2965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6503" h="296502">
                  <a:moveTo>
                    <a:pt x="140898" y="170049"/>
                  </a:moveTo>
                  <a:lnTo>
                    <a:pt x="140898" y="214872"/>
                  </a:lnTo>
                  <a:lnTo>
                    <a:pt x="168305" y="214872"/>
                  </a:lnTo>
                  <a:lnTo>
                    <a:pt x="168305" y="170049"/>
                  </a:lnTo>
                  <a:lnTo>
                    <a:pt x="140898" y="170049"/>
                  </a:lnTo>
                  <a:close/>
                  <a:moveTo>
                    <a:pt x="260476" y="152754"/>
                  </a:moveTo>
                  <a:lnTo>
                    <a:pt x="260476" y="215802"/>
                  </a:lnTo>
                  <a:lnTo>
                    <a:pt x="273806" y="215802"/>
                  </a:lnTo>
                  <a:cubicBezTo>
                    <a:pt x="281372" y="215802"/>
                    <a:pt x="287496" y="209677"/>
                    <a:pt x="287496" y="202111"/>
                  </a:cubicBezTo>
                  <a:lnTo>
                    <a:pt x="287496" y="166084"/>
                  </a:lnTo>
                  <a:cubicBezTo>
                    <a:pt x="287496" y="158879"/>
                    <a:pt x="281372" y="152754"/>
                    <a:pt x="273806" y="152754"/>
                  </a:cubicBezTo>
                  <a:lnTo>
                    <a:pt x="260476" y="152754"/>
                  </a:lnTo>
                  <a:close/>
                  <a:moveTo>
                    <a:pt x="104835" y="140286"/>
                  </a:moveTo>
                  <a:lnTo>
                    <a:pt x="104835" y="214872"/>
                  </a:lnTo>
                  <a:lnTo>
                    <a:pt x="132243" y="214872"/>
                  </a:lnTo>
                  <a:lnTo>
                    <a:pt x="132243" y="165387"/>
                  </a:lnTo>
                  <a:cubicBezTo>
                    <a:pt x="132243" y="163236"/>
                    <a:pt x="134046" y="161084"/>
                    <a:pt x="136570" y="161084"/>
                  </a:cubicBezTo>
                  <a:lnTo>
                    <a:pt x="172633" y="161084"/>
                  </a:lnTo>
                  <a:cubicBezTo>
                    <a:pt x="175157" y="161084"/>
                    <a:pt x="176960" y="163236"/>
                    <a:pt x="176960" y="165387"/>
                  </a:cubicBezTo>
                  <a:lnTo>
                    <a:pt x="176960" y="214872"/>
                  </a:lnTo>
                  <a:lnTo>
                    <a:pt x="204007" y="214872"/>
                  </a:lnTo>
                  <a:lnTo>
                    <a:pt x="204007" y="140286"/>
                  </a:lnTo>
                  <a:lnTo>
                    <a:pt x="104835" y="140286"/>
                  </a:lnTo>
                  <a:close/>
                  <a:moveTo>
                    <a:pt x="154601" y="81836"/>
                  </a:moveTo>
                  <a:lnTo>
                    <a:pt x="95098" y="131321"/>
                  </a:lnTo>
                  <a:lnTo>
                    <a:pt x="214105" y="131321"/>
                  </a:lnTo>
                  <a:lnTo>
                    <a:pt x="154601" y="81836"/>
                  </a:lnTo>
                  <a:close/>
                  <a:moveTo>
                    <a:pt x="260476" y="81061"/>
                  </a:moveTo>
                  <a:lnTo>
                    <a:pt x="260476" y="143748"/>
                  </a:lnTo>
                  <a:lnTo>
                    <a:pt x="273806" y="143748"/>
                  </a:lnTo>
                  <a:cubicBezTo>
                    <a:pt x="281372" y="143748"/>
                    <a:pt x="287496" y="137983"/>
                    <a:pt x="287496" y="130057"/>
                  </a:cubicBezTo>
                  <a:lnTo>
                    <a:pt x="287496" y="94391"/>
                  </a:lnTo>
                  <a:cubicBezTo>
                    <a:pt x="287496" y="87185"/>
                    <a:pt x="281372" y="81061"/>
                    <a:pt x="273806" y="81061"/>
                  </a:cubicBezTo>
                  <a:lnTo>
                    <a:pt x="260476" y="81061"/>
                  </a:lnTo>
                  <a:close/>
                  <a:moveTo>
                    <a:pt x="151716" y="72513"/>
                  </a:moveTo>
                  <a:cubicBezTo>
                    <a:pt x="153159" y="71437"/>
                    <a:pt x="155683" y="71437"/>
                    <a:pt x="157486" y="72513"/>
                  </a:cubicBezTo>
                  <a:lnTo>
                    <a:pt x="229251" y="132039"/>
                  </a:lnTo>
                  <a:cubicBezTo>
                    <a:pt x="230693" y="133473"/>
                    <a:pt x="231415" y="135624"/>
                    <a:pt x="230693" y="137417"/>
                  </a:cubicBezTo>
                  <a:cubicBezTo>
                    <a:pt x="229972" y="138852"/>
                    <a:pt x="228169" y="140286"/>
                    <a:pt x="226726" y="140286"/>
                  </a:cubicBezTo>
                  <a:lnTo>
                    <a:pt x="213023" y="140286"/>
                  </a:lnTo>
                  <a:lnTo>
                    <a:pt x="213023" y="219175"/>
                  </a:lnTo>
                  <a:cubicBezTo>
                    <a:pt x="213023" y="221686"/>
                    <a:pt x="210859" y="223479"/>
                    <a:pt x="208695" y="223479"/>
                  </a:cubicBezTo>
                  <a:lnTo>
                    <a:pt x="100508" y="223479"/>
                  </a:lnTo>
                  <a:cubicBezTo>
                    <a:pt x="97983" y="223479"/>
                    <a:pt x="96180" y="221686"/>
                    <a:pt x="96180" y="219175"/>
                  </a:cubicBezTo>
                  <a:lnTo>
                    <a:pt x="96180" y="140286"/>
                  </a:lnTo>
                  <a:lnTo>
                    <a:pt x="82476" y="140286"/>
                  </a:lnTo>
                  <a:cubicBezTo>
                    <a:pt x="80673" y="140286"/>
                    <a:pt x="78870" y="138852"/>
                    <a:pt x="78149" y="137417"/>
                  </a:cubicBezTo>
                  <a:cubicBezTo>
                    <a:pt x="77788" y="135624"/>
                    <a:pt x="78149" y="133473"/>
                    <a:pt x="79952" y="132039"/>
                  </a:cubicBezTo>
                  <a:lnTo>
                    <a:pt x="151716" y="72513"/>
                  </a:lnTo>
                  <a:close/>
                  <a:moveTo>
                    <a:pt x="56923" y="9007"/>
                  </a:moveTo>
                  <a:lnTo>
                    <a:pt x="56923" y="287495"/>
                  </a:lnTo>
                  <a:lnTo>
                    <a:pt x="238139" y="287495"/>
                  </a:lnTo>
                  <a:cubicBezTo>
                    <a:pt x="245345" y="287495"/>
                    <a:pt x="251469" y="281371"/>
                    <a:pt x="251469" y="274165"/>
                  </a:cubicBezTo>
                  <a:lnTo>
                    <a:pt x="251469" y="76377"/>
                  </a:lnTo>
                  <a:cubicBezTo>
                    <a:pt x="251469" y="73855"/>
                    <a:pt x="253270" y="71694"/>
                    <a:pt x="255792" y="71694"/>
                  </a:cubicBezTo>
                  <a:lnTo>
                    <a:pt x="273806" y="71694"/>
                  </a:lnTo>
                  <a:cubicBezTo>
                    <a:pt x="281372" y="71694"/>
                    <a:pt x="287496" y="65929"/>
                    <a:pt x="287496" y="58364"/>
                  </a:cubicBezTo>
                  <a:lnTo>
                    <a:pt x="287496" y="22697"/>
                  </a:lnTo>
                  <a:cubicBezTo>
                    <a:pt x="287496" y="15131"/>
                    <a:pt x="281372" y="9007"/>
                    <a:pt x="273806" y="9007"/>
                  </a:cubicBezTo>
                  <a:lnTo>
                    <a:pt x="56923" y="9007"/>
                  </a:lnTo>
                  <a:close/>
                  <a:moveTo>
                    <a:pt x="20896" y="9007"/>
                  </a:moveTo>
                  <a:lnTo>
                    <a:pt x="20896" y="47916"/>
                  </a:lnTo>
                  <a:lnTo>
                    <a:pt x="28101" y="47916"/>
                  </a:lnTo>
                  <a:cubicBezTo>
                    <a:pt x="30623" y="47916"/>
                    <a:pt x="33145" y="50078"/>
                    <a:pt x="33145" y="52239"/>
                  </a:cubicBezTo>
                  <a:cubicBezTo>
                    <a:pt x="33145" y="54761"/>
                    <a:pt x="30623" y="56923"/>
                    <a:pt x="28101" y="56923"/>
                  </a:cubicBezTo>
                  <a:lnTo>
                    <a:pt x="20896" y="56923"/>
                  </a:lnTo>
                  <a:lnTo>
                    <a:pt x="20896" y="95832"/>
                  </a:lnTo>
                  <a:lnTo>
                    <a:pt x="28101" y="95832"/>
                  </a:lnTo>
                  <a:cubicBezTo>
                    <a:pt x="30623" y="95832"/>
                    <a:pt x="33145" y="97993"/>
                    <a:pt x="33145" y="100515"/>
                  </a:cubicBezTo>
                  <a:cubicBezTo>
                    <a:pt x="33145" y="103037"/>
                    <a:pt x="30623" y="104839"/>
                    <a:pt x="28101" y="104839"/>
                  </a:cubicBezTo>
                  <a:lnTo>
                    <a:pt x="20896" y="104839"/>
                  </a:lnTo>
                  <a:lnTo>
                    <a:pt x="20896" y="143748"/>
                  </a:lnTo>
                  <a:lnTo>
                    <a:pt x="28101" y="143748"/>
                  </a:lnTo>
                  <a:cubicBezTo>
                    <a:pt x="30623" y="143748"/>
                    <a:pt x="33145" y="145909"/>
                    <a:pt x="33145" y="148071"/>
                  </a:cubicBezTo>
                  <a:cubicBezTo>
                    <a:pt x="33145" y="150593"/>
                    <a:pt x="30623" y="152754"/>
                    <a:pt x="28101" y="152754"/>
                  </a:cubicBezTo>
                  <a:lnTo>
                    <a:pt x="20896" y="152754"/>
                  </a:lnTo>
                  <a:lnTo>
                    <a:pt x="20896" y="191663"/>
                  </a:lnTo>
                  <a:lnTo>
                    <a:pt x="28101" y="191663"/>
                  </a:lnTo>
                  <a:cubicBezTo>
                    <a:pt x="30623" y="191663"/>
                    <a:pt x="33145" y="193825"/>
                    <a:pt x="33145" y="196347"/>
                  </a:cubicBezTo>
                  <a:cubicBezTo>
                    <a:pt x="33145" y="198869"/>
                    <a:pt x="30623" y="200670"/>
                    <a:pt x="28101" y="200670"/>
                  </a:cubicBezTo>
                  <a:lnTo>
                    <a:pt x="20896" y="200670"/>
                  </a:lnTo>
                  <a:lnTo>
                    <a:pt x="20896" y="239579"/>
                  </a:lnTo>
                  <a:lnTo>
                    <a:pt x="28101" y="239579"/>
                  </a:lnTo>
                  <a:cubicBezTo>
                    <a:pt x="30623" y="239579"/>
                    <a:pt x="33145" y="241741"/>
                    <a:pt x="33145" y="243903"/>
                  </a:cubicBezTo>
                  <a:cubicBezTo>
                    <a:pt x="33145" y="246424"/>
                    <a:pt x="30623" y="248586"/>
                    <a:pt x="28101" y="248586"/>
                  </a:cubicBezTo>
                  <a:lnTo>
                    <a:pt x="20896" y="248586"/>
                  </a:lnTo>
                  <a:lnTo>
                    <a:pt x="20896" y="287495"/>
                  </a:lnTo>
                  <a:lnTo>
                    <a:pt x="47916" y="287495"/>
                  </a:lnTo>
                  <a:lnTo>
                    <a:pt x="47916" y="9007"/>
                  </a:lnTo>
                  <a:lnTo>
                    <a:pt x="20896" y="9007"/>
                  </a:lnTo>
                  <a:close/>
                  <a:moveTo>
                    <a:pt x="16212" y="0"/>
                  </a:moveTo>
                  <a:lnTo>
                    <a:pt x="273806" y="0"/>
                  </a:lnTo>
                  <a:cubicBezTo>
                    <a:pt x="286415" y="0"/>
                    <a:pt x="296503" y="10088"/>
                    <a:pt x="296503" y="22697"/>
                  </a:cubicBezTo>
                  <a:lnTo>
                    <a:pt x="296503" y="58364"/>
                  </a:lnTo>
                  <a:cubicBezTo>
                    <a:pt x="296503" y="65929"/>
                    <a:pt x="292900" y="72054"/>
                    <a:pt x="287136" y="76377"/>
                  </a:cubicBezTo>
                  <a:cubicBezTo>
                    <a:pt x="292900" y="80700"/>
                    <a:pt x="296503" y="87185"/>
                    <a:pt x="296503" y="94391"/>
                  </a:cubicBezTo>
                  <a:lnTo>
                    <a:pt x="296503" y="130057"/>
                  </a:lnTo>
                  <a:cubicBezTo>
                    <a:pt x="296503" y="137623"/>
                    <a:pt x="292900" y="144108"/>
                    <a:pt x="287136" y="148071"/>
                  </a:cubicBezTo>
                  <a:cubicBezTo>
                    <a:pt x="292900" y="152394"/>
                    <a:pt x="296503" y="158879"/>
                    <a:pt x="296503" y="166084"/>
                  </a:cubicBezTo>
                  <a:lnTo>
                    <a:pt x="296503" y="202111"/>
                  </a:lnTo>
                  <a:cubicBezTo>
                    <a:pt x="296503" y="214721"/>
                    <a:pt x="286415" y="224448"/>
                    <a:pt x="273806" y="224448"/>
                  </a:cubicBezTo>
                  <a:lnTo>
                    <a:pt x="260476" y="224448"/>
                  </a:lnTo>
                  <a:lnTo>
                    <a:pt x="260476" y="274165"/>
                  </a:lnTo>
                  <a:cubicBezTo>
                    <a:pt x="260476" y="286414"/>
                    <a:pt x="250388" y="296502"/>
                    <a:pt x="238139" y="296502"/>
                  </a:cubicBezTo>
                  <a:lnTo>
                    <a:pt x="16212" y="296502"/>
                  </a:lnTo>
                  <a:cubicBezTo>
                    <a:pt x="14051" y="296502"/>
                    <a:pt x="11889" y="294340"/>
                    <a:pt x="11889" y="292179"/>
                  </a:cubicBezTo>
                  <a:lnTo>
                    <a:pt x="11889" y="248586"/>
                  </a:lnTo>
                  <a:lnTo>
                    <a:pt x="4323" y="248586"/>
                  </a:lnTo>
                  <a:cubicBezTo>
                    <a:pt x="2162" y="248586"/>
                    <a:pt x="0" y="246424"/>
                    <a:pt x="0" y="243903"/>
                  </a:cubicBezTo>
                  <a:cubicBezTo>
                    <a:pt x="0" y="241741"/>
                    <a:pt x="2162" y="239579"/>
                    <a:pt x="4323" y="239579"/>
                  </a:cubicBezTo>
                  <a:lnTo>
                    <a:pt x="11889" y="239579"/>
                  </a:lnTo>
                  <a:lnTo>
                    <a:pt x="11889" y="200670"/>
                  </a:lnTo>
                  <a:lnTo>
                    <a:pt x="4323" y="200670"/>
                  </a:lnTo>
                  <a:cubicBezTo>
                    <a:pt x="2162" y="200670"/>
                    <a:pt x="0" y="198869"/>
                    <a:pt x="0" y="196347"/>
                  </a:cubicBezTo>
                  <a:cubicBezTo>
                    <a:pt x="0" y="193825"/>
                    <a:pt x="2162" y="191663"/>
                    <a:pt x="4323" y="191663"/>
                  </a:cubicBezTo>
                  <a:lnTo>
                    <a:pt x="11889" y="191663"/>
                  </a:lnTo>
                  <a:lnTo>
                    <a:pt x="11889" y="152754"/>
                  </a:lnTo>
                  <a:lnTo>
                    <a:pt x="4323" y="152754"/>
                  </a:lnTo>
                  <a:cubicBezTo>
                    <a:pt x="2162" y="152754"/>
                    <a:pt x="0" y="150593"/>
                    <a:pt x="0" y="148071"/>
                  </a:cubicBezTo>
                  <a:cubicBezTo>
                    <a:pt x="0" y="145909"/>
                    <a:pt x="2162" y="143748"/>
                    <a:pt x="4323" y="143748"/>
                  </a:cubicBezTo>
                  <a:lnTo>
                    <a:pt x="11889" y="143748"/>
                  </a:lnTo>
                  <a:lnTo>
                    <a:pt x="11889" y="104839"/>
                  </a:lnTo>
                  <a:lnTo>
                    <a:pt x="4323" y="104839"/>
                  </a:lnTo>
                  <a:cubicBezTo>
                    <a:pt x="2162" y="104839"/>
                    <a:pt x="0" y="103037"/>
                    <a:pt x="0" y="100515"/>
                  </a:cubicBezTo>
                  <a:cubicBezTo>
                    <a:pt x="0" y="97993"/>
                    <a:pt x="2162" y="95832"/>
                    <a:pt x="4323" y="95832"/>
                  </a:cubicBezTo>
                  <a:lnTo>
                    <a:pt x="11889" y="95832"/>
                  </a:lnTo>
                  <a:lnTo>
                    <a:pt x="11889" y="56923"/>
                  </a:lnTo>
                  <a:lnTo>
                    <a:pt x="4323" y="56923"/>
                  </a:lnTo>
                  <a:cubicBezTo>
                    <a:pt x="2162" y="56923"/>
                    <a:pt x="0" y="54761"/>
                    <a:pt x="0" y="52239"/>
                  </a:cubicBezTo>
                  <a:cubicBezTo>
                    <a:pt x="0" y="50078"/>
                    <a:pt x="2162" y="47916"/>
                    <a:pt x="4323" y="47916"/>
                  </a:cubicBezTo>
                  <a:lnTo>
                    <a:pt x="11889" y="47916"/>
                  </a:lnTo>
                  <a:lnTo>
                    <a:pt x="11889" y="4684"/>
                  </a:lnTo>
                  <a:cubicBezTo>
                    <a:pt x="11889" y="1801"/>
                    <a:pt x="14051" y="0"/>
                    <a:pt x="16212" y="0"/>
                  </a:cubicBezTo>
                  <a:close/>
                </a:path>
              </a:pathLst>
            </a:custGeom>
            <a:solidFill>
              <a:schemeClr val="bg1"/>
            </a:solidFill>
            <a:ln>
              <a:noFill/>
            </a:ln>
            <a:effectLst/>
          </p:spPr>
          <p:txBody>
            <a:bodyPr anchor="ctr"/>
            <a:lstStyle/>
            <a:p>
              <a:endParaRPr lang="en-US" sz="1700" dirty="0">
                <a:latin typeface="Calibri" panose="020F0502020204030204" pitchFamily="34" charset="0"/>
                <a:cs typeface="Calibri" panose="020F0502020204030204" pitchFamily="34" charset="0"/>
              </a:endParaRPr>
            </a:p>
          </p:txBody>
        </p:sp>
        <p:sp>
          <p:nvSpPr>
            <p:cNvPr id="43" name="Freeform 954">
              <a:extLst>
                <a:ext uri="{FF2B5EF4-FFF2-40B4-BE49-F238E27FC236}">
                  <a16:creationId xmlns:a16="http://schemas.microsoft.com/office/drawing/2014/main" id="{8F7ABE30-E766-4444-B036-BD26932496B4}"/>
                </a:ext>
              </a:extLst>
            </p:cNvPr>
            <p:cNvSpPr>
              <a:spLocks noChangeArrowheads="1"/>
            </p:cNvSpPr>
            <p:nvPr/>
          </p:nvSpPr>
          <p:spPr bwMode="auto">
            <a:xfrm>
              <a:off x="7013983" y="8341599"/>
              <a:ext cx="1094512" cy="1094515"/>
            </a:xfrm>
            <a:custGeom>
              <a:avLst/>
              <a:gdLst>
                <a:gd name="T0" fmla="*/ 1903751 w 296503"/>
                <a:gd name="T1" fmla="*/ 2879004 h 296502"/>
                <a:gd name="T2" fmla="*/ 1612911 w 296503"/>
                <a:gd name="T3" fmla="*/ 2879004 h 296502"/>
                <a:gd name="T4" fmla="*/ 1318086 w 296503"/>
                <a:gd name="T5" fmla="*/ 2879004 h 296502"/>
                <a:gd name="T6" fmla="*/ 745752 w 296503"/>
                <a:gd name="T7" fmla="*/ 2879004 h 296502"/>
                <a:gd name="T8" fmla="*/ 466185 w 296503"/>
                <a:gd name="T9" fmla="*/ 2879004 h 296502"/>
                <a:gd name="T10" fmla="*/ 1903751 w 296503"/>
                <a:gd name="T11" fmla="*/ 2618840 h 296502"/>
                <a:gd name="T12" fmla="*/ 1612911 w 296503"/>
                <a:gd name="T13" fmla="*/ 2618840 h 296502"/>
                <a:gd name="T14" fmla="*/ 1318086 w 296503"/>
                <a:gd name="T15" fmla="*/ 2618840 h 296502"/>
                <a:gd name="T16" fmla="*/ 745752 w 296503"/>
                <a:gd name="T17" fmla="*/ 2618840 h 296502"/>
                <a:gd name="T18" fmla="*/ 466185 w 296503"/>
                <a:gd name="T19" fmla="*/ 2618840 h 296502"/>
                <a:gd name="T20" fmla="*/ 1903751 w 296503"/>
                <a:gd name="T21" fmla="*/ 2358694 h 296502"/>
                <a:gd name="T22" fmla="*/ 1612911 w 296503"/>
                <a:gd name="T23" fmla="*/ 2358694 h 296502"/>
                <a:gd name="T24" fmla="*/ 1318086 w 296503"/>
                <a:gd name="T25" fmla="*/ 2358694 h 296502"/>
                <a:gd name="T26" fmla="*/ 745752 w 296503"/>
                <a:gd name="T27" fmla="*/ 2358694 h 296502"/>
                <a:gd name="T28" fmla="*/ 466185 w 296503"/>
                <a:gd name="T29" fmla="*/ 2358694 h 296502"/>
                <a:gd name="T30" fmla="*/ 1903751 w 296503"/>
                <a:gd name="T31" fmla="*/ 2098547 h 296502"/>
                <a:gd name="T32" fmla="*/ 1612911 w 296503"/>
                <a:gd name="T33" fmla="*/ 2098547 h 296502"/>
                <a:gd name="T34" fmla="*/ 1318086 w 296503"/>
                <a:gd name="T35" fmla="*/ 2098547 h 296502"/>
                <a:gd name="T36" fmla="*/ 745752 w 296503"/>
                <a:gd name="T37" fmla="*/ 2098547 h 296502"/>
                <a:gd name="T38" fmla="*/ 466185 w 296503"/>
                <a:gd name="T39" fmla="*/ 2098547 h 296502"/>
                <a:gd name="T40" fmla="*/ 1903751 w 296503"/>
                <a:gd name="T41" fmla="*/ 1821050 h 296502"/>
                <a:gd name="T42" fmla="*/ 1612911 w 296503"/>
                <a:gd name="T43" fmla="*/ 1821050 h 296502"/>
                <a:gd name="T44" fmla="*/ 1318086 w 296503"/>
                <a:gd name="T45" fmla="*/ 1821050 h 296502"/>
                <a:gd name="T46" fmla="*/ 745752 w 296503"/>
                <a:gd name="T47" fmla="*/ 1821050 h 296502"/>
                <a:gd name="T48" fmla="*/ 466185 w 296503"/>
                <a:gd name="T49" fmla="*/ 1821050 h 296502"/>
                <a:gd name="T50" fmla="*/ 1903751 w 296503"/>
                <a:gd name="T51" fmla="*/ 1578244 h 296502"/>
                <a:gd name="T52" fmla="*/ 1612911 w 296503"/>
                <a:gd name="T53" fmla="*/ 1578244 h 296502"/>
                <a:gd name="T54" fmla="*/ 1318086 w 296503"/>
                <a:gd name="T55" fmla="*/ 1578244 h 296502"/>
                <a:gd name="T56" fmla="*/ 745752 w 296503"/>
                <a:gd name="T57" fmla="*/ 1578244 h 296502"/>
                <a:gd name="T58" fmla="*/ 466185 w 296503"/>
                <a:gd name="T59" fmla="*/ 1578244 h 296502"/>
                <a:gd name="T60" fmla="*/ 1903751 w 296503"/>
                <a:gd name="T61" fmla="*/ 1318097 h 296502"/>
                <a:gd name="T62" fmla="*/ 1612911 w 296503"/>
                <a:gd name="T63" fmla="*/ 1318097 h 296502"/>
                <a:gd name="T64" fmla="*/ 1318086 w 296503"/>
                <a:gd name="T65" fmla="*/ 1318097 h 296502"/>
                <a:gd name="T66" fmla="*/ 745752 w 296503"/>
                <a:gd name="T67" fmla="*/ 1318097 h 296502"/>
                <a:gd name="T68" fmla="*/ 466185 w 296503"/>
                <a:gd name="T69" fmla="*/ 1318097 h 296502"/>
                <a:gd name="T70" fmla="*/ 2762988 w 296503"/>
                <a:gd name="T71" fmla="*/ 1601927 h 296502"/>
                <a:gd name="T72" fmla="*/ 2762988 w 296503"/>
                <a:gd name="T73" fmla="*/ 1932548 h 296502"/>
                <a:gd name="T74" fmla="*/ 2762988 w 296503"/>
                <a:gd name="T75" fmla="*/ 2255303 h 296502"/>
                <a:gd name="T76" fmla="*/ 2762988 w 296503"/>
                <a:gd name="T77" fmla="*/ 2585906 h 296502"/>
                <a:gd name="T78" fmla="*/ 2762988 w 296503"/>
                <a:gd name="T79" fmla="*/ 2912589 h 296502"/>
                <a:gd name="T80" fmla="*/ 2259190 w 296503"/>
                <a:gd name="T81" fmla="*/ 1279188 h 296502"/>
                <a:gd name="T82" fmla="*/ 1903751 w 296503"/>
                <a:gd name="T83" fmla="*/ 1040610 h 296502"/>
                <a:gd name="T84" fmla="*/ 1612911 w 296503"/>
                <a:gd name="T85" fmla="*/ 1040610 h 296502"/>
                <a:gd name="T86" fmla="*/ 1318086 w 296503"/>
                <a:gd name="T87" fmla="*/ 1040610 h 296502"/>
                <a:gd name="T88" fmla="*/ 745752 w 296503"/>
                <a:gd name="T89" fmla="*/ 1040610 h 296502"/>
                <a:gd name="T90" fmla="*/ 466185 w 296503"/>
                <a:gd name="T91" fmla="*/ 1040610 h 296502"/>
                <a:gd name="T92" fmla="*/ 228262 w 296503"/>
                <a:gd name="T93" fmla="*/ 885600 h 296502"/>
                <a:gd name="T94" fmla="*/ 1903751 w 296503"/>
                <a:gd name="T95" fmla="*/ 780449 h 296502"/>
                <a:gd name="T96" fmla="*/ 1612911 w 296503"/>
                <a:gd name="T97" fmla="*/ 780449 h 296502"/>
                <a:gd name="T98" fmla="*/ 1318086 w 296503"/>
                <a:gd name="T99" fmla="*/ 780449 h 296502"/>
                <a:gd name="T100" fmla="*/ 1903751 w 296503"/>
                <a:gd name="T101" fmla="*/ 520307 h 296502"/>
                <a:gd name="T102" fmla="*/ 1612911 w 296503"/>
                <a:gd name="T103" fmla="*/ 520307 h 296502"/>
                <a:gd name="T104" fmla="*/ 1318086 w 296503"/>
                <a:gd name="T105" fmla="*/ 520307 h 296502"/>
                <a:gd name="T106" fmla="*/ 1903751 w 296503"/>
                <a:gd name="T107" fmla="*/ 260146 h 296502"/>
                <a:gd name="T108" fmla="*/ 1612911 w 296503"/>
                <a:gd name="T109" fmla="*/ 260146 h 296502"/>
                <a:gd name="T110" fmla="*/ 1318086 w 296503"/>
                <a:gd name="T111" fmla="*/ 260146 h 296502"/>
                <a:gd name="T112" fmla="*/ 1082377 w 296503"/>
                <a:gd name="T113" fmla="*/ 98402 h 296502"/>
                <a:gd name="T114" fmla="*/ 2259190 w 296503"/>
                <a:gd name="T115" fmla="*/ 98402 h 296502"/>
                <a:gd name="T116" fmla="*/ 3109349 w 296503"/>
                <a:gd name="T117" fmla="*/ 1279188 h 296502"/>
                <a:gd name="T118" fmla="*/ 51187 w 296503"/>
                <a:gd name="T119" fmla="*/ 3239269 h 296502"/>
                <a:gd name="T120" fmla="*/ 51187 w 296503"/>
                <a:gd name="T121" fmla="*/ 885600 h 296502"/>
                <a:gd name="T122" fmla="*/ 901317 w 296503"/>
                <a:gd name="T123" fmla="*/ 98402 h 2965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6503" h="296502">
                  <a:moveTo>
                    <a:pt x="174259" y="263525"/>
                  </a:moveTo>
                  <a:cubicBezTo>
                    <a:pt x="176824" y="263525"/>
                    <a:pt x="179022" y="265357"/>
                    <a:pt x="179022" y="267921"/>
                  </a:cubicBezTo>
                  <a:cubicBezTo>
                    <a:pt x="179022" y="270486"/>
                    <a:pt x="176824" y="272684"/>
                    <a:pt x="174259" y="272684"/>
                  </a:cubicBezTo>
                  <a:cubicBezTo>
                    <a:pt x="172061" y="272684"/>
                    <a:pt x="169863" y="270486"/>
                    <a:pt x="169863" y="267921"/>
                  </a:cubicBezTo>
                  <a:cubicBezTo>
                    <a:pt x="169863" y="265357"/>
                    <a:pt x="172061" y="263525"/>
                    <a:pt x="174259" y="263525"/>
                  </a:cubicBezTo>
                  <a:close/>
                  <a:moveTo>
                    <a:pt x="147638" y="263525"/>
                  </a:moveTo>
                  <a:cubicBezTo>
                    <a:pt x="150202" y="263525"/>
                    <a:pt x="152034" y="265357"/>
                    <a:pt x="152034" y="267921"/>
                  </a:cubicBezTo>
                  <a:cubicBezTo>
                    <a:pt x="152034" y="270486"/>
                    <a:pt x="150202" y="272684"/>
                    <a:pt x="147638" y="272684"/>
                  </a:cubicBezTo>
                  <a:cubicBezTo>
                    <a:pt x="144707" y="272684"/>
                    <a:pt x="142875" y="270486"/>
                    <a:pt x="142875" y="267921"/>
                  </a:cubicBezTo>
                  <a:cubicBezTo>
                    <a:pt x="142875" y="265357"/>
                    <a:pt x="144707" y="263525"/>
                    <a:pt x="147638" y="263525"/>
                  </a:cubicBezTo>
                  <a:close/>
                  <a:moveTo>
                    <a:pt x="120651" y="263525"/>
                  </a:moveTo>
                  <a:cubicBezTo>
                    <a:pt x="122849" y="263525"/>
                    <a:pt x="125047" y="265357"/>
                    <a:pt x="125047" y="267921"/>
                  </a:cubicBezTo>
                  <a:cubicBezTo>
                    <a:pt x="125047" y="270486"/>
                    <a:pt x="122849" y="272684"/>
                    <a:pt x="120651" y="272684"/>
                  </a:cubicBezTo>
                  <a:cubicBezTo>
                    <a:pt x="118086" y="272684"/>
                    <a:pt x="115888" y="270486"/>
                    <a:pt x="115888" y="267921"/>
                  </a:cubicBezTo>
                  <a:cubicBezTo>
                    <a:pt x="115888" y="265357"/>
                    <a:pt x="118086" y="263525"/>
                    <a:pt x="120651" y="263525"/>
                  </a:cubicBezTo>
                  <a:close/>
                  <a:moveTo>
                    <a:pt x="68263" y="263525"/>
                  </a:moveTo>
                  <a:cubicBezTo>
                    <a:pt x="70827" y="263525"/>
                    <a:pt x="72659" y="265357"/>
                    <a:pt x="72659" y="267921"/>
                  </a:cubicBezTo>
                  <a:cubicBezTo>
                    <a:pt x="72659" y="270486"/>
                    <a:pt x="70827" y="272684"/>
                    <a:pt x="68263" y="272684"/>
                  </a:cubicBezTo>
                  <a:cubicBezTo>
                    <a:pt x="65698" y="272684"/>
                    <a:pt x="63500" y="270486"/>
                    <a:pt x="63500" y="267921"/>
                  </a:cubicBezTo>
                  <a:cubicBezTo>
                    <a:pt x="63500" y="265357"/>
                    <a:pt x="65698" y="263525"/>
                    <a:pt x="68263" y="263525"/>
                  </a:cubicBezTo>
                  <a:close/>
                  <a:moveTo>
                    <a:pt x="42672" y="263525"/>
                  </a:moveTo>
                  <a:cubicBezTo>
                    <a:pt x="45339" y="263525"/>
                    <a:pt x="47244" y="265357"/>
                    <a:pt x="47244" y="267921"/>
                  </a:cubicBezTo>
                  <a:cubicBezTo>
                    <a:pt x="47244" y="270486"/>
                    <a:pt x="45339" y="272684"/>
                    <a:pt x="42672" y="272684"/>
                  </a:cubicBezTo>
                  <a:cubicBezTo>
                    <a:pt x="40005" y="272684"/>
                    <a:pt x="38100" y="270486"/>
                    <a:pt x="38100" y="267921"/>
                  </a:cubicBezTo>
                  <a:cubicBezTo>
                    <a:pt x="38100" y="265357"/>
                    <a:pt x="40005" y="263525"/>
                    <a:pt x="42672" y="263525"/>
                  </a:cubicBezTo>
                  <a:close/>
                  <a:moveTo>
                    <a:pt x="174259" y="239712"/>
                  </a:moveTo>
                  <a:cubicBezTo>
                    <a:pt x="176824" y="239712"/>
                    <a:pt x="179022" y="241910"/>
                    <a:pt x="179022" y="244108"/>
                  </a:cubicBezTo>
                  <a:cubicBezTo>
                    <a:pt x="179022" y="246673"/>
                    <a:pt x="176824" y="248871"/>
                    <a:pt x="174259" y="248871"/>
                  </a:cubicBezTo>
                  <a:cubicBezTo>
                    <a:pt x="172061" y="248871"/>
                    <a:pt x="169863" y="246673"/>
                    <a:pt x="169863" y="244108"/>
                  </a:cubicBezTo>
                  <a:cubicBezTo>
                    <a:pt x="169863" y="241910"/>
                    <a:pt x="172061" y="239712"/>
                    <a:pt x="174259" y="239712"/>
                  </a:cubicBezTo>
                  <a:close/>
                  <a:moveTo>
                    <a:pt x="147638" y="239712"/>
                  </a:moveTo>
                  <a:cubicBezTo>
                    <a:pt x="150202" y="239712"/>
                    <a:pt x="152034" y="241910"/>
                    <a:pt x="152034" y="244108"/>
                  </a:cubicBezTo>
                  <a:cubicBezTo>
                    <a:pt x="152034" y="246673"/>
                    <a:pt x="150202" y="248871"/>
                    <a:pt x="147638" y="248871"/>
                  </a:cubicBezTo>
                  <a:cubicBezTo>
                    <a:pt x="144707" y="248871"/>
                    <a:pt x="142875" y="246673"/>
                    <a:pt x="142875" y="244108"/>
                  </a:cubicBezTo>
                  <a:cubicBezTo>
                    <a:pt x="142875" y="241910"/>
                    <a:pt x="144707" y="239712"/>
                    <a:pt x="147638" y="239712"/>
                  </a:cubicBezTo>
                  <a:close/>
                  <a:moveTo>
                    <a:pt x="120651" y="239712"/>
                  </a:moveTo>
                  <a:cubicBezTo>
                    <a:pt x="122849" y="239712"/>
                    <a:pt x="125047" y="241910"/>
                    <a:pt x="125047" y="244108"/>
                  </a:cubicBezTo>
                  <a:cubicBezTo>
                    <a:pt x="125047" y="246673"/>
                    <a:pt x="122849" y="248871"/>
                    <a:pt x="120651" y="248871"/>
                  </a:cubicBezTo>
                  <a:cubicBezTo>
                    <a:pt x="118086" y="248871"/>
                    <a:pt x="115888" y="246673"/>
                    <a:pt x="115888" y="244108"/>
                  </a:cubicBezTo>
                  <a:cubicBezTo>
                    <a:pt x="115888" y="241910"/>
                    <a:pt x="118086" y="239712"/>
                    <a:pt x="120651" y="239712"/>
                  </a:cubicBezTo>
                  <a:close/>
                  <a:moveTo>
                    <a:pt x="68263" y="239712"/>
                  </a:moveTo>
                  <a:cubicBezTo>
                    <a:pt x="70827" y="239712"/>
                    <a:pt x="72659" y="241910"/>
                    <a:pt x="72659" y="244108"/>
                  </a:cubicBezTo>
                  <a:cubicBezTo>
                    <a:pt x="72659" y="246673"/>
                    <a:pt x="70827" y="248871"/>
                    <a:pt x="68263" y="248871"/>
                  </a:cubicBezTo>
                  <a:cubicBezTo>
                    <a:pt x="65698" y="248871"/>
                    <a:pt x="63500" y="246673"/>
                    <a:pt x="63500" y="244108"/>
                  </a:cubicBezTo>
                  <a:cubicBezTo>
                    <a:pt x="63500" y="241910"/>
                    <a:pt x="65698" y="239712"/>
                    <a:pt x="68263" y="239712"/>
                  </a:cubicBezTo>
                  <a:close/>
                  <a:moveTo>
                    <a:pt x="42672" y="239712"/>
                  </a:moveTo>
                  <a:cubicBezTo>
                    <a:pt x="45339" y="239712"/>
                    <a:pt x="47244" y="241910"/>
                    <a:pt x="47244" y="244108"/>
                  </a:cubicBezTo>
                  <a:cubicBezTo>
                    <a:pt x="47244" y="246673"/>
                    <a:pt x="45339" y="248871"/>
                    <a:pt x="42672" y="248871"/>
                  </a:cubicBezTo>
                  <a:cubicBezTo>
                    <a:pt x="40005" y="248871"/>
                    <a:pt x="38100" y="246673"/>
                    <a:pt x="38100" y="244108"/>
                  </a:cubicBezTo>
                  <a:cubicBezTo>
                    <a:pt x="38100" y="241910"/>
                    <a:pt x="40005" y="239712"/>
                    <a:pt x="42672" y="239712"/>
                  </a:cubicBezTo>
                  <a:close/>
                  <a:moveTo>
                    <a:pt x="174259" y="215900"/>
                  </a:moveTo>
                  <a:cubicBezTo>
                    <a:pt x="176824" y="215900"/>
                    <a:pt x="179022" y="217805"/>
                    <a:pt x="179022" y="220472"/>
                  </a:cubicBezTo>
                  <a:cubicBezTo>
                    <a:pt x="179022" y="223139"/>
                    <a:pt x="176824" y="225044"/>
                    <a:pt x="174259" y="225044"/>
                  </a:cubicBezTo>
                  <a:cubicBezTo>
                    <a:pt x="172061" y="225044"/>
                    <a:pt x="169863" y="223139"/>
                    <a:pt x="169863" y="220472"/>
                  </a:cubicBezTo>
                  <a:cubicBezTo>
                    <a:pt x="169863" y="217805"/>
                    <a:pt x="172061" y="215900"/>
                    <a:pt x="174259" y="215900"/>
                  </a:cubicBezTo>
                  <a:close/>
                  <a:moveTo>
                    <a:pt x="147638" y="215900"/>
                  </a:moveTo>
                  <a:cubicBezTo>
                    <a:pt x="150202" y="215900"/>
                    <a:pt x="152034" y="217805"/>
                    <a:pt x="152034" y="220472"/>
                  </a:cubicBezTo>
                  <a:cubicBezTo>
                    <a:pt x="152034" y="223139"/>
                    <a:pt x="150202" y="225044"/>
                    <a:pt x="147638" y="225044"/>
                  </a:cubicBezTo>
                  <a:cubicBezTo>
                    <a:pt x="144707" y="225044"/>
                    <a:pt x="142875" y="223139"/>
                    <a:pt x="142875" y="220472"/>
                  </a:cubicBezTo>
                  <a:cubicBezTo>
                    <a:pt x="142875" y="217805"/>
                    <a:pt x="144707" y="215900"/>
                    <a:pt x="147638" y="215900"/>
                  </a:cubicBezTo>
                  <a:close/>
                  <a:moveTo>
                    <a:pt x="120651" y="215900"/>
                  </a:moveTo>
                  <a:cubicBezTo>
                    <a:pt x="122849" y="215900"/>
                    <a:pt x="125047" y="217805"/>
                    <a:pt x="125047" y="220472"/>
                  </a:cubicBezTo>
                  <a:cubicBezTo>
                    <a:pt x="125047" y="223139"/>
                    <a:pt x="122849" y="225044"/>
                    <a:pt x="120651" y="225044"/>
                  </a:cubicBezTo>
                  <a:cubicBezTo>
                    <a:pt x="118086" y="225044"/>
                    <a:pt x="115888" y="223139"/>
                    <a:pt x="115888" y="220472"/>
                  </a:cubicBezTo>
                  <a:cubicBezTo>
                    <a:pt x="115888" y="217805"/>
                    <a:pt x="118086" y="215900"/>
                    <a:pt x="120651" y="215900"/>
                  </a:cubicBezTo>
                  <a:close/>
                  <a:moveTo>
                    <a:pt x="68263" y="215900"/>
                  </a:moveTo>
                  <a:cubicBezTo>
                    <a:pt x="70827" y="215900"/>
                    <a:pt x="72659" y="217805"/>
                    <a:pt x="72659" y="220472"/>
                  </a:cubicBezTo>
                  <a:cubicBezTo>
                    <a:pt x="72659" y="223139"/>
                    <a:pt x="70827" y="225044"/>
                    <a:pt x="68263" y="225044"/>
                  </a:cubicBezTo>
                  <a:cubicBezTo>
                    <a:pt x="65698" y="225044"/>
                    <a:pt x="63500" y="223139"/>
                    <a:pt x="63500" y="220472"/>
                  </a:cubicBezTo>
                  <a:cubicBezTo>
                    <a:pt x="63500" y="217805"/>
                    <a:pt x="65698" y="215900"/>
                    <a:pt x="68263" y="215900"/>
                  </a:cubicBezTo>
                  <a:close/>
                  <a:moveTo>
                    <a:pt x="42672" y="215900"/>
                  </a:moveTo>
                  <a:cubicBezTo>
                    <a:pt x="45339" y="215900"/>
                    <a:pt x="47244" y="217805"/>
                    <a:pt x="47244" y="220472"/>
                  </a:cubicBezTo>
                  <a:cubicBezTo>
                    <a:pt x="47244" y="223139"/>
                    <a:pt x="45339" y="225044"/>
                    <a:pt x="42672" y="225044"/>
                  </a:cubicBezTo>
                  <a:cubicBezTo>
                    <a:pt x="40005" y="225044"/>
                    <a:pt x="38100" y="223139"/>
                    <a:pt x="38100" y="220472"/>
                  </a:cubicBezTo>
                  <a:cubicBezTo>
                    <a:pt x="38100" y="217805"/>
                    <a:pt x="40005" y="215900"/>
                    <a:pt x="42672" y="215900"/>
                  </a:cubicBezTo>
                  <a:close/>
                  <a:moveTo>
                    <a:pt x="174259" y="192087"/>
                  </a:moveTo>
                  <a:cubicBezTo>
                    <a:pt x="176824" y="192087"/>
                    <a:pt x="179022" y="194285"/>
                    <a:pt x="179022" y="196850"/>
                  </a:cubicBezTo>
                  <a:cubicBezTo>
                    <a:pt x="179022" y="199414"/>
                    <a:pt x="176824" y="201246"/>
                    <a:pt x="174259" y="201246"/>
                  </a:cubicBezTo>
                  <a:cubicBezTo>
                    <a:pt x="172061" y="201246"/>
                    <a:pt x="169863" y="199414"/>
                    <a:pt x="169863" y="196850"/>
                  </a:cubicBezTo>
                  <a:cubicBezTo>
                    <a:pt x="169863" y="194285"/>
                    <a:pt x="172061" y="192087"/>
                    <a:pt x="174259" y="192087"/>
                  </a:cubicBezTo>
                  <a:close/>
                  <a:moveTo>
                    <a:pt x="147638" y="192087"/>
                  </a:moveTo>
                  <a:cubicBezTo>
                    <a:pt x="150202" y="192087"/>
                    <a:pt x="152034" y="194285"/>
                    <a:pt x="152034" y="196850"/>
                  </a:cubicBezTo>
                  <a:cubicBezTo>
                    <a:pt x="152034" y="199414"/>
                    <a:pt x="150202" y="201246"/>
                    <a:pt x="147638" y="201246"/>
                  </a:cubicBezTo>
                  <a:cubicBezTo>
                    <a:pt x="144707" y="201246"/>
                    <a:pt x="142875" y="199414"/>
                    <a:pt x="142875" y="196850"/>
                  </a:cubicBezTo>
                  <a:cubicBezTo>
                    <a:pt x="142875" y="194285"/>
                    <a:pt x="144707" y="192087"/>
                    <a:pt x="147638" y="192087"/>
                  </a:cubicBezTo>
                  <a:close/>
                  <a:moveTo>
                    <a:pt x="120651" y="192087"/>
                  </a:moveTo>
                  <a:cubicBezTo>
                    <a:pt x="122849" y="192087"/>
                    <a:pt x="125047" y="194285"/>
                    <a:pt x="125047" y="196850"/>
                  </a:cubicBezTo>
                  <a:cubicBezTo>
                    <a:pt x="125047" y="199414"/>
                    <a:pt x="122849" y="201246"/>
                    <a:pt x="120651" y="201246"/>
                  </a:cubicBezTo>
                  <a:cubicBezTo>
                    <a:pt x="118086" y="201246"/>
                    <a:pt x="115888" y="199414"/>
                    <a:pt x="115888" y="196850"/>
                  </a:cubicBezTo>
                  <a:cubicBezTo>
                    <a:pt x="115888" y="194285"/>
                    <a:pt x="118086" y="192087"/>
                    <a:pt x="120651" y="192087"/>
                  </a:cubicBezTo>
                  <a:close/>
                  <a:moveTo>
                    <a:pt x="68263" y="192087"/>
                  </a:moveTo>
                  <a:cubicBezTo>
                    <a:pt x="70827" y="192087"/>
                    <a:pt x="72659" y="194285"/>
                    <a:pt x="72659" y="196850"/>
                  </a:cubicBezTo>
                  <a:cubicBezTo>
                    <a:pt x="72659" y="199414"/>
                    <a:pt x="70827" y="201246"/>
                    <a:pt x="68263" y="201246"/>
                  </a:cubicBezTo>
                  <a:cubicBezTo>
                    <a:pt x="65698" y="201246"/>
                    <a:pt x="63500" y="199414"/>
                    <a:pt x="63500" y="196850"/>
                  </a:cubicBezTo>
                  <a:cubicBezTo>
                    <a:pt x="63500" y="194285"/>
                    <a:pt x="65698" y="192087"/>
                    <a:pt x="68263" y="192087"/>
                  </a:cubicBezTo>
                  <a:close/>
                  <a:moveTo>
                    <a:pt x="42672" y="192087"/>
                  </a:moveTo>
                  <a:cubicBezTo>
                    <a:pt x="45339" y="192087"/>
                    <a:pt x="47244" y="194285"/>
                    <a:pt x="47244" y="196850"/>
                  </a:cubicBezTo>
                  <a:cubicBezTo>
                    <a:pt x="47244" y="199414"/>
                    <a:pt x="45339" y="201246"/>
                    <a:pt x="42672" y="201246"/>
                  </a:cubicBezTo>
                  <a:cubicBezTo>
                    <a:pt x="40005" y="201246"/>
                    <a:pt x="38100" y="199414"/>
                    <a:pt x="38100" y="196850"/>
                  </a:cubicBezTo>
                  <a:cubicBezTo>
                    <a:pt x="38100" y="194285"/>
                    <a:pt x="40005" y="192087"/>
                    <a:pt x="42672" y="192087"/>
                  </a:cubicBezTo>
                  <a:close/>
                  <a:moveTo>
                    <a:pt x="174259" y="166687"/>
                  </a:moveTo>
                  <a:cubicBezTo>
                    <a:pt x="176824" y="166687"/>
                    <a:pt x="179022" y="168804"/>
                    <a:pt x="179022" y="171273"/>
                  </a:cubicBezTo>
                  <a:cubicBezTo>
                    <a:pt x="179022" y="173743"/>
                    <a:pt x="176824" y="175859"/>
                    <a:pt x="174259" y="175859"/>
                  </a:cubicBezTo>
                  <a:cubicBezTo>
                    <a:pt x="172061" y="175859"/>
                    <a:pt x="169863" y="173743"/>
                    <a:pt x="169863" y="171273"/>
                  </a:cubicBezTo>
                  <a:cubicBezTo>
                    <a:pt x="169863" y="168804"/>
                    <a:pt x="172061" y="166687"/>
                    <a:pt x="174259" y="166687"/>
                  </a:cubicBezTo>
                  <a:close/>
                  <a:moveTo>
                    <a:pt x="147638" y="166687"/>
                  </a:moveTo>
                  <a:cubicBezTo>
                    <a:pt x="150202" y="166687"/>
                    <a:pt x="152034" y="168804"/>
                    <a:pt x="152034" y="171273"/>
                  </a:cubicBezTo>
                  <a:cubicBezTo>
                    <a:pt x="152034" y="173743"/>
                    <a:pt x="150202" y="175859"/>
                    <a:pt x="147638" y="175859"/>
                  </a:cubicBezTo>
                  <a:cubicBezTo>
                    <a:pt x="144707" y="175859"/>
                    <a:pt x="142875" y="173743"/>
                    <a:pt x="142875" y="171273"/>
                  </a:cubicBezTo>
                  <a:cubicBezTo>
                    <a:pt x="142875" y="168804"/>
                    <a:pt x="144707" y="166687"/>
                    <a:pt x="147638" y="166687"/>
                  </a:cubicBezTo>
                  <a:close/>
                  <a:moveTo>
                    <a:pt x="120651" y="166687"/>
                  </a:moveTo>
                  <a:cubicBezTo>
                    <a:pt x="122849" y="166687"/>
                    <a:pt x="125047" y="168804"/>
                    <a:pt x="125047" y="171273"/>
                  </a:cubicBezTo>
                  <a:cubicBezTo>
                    <a:pt x="125047" y="173743"/>
                    <a:pt x="122849" y="175859"/>
                    <a:pt x="120651" y="175859"/>
                  </a:cubicBezTo>
                  <a:cubicBezTo>
                    <a:pt x="118086" y="175859"/>
                    <a:pt x="115888" y="173743"/>
                    <a:pt x="115888" y="171273"/>
                  </a:cubicBezTo>
                  <a:cubicBezTo>
                    <a:pt x="115888" y="168804"/>
                    <a:pt x="118086" y="166687"/>
                    <a:pt x="120651" y="166687"/>
                  </a:cubicBezTo>
                  <a:close/>
                  <a:moveTo>
                    <a:pt x="68263" y="166687"/>
                  </a:moveTo>
                  <a:cubicBezTo>
                    <a:pt x="70827" y="166687"/>
                    <a:pt x="72659" y="168804"/>
                    <a:pt x="72659" y="171273"/>
                  </a:cubicBezTo>
                  <a:cubicBezTo>
                    <a:pt x="72659" y="173743"/>
                    <a:pt x="70827" y="175859"/>
                    <a:pt x="68263" y="175859"/>
                  </a:cubicBezTo>
                  <a:cubicBezTo>
                    <a:pt x="65698" y="175859"/>
                    <a:pt x="63500" y="173743"/>
                    <a:pt x="63500" y="171273"/>
                  </a:cubicBezTo>
                  <a:cubicBezTo>
                    <a:pt x="63500" y="168804"/>
                    <a:pt x="65698" y="166687"/>
                    <a:pt x="68263" y="166687"/>
                  </a:cubicBezTo>
                  <a:close/>
                  <a:moveTo>
                    <a:pt x="42672" y="166687"/>
                  </a:moveTo>
                  <a:cubicBezTo>
                    <a:pt x="45339" y="166687"/>
                    <a:pt x="47244" y="168804"/>
                    <a:pt x="47244" y="171273"/>
                  </a:cubicBezTo>
                  <a:cubicBezTo>
                    <a:pt x="47244" y="173743"/>
                    <a:pt x="45339" y="175859"/>
                    <a:pt x="42672" y="175859"/>
                  </a:cubicBezTo>
                  <a:cubicBezTo>
                    <a:pt x="40005" y="175859"/>
                    <a:pt x="38100" y="173743"/>
                    <a:pt x="38100" y="171273"/>
                  </a:cubicBezTo>
                  <a:cubicBezTo>
                    <a:pt x="38100" y="168804"/>
                    <a:pt x="40005" y="166687"/>
                    <a:pt x="42672" y="166687"/>
                  </a:cubicBezTo>
                  <a:close/>
                  <a:moveTo>
                    <a:pt x="174259" y="144462"/>
                  </a:moveTo>
                  <a:cubicBezTo>
                    <a:pt x="176824" y="144462"/>
                    <a:pt x="179022" y="146660"/>
                    <a:pt x="179022" y="148858"/>
                  </a:cubicBezTo>
                  <a:cubicBezTo>
                    <a:pt x="179022" y="151423"/>
                    <a:pt x="176824" y="153621"/>
                    <a:pt x="174259" y="153621"/>
                  </a:cubicBezTo>
                  <a:cubicBezTo>
                    <a:pt x="172061" y="153621"/>
                    <a:pt x="169863" y="151423"/>
                    <a:pt x="169863" y="148858"/>
                  </a:cubicBezTo>
                  <a:cubicBezTo>
                    <a:pt x="169863" y="146660"/>
                    <a:pt x="172061" y="144462"/>
                    <a:pt x="174259" y="144462"/>
                  </a:cubicBezTo>
                  <a:close/>
                  <a:moveTo>
                    <a:pt x="147638" y="144462"/>
                  </a:moveTo>
                  <a:cubicBezTo>
                    <a:pt x="150202" y="144462"/>
                    <a:pt x="152034" y="146660"/>
                    <a:pt x="152034" y="148858"/>
                  </a:cubicBezTo>
                  <a:cubicBezTo>
                    <a:pt x="152034" y="151423"/>
                    <a:pt x="150202" y="153621"/>
                    <a:pt x="147638" y="153621"/>
                  </a:cubicBezTo>
                  <a:cubicBezTo>
                    <a:pt x="144707" y="153621"/>
                    <a:pt x="142875" y="151423"/>
                    <a:pt x="142875" y="148858"/>
                  </a:cubicBezTo>
                  <a:cubicBezTo>
                    <a:pt x="142875" y="146660"/>
                    <a:pt x="144707" y="144462"/>
                    <a:pt x="147638" y="144462"/>
                  </a:cubicBezTo>
                  <a:close/>
                  <a:moveTo>
                    <a:pt x="120651" y="144462"/>
                  </a:moveTo>
                  <a:cubicBezTo>
                    <a:pt x="122849" y="144462"/>
                    <a:pt x="125047" y="146660"/>
                    <a:pt x="125047" y="148858"/>
                  </a:cubicBezTo>
                  <a:cubicBezTo>
                    <a:pt x="125047" y="151423"/>
                    <a:pt x="122849" y="153621"/>
                    <a:pt x="120651" y="153621"/>
                  </a:cubicBezTo>
                  <a:cubicBezTo>
                    <a:pt x="118086" y="153621"/>
                    <a:pt x="115888" y="151423"/>
                    <a:pt x="115888" y="148858"/>
                  </a:cubicBezTo>
                  <a:cubicBezTo>
                    <a:pt x="115888" y="146660"/>
                    <a:pt x="118086" y="144462"/>
                    <a:pt x="120651" y="144462"/>
                  </a:cubicBezTo>
                  <a:close/>
                  <a:moveTo>
                    <a:pt x="68263" y="144462"/>
                  </a:moveTo>
                  <a:cubicBezTo>
                    <a:pt x="70827" y="144462"/>
                    <a:pt x="72659" y="146660"/>
                    <a:pt x="72659" y="148858"/>
                  </a:cubicBezTo>
                  <a:cubicBezTo>
                    <a:pt x="72659" y="151423"/>
                    <a:pt x="70827" y="153621"/>
                    <a:pt x="68263" y="153621"/>
                  </a:cubicBezTo>
                  <a:cubicBezTo>
                    <a:pt x="65698" y="153621"/>
                    <a:pt x="63500" y="151423"/>
                    <a:pt x="63500" y="148858"/>
                  </a:cubicBezTo>
                  <a:cubicBezTo>
                    <a:pt x="63500" y="146660"/>
                    <a:pt x="65698" y="144462"/>
                    <a:pt x="68263" y="144462"/>
                  </a:cubicBezTo>
                  <a:close/>
                  <a:moveTo>
                    <a:pt x="42672" y="144462"/>
                  </a:moveTo>
                  <a:cubicBezTo>
                    <a:pt x="45339" y="144462"/>
                    <a:pt x="47244" y="146660"/>
                    <a:pt x="47244" y="148858"/>
                  </a:cubicBezTo>
                  <a:cubicBezTo>
                    <a:pt x="47244" y="151423"/>
                    <a:pt x="45339" y="153621"/>
                    <a:pt x="42672" y="153621"/>
                  </a:cubicBezTo>
                  <a:cubicBezTo>
                    <a:pt x="40005" y="153621"/>
                    <a:pt x="38100" y="151423"/>
                    <a:pt x="38100" y="148858"/>
                  </a:cubicBezTo>
                  <a:cubicBezTo>
                    <a:pt x="38100" y="146660"/>
                    <a:pt x="40005" y="144462"/>
                    <a:pt x="42672" y="144462"/>
                  </a:cubicBezTo>
                  <a:close/>
                  <a:moveTo>
                    <a:pt x="174259" y="120650"/>
                  </a:moveTo>
                  <a:cubicBezTo>
                    <a:pt x="176824" y="120650"/>
                    <a:pt x="179022" y="122555"/>
                    <a:pt x="179022" y="125222"/>
                  </a:cubicBezTo>
                  <a:cubicBezTo>
                    <a:pt x="179022" y="127889"/>
                    <a:pt x="176824" y="129794"/>
                    <a:pt x="174259" y="129794"/>
                  </a:cubicBezTo>
                  <a:cubicBezTo>
                    <a:pt x="172061" y="129794"/>
                    <a:pt x="169863" y="127889"/>
                    <a:pt x="169863" y="125222"/>
                  </a:cubicBezTo>
                  <a:cubicBezTo>
                    <a:pt x="169863" y="122555"/>
                    <a:pt x="172061" y="120650"/>
                    <a:pt x="174259" y="120650"/>
                  </a:cubicBezTo>
                  <a:close/>
                  <a:moveTo>
                    <a:pt x="147638" y="120650"/>
                  </a:moveTo>
                  <a:cubicBezTo>
                    <a:pt x="150202" y="120650"/>
                    <a:pt x="152034" y="122555"/>
                    <a:pt x="152034" y="125222"/>
                  </a:cubicBezTo>
                  <a:cubicBezTo>
                    <a:pt x="152034" y="127889"/>
                    <a:pt x="150202" y="129794"/>
                    <a:pt x="147638" y="129794"/>
                  </a:cubicBezTo>
                  <a:cubicBezTo>
                    <a:pt x="144707" y="129794"/>
                    <a:pt x="142875" y="127889"/>
                    <a:pt x="142875" y="125222"/>
                  </a:cubicBezTo>
                  <a:cubicBezTo>
                    <a:pt x="142875" y="122555"/>
                    <a:pt x="144707" y="120650"/>
                    <a:pt x="147638" y="120650"/>
                  </a:cubicBezTo>
                  <a:close/>
                  <a:moveTo>
                    <a:pt x="120651" y="120650"/>
                  </a:moveTo>
                  <a:cubicBezTo>
                    <a:pt x="122849" y="120650"/>
                    <a:pt x="125047" y="122555"/>
                    <a:pt x="125047" y="125222"/>
                  </a:cubicBezTo>
                  <a:cubicBezTo>
                    <a:pt x="125047" y="127889"/>
                    <a:pt x="122849" y="129794"/>
                    <a:pt x="120651" y="129794"/>
                  </a:cubicBezTo>
                  <a:cubicBezTo>
                    <a:pt x="118086" y="129794"/>
                    <a:pt x="115888" y="127889"/>
                    <a:pt x="115888" y="125222"/>
                  </a:cubicBezTo>
                  <a:cubicBezTo>
                    <a:pt x="115888" y="122555"/>
                    <a:pt x="118086" y="120650"/>
                    <a:pt x="120651" y="120650"/>
                  </a:cubicBezTo>
                  <a:close/>
                  <a:moveTo>
                    <a:pt x="68263" y="120650"/>
                  </a:moveTo>
                  <a:cubicBezTo>
                    <a:pt x="70827" y="120650"/>
                    <a:pt x="72659" y="122555"/>
                    <a:pt x="72659" y="125222"/>
                  </a:cubicBezTo>
                  <a:cubicBezTo>
                    <a:pt x="72659" y="127889"/>
                    <a:pt x="70827" y="129794"/>
                    <a:pt x="68263" y="129794"/>
                  </a:cubicBezTo>
                  <a:cubicBezTo>
                    <a:pt x="65698" y="129794"/>
                    <a:pt x="63500" y="127889"/>
                    <a:pt x="63500" y="125222"/>
                  </a:cubicBezTo>
                  <a:cubicBezTo>
                    <a:pt x="63500" y="122555"/>
                    <a:pt x="65698" y="120650"/>
                    <a:pt x="68263" y="120650"/>
                  </a:cubicBezTo>
                  <a:close/>
                  <a:moveTo>
                    <a:pt x="42672" y="120650"/>
                  </a:moveTo>
                  <a:cubicBezTo>
                    <a:pt x="45339" y="120650"/>
                    <a:pt x="47244" y="122555"/>
                    <a:pt x="47244" y="125222"/>
                  </a:cubicBezTo>
                  <a:cubicBezTo>
                    <a:pt x="47244" y="127889"/>
                    <a:pt x="45339" y="129794"/>
                    <a:pt x="42672" y="129794"/>
                  </a:cubicBezTo>
                  <a:cubicBezTo>
                    <a:pt x="40005" y="129794"/>
                    <a:pt x="38100" y="127889"/>
                    <a:pt x="38100" y="125222"/>
                  </a:cubicBezTo>
                  <a:cubicBezTo>
                    <a:pt x="38100" y="122555"/>
                    <a:pt x="40005" y="120650"/>
                    <a:pt x="42672" y="120650"/>
                  </a:cubicBezTo>
                  <a:close/>
                  <a:moveTo>
                    <a:pt x="206795" y="117088"/>
                  </a:moveTo>
                  <a:lnTo>
                    <a:pt x="206795" y="137983"/>
                  </a:lnTo>
                  <a:lnTo>
                    <a:pt x="252910" y="137983"/>
                  </a:lnTo>
                  <a:cubicBezTo>
                    <a:pt x="255432" y="137983"/>
                    <a:pt x="257593" y="139785"/>
                    <a:pt x="257593" y="142307"/>
                  </a:cubicBezTo>
                  <a:cubicBezTo>
                    <a:pt x="257593" y="144828"/>
                    <a:pt x="255432" y="146630"/>
                    <a:pt x="252910" y="146630"/>
                  </a:cubicBezTo>
                  <a:lnTo>
                    <a:pt x="206795" y="146630"/>
                  </a:lnTo>
                  <a:lnTo>
                    <a:pt x="206795" y="167525"/>
                  </a:lnTo>
                  <a:lnTo>
                    <a:pt x="252910" y="167525"/>
                  </a:lnTo>
                  <a:cubicBezTo>
                    <a:pt x="255432" y="167525"/>
                    <a:pt x="257593" y="169687"/>
                    <a:pt x="257593" y="172209"/>
                  </a:cubicBezTo>
                  <a:cubicBezTo>
                    <a:pt x="257593" y="174731"/>
                    <a:pt x="255432" y="176892"/>
                    <a:pt x="252910" y="176892"/>
                  </a:cubicBezTo>
                  <a:lnTo>
                    <a:pt x="206795" y="176892"/>
                  </a:lnTo>
                  <a:lnTo>
                    <a:pt x="206795" y="197788"/>
                  </a:lnTo>
                  <a:lnTo>
                    <a:pt x="252910" y="197788"/>
                  </a:lnTo>
                  <a:cubicBezTo>
                    <a:pt x="255432" y="197788"/>
                    <a:pt x="257593" y="199589"/>
                    <a:pt x="257593" y="202111"/>
                  </a:cubicBezTo>
                  <a:cubicBezTo>
                    <a:pt x="257593" y="204633"/>
                    <a:pt x="255432" y="206435"/>
                    <a:pt x="252910" y="206435"/>
                  </a:cubicBezTo>
                  <a:lnTo>
                    <a:pt x="206795" y="206435"/>
                  </a:lnTo>
                  <a:lnTo>
                    <a:pt x="206795" y="227690"/>
                  </a:lnTo>
                  <a:lnTo>
                    <a:pt x="252910" y="227690"/>
                  </a:lnTo>
                  <a:cubicBezTo>
                    <a:pt x="255432" y="227690"/>
                    <a:pt x="257593" y="229852"/>
                    <a:pt x="257593" y="232014"/>
                  </a:cubicBezTo>
                  <a:cubicBezTo>
                    <a:pt x="257593" y="234536"/>
                    <a:pt x="255432" y="236697"/>
                    <a:pt x="252910" y="236697"/>
                  </a:cubicBezTo>
                  <a:lnTo>
                    <a:pt x="206795" y="236697"/>
                  </a:lnTo>
                  <a:lnTo>
                    <a:pt x="206795" y="257593"/>
                  </a:lnTo>
                  <a:lnTo>
                    <a:pt x="252910" y="257593"/>
                  </a:lnTo>
                  <a:cubicBezTo>
                    <a:pt x="255432" y="257593"/>
                    <a:pt x="257593" y="259754"/>
                    <a:pt x="257593" y="261916"/>
                  </a:cubicBezTo>
                  <a:cubicBezTo>
                    <a:pt x="257593" y="264438"/>
                    <a:pt x="255432" y="266600"/>
                    <a:pt x="252910" y="266600"/>
                  </a:cubicBezTo>
                  <a:lnTo>
                    <a:pt x="206795" y="266600"/>
                  </a:lnTo>
                  <a:lnTo>
                    <a:pt x="206795" y="287495"/>
                  </a:lnTo>
                  <a:lnTo>
                    <a:pt x="275607" y="287495"/>
                  </a:lnTo>
                  <a:lnTo>
                    <a:pt x="275607" y="117088"/>
                  </a:lnTo>
                  <a:lnTo>
                    <a:pt x="206795" y="117088"/>
                  </a:lnTo>
                  <a:close/>
                  <a:moveTo>
                    <a:pt x="174259" y="95250"/>
                  </a:moveTo>
                  <a:cubicBezTo>
                    <a:pt x="176824" y="95250"/>
                    <a:pt x="179022" y="97448"/>
                    <a:pt x="179022" y="100013"/>
                  </a:cubicBezTo>
                  <a:cubicBezTo>
                    <a:pt x="179022" y="102577"/>
                    <a:pt x="176824" y="104409"/>
                    <a:pt x="174259" y="104409"/>
                  </a:cubicBezTo>
                  <a:cubicBezTo>
                    <a:pt x="172061" y="104409"/>
                    <a:pt x="169863" y="102577"/>
                    <a:pt x="169863" y="100013"/>
                  </a:cubicBezTo>
                  <a:cubicBezTo>
                    <a:pt x="169863" y="97448"/>
                    <a:pt x="172061" y="95250"/>
                    <a:pt x="174259" y="95250"/>
                  </a:cubicBezTo>
                  <a:close/>
                  <a:moveTo>
                    <a:pt x="147638" y="95250"/>
                  </a:moveTo>
                  <a:cubicBezTo>
                    <a:pt x="150202" y="95250"/>
                    <a:pt x="152034" y="97448"/>
                    <a:pt x="152034" y="100013"/>
                  </a:cubicBezTo>
                  <a:cubicBezTo>
                    <a:pt x="152034" y="102577"/>
                    <a:pt x="150202" y="104409"/>
                    <a:pt x="147638" y="104409"/>
                  </a:cubicBezTo>
                  <a:cubicBezTo>
                    <a:pt x="144707" y="104409"/>
                    <a:pt x="142875" y="102577"/>
                    <a:pt x="142875" y="100013"/>
                  </a:cubicBezTo>
                  <a:cubicBezTo>
                    <a:pt x="142875" y="97448"/>
                    <a:pt x="144707" y="95250"/>
                    <a:pt x="147638" y="95250"/>
                  </a:cubicBezTo>
                  <a:close/>
                  <a:moveTo>
                    <a:pt x="120651" y="95250"/>
                  </a:moveTo>
                  <a:cubicBezTo>
                    <a:pt x="122849" y="95250"/>
                    <a:pt x="125047" y="97448"/>
                    <a:pt x="125047" y="100013"/>
                  </a:cubicBezTo>
                  <a:cubicBezTo>
                    <a:pt x="125047" y="102577"/>
                    <a:pt x="122849" y="104409"/>
                    <a:pt x="120651" y="104409"/>
                  </a:cubicBezTo>
                  <a:cubicBezTo>
                    <a:pt x="118086" y="104409"/>
                    <a:pt x="115888" y="102577"/>
                    <a:pt x="115888" y="100013"/>
                  </a:cubicBezTo>
                  <a:cubicBezTo>
                    <a:pt x="115888" y="97448"/>
                    <a:pt x="118086" y="95250"/>
                    <a:pt x="120651" y="95250"/>
                  </a:cubicBezTo>
                  <a:close/>
                  <a:moveTo>
                    <a:pt x="68263" y="95250"/>
                  </a:moveTo>
                  <a:cubicBezTo>
                    <a:pt x="70827" y="95250"/>
                    <a:pt x="72659" y="97448"/>
                    <a:pt x="72659" y="100013"/>
                  </a:cubicBezTo>
                  <a:cubicBezTo>
                    <a:pt x="72659" y="102577"/>
                    <a:pt x="70827" y="104409"/>
                    <a:pt x="68263" y="104409"/>
                  </a:cubicBezTo>
                  <a:cubicBezTo>
                    <a:pt x="65698" y="104409"/>
                    <a:pt x="63500" y="102577"/>
                    <a:pt x="63500" y="100013"/>
                  </a:cubicBezTo>
                  <a:cubicBezTo>
                    <a:pt x="63500" y="97448"/>
                    <a:pt x="65698" y="95250"/>
                    <a:pt x="68263" y="95250"/>
                  </a:cubicBezTo>
                  <a:close/>
                  <a:moveTo>
                    <a:pt x="42672" y="95250"/>
                  </a:moveTo>
                  <a:cubicBezTo>
                    <a:pt x="45339" y="95250"/>
                    <a:pt x="47244" y="97448"/>
                    <a:pt x="47244" y="100013"/>
                  </a:cubicBezTo>
                  <a:cubicBezTo>
                    <a:pt x="47244" y="102577"/>
                    <a:pt x="45339" y="104409"/>
                    <a:pt x="42672" y="104409"/>
                  </a:cubicBezTo>
                  <a:cubicBezTo>
                    <a:pt x="40005" y="104409"/>
                    <a:pt x="38100" y="102577"/>
                    <a:pt x="38100" y="100013"/>
                  </a:cubicBezTo>
                  <a:cubicBezTo>
                    <a:pt x="38100" y="97448"/>
                    <a:pt x="40005" y="95250"/>
                    <a:pt x="42672" y="95250"/>
                  </a:cubicBezTo>
                  <a:close/>
                  <a:moveTo>
                    <a:pt x="20896" y="81061"/>
                  </a:moveTo>
                  <a:lnTo>
                    <a:pt x="20896" y="287495"/>
                  </a:lnTo>
                  <a:lnTo>
                    <a:pt x="89708" y="287495"/>
                  </a:lnTo>
                  <a:lnTo>
                    <a:pt x="89708" y="81061"/>
                  </a:lnTo>
                  <a:lnTo>
                    <a:pt x="20896" y="81061"/>
                  </a:lnTo>
                  <a:close/>
                  <a:moveTo>
                    <a:pt x="174259" y="71437"/>
                  </a:moveTo>
                  <a:cubicBezTo>
                    <a:pt x="176824" y="71437"/>
                    <a:pt x="179022" y="73269"/>
                    <a:pt x="179022" y="75833"/>
                  </a:cubicBezTo>
                  <a:cubicBezTo>
                    <a:pt x="179022" y="78398"/>
                    <a:pt x="176824" y="80596"/>
                    <a:pt x="174259" y="80596"/>
                  </a:cubicBezTo>
                  <a:cubicBezTo>
                    <a:pt x="172061" y="80596"/>
                    <a:pt x="169863" y="78398"/>
                    <a:pt x="169863" y="75833"/>
                  </a:cubicBezTo>
                  <a:cubicBezTo>
                    <a:pt x="169863" y="73269"/>
                    <a:pt x="172061" y="71437"/>
                    <a:pt x="174259" y="71437"/>
                  </a:cubicBezTo>
                  <a:close/>
                  <a:moveTo>
                    <a:pt x="147638" y="71437"/>
                  </a:moveTo>
                  <a:cubicBezTo>
                    <a:pt x="150202" y="71437"/>
                    <a:pt x="152034" y="73269"/>
                    <a:pt x="152034" y="75833"/>
                  </a:cubicBezTo>
                  <a:cubicBezTo>
                    <a:pt x="152034" y="78398"/>
                    <a:pt x="150202" y="80596"/>
                    <a:pt x="147638" y="80596"/>
                  </a:cubicBezTo>
                  <a:cubicBezTo>
                    <a:pt x="144707" y="80596"/>
                    <a:pt x="142875" y="78398"/>
                    <a:pt x="142875" y="75833"/>
                  </a:cubicBezTo>
                  <a:cubicBezTo>
                    <a:pt x="142875" y="73269"/>
                    <a:pt x="144707" y="71437"/>
                    <a:pt x="147638" y="71437"/>
                  </a:cubicBezTo>
                  <a:close/>
                  <a:moveTo>
                    <a:pt x="120651" y="71437"/>
                  </a:moveTo>
                  <a:cubicBezTo>
                    <a:pt x="122849" y="71437"/>
                    <a:pt x="125047" y="73269"/>
                    <a:pt x="125047" y="75833"/>
                  </a:cubicBezTo>
                  <a:cubicBezTo>
                    <a:pt x="125047" y="78398"/>
                    <a:pt x="122849" y="80596"/>
                    <a:pt x="120651" y="80596"/>
                  </a:cubicBezTo>
                  <a:cubicBezTo>
                    <a:pt x="118086" y="80596"/>
                    <a:pt x="115888" y="78398"/>
                    <a:pt x="115888" y="75833"/>
                  </a:cubicBezTo>
                  <a:cubicBezTo>
                    <a:pt x="115888" y="73269"/>
                    <a:pt x="118086" y="71437"/>
                    <a:pt x="120651" y="71437"/>
                  </a:cubicBezTo>
                  <a:close/>
                  <a:moveTo>
                    <a:pt x="174259" y="47625"/>
                  </a:moveTo>
                  <a:cubicBezTo>
                    <a:pt x="176824" y="47625"/>
                    <a:pt x="179022" y="49823"/>
                    <a:pt x="179022" y="52388"/>
                  </a:cubicBezTo>
                  <a:cubicBezTo>
                    <a:pt x="179022" y="54586"/>
                    <a:pt x="176824" y="56784"/>
                    <a:pt x="174259" y="56784"/>
                  </a:cubicBezTo>
                  <a:cubicBezTo>
                    <a:pt x="172061" y="56784"/>
                    <a:pt x="169863" y="54586"/>
                    <a:pt x="169863" y="52388"/>
                  </a:cubicBezTo>
                  <a:cubicBezTo>
                    <a:pt x="169863" y="49823"/>
                    <a:pt x="172061" y="47625"/>
                    <a:pt x="174259" y="47625"/>
                  </a:cubicBezTo>
                  <a:close/>
                  <a:moveTo>
                    <a:pt x="147638" y="47625"/>
                  </a:moveTo>
                  <a:cubicBezTo>
                    <a:pt x="150202" y="47625"/>
                    <a:pt x="152034" y="49823"/>
                    <a:pt x="152034" y="52388"/>
                  </a:cubicBezTo>
                  <a:cubicBezTo>
                    <a:pt x="152034" y="54586"/>
                    <a:pt x="150202" y="56784"/>
                    <a:pt x="147638" y="56784"/>
                  </a:cubicBezTo>
                  <a:cubicBezTo>
                    <a:pt x="144707" y="56784"/>
                    <a:pt x="142875" y="54586"/>
                    <a:pt x="142875" y="52388"/>
                  </a:cubicBezTo>
                  <a:cubicBezTo>
                    <a:pt x="142875" y="49823"/>
                    <a:pt x="144707" y="47625"/>
                    <a:pt x="147638" y="47625"/>
                  </a:cubicBezTo>
                  <a:close/>
                  <a:moveTo>
                    <a:pt x="120651" y="47625"/>
                  </a:moveTo>
                  <a:cubicBezTo>
                    <a:pt x="122849" y="47625"/>
                    <a:pt x="125047" y="49823"/>
                    <a:pt x="125047" y="52388"/>
                  </a:cubicBezTo>
                  <a:cubicBezTo>
                    <a:pt x="125047" y="54586"/>
                    <a:pt x="122849" y="56784"/>
                    <a:pt x="120651" y="56784"/>
                  </a:cubicBezTo>
                  <a:cubicBezTo>
                    <a:pt x="118086" y="56784"/>
                    <a:pt x="115888" y="54586"/>
                    <a:pt x="115888" y="52388"/>
                  </a:cubicBezTo>
                  <a:cubicBezTo>
                    <a:pt x="115888" y="49823"/>
                    <a:pt x="118086" y="47625"/>
                    <a:pt x="120651" y="47625"/>
                  </a:cubicBezTo>
                  <a:close/>
                  <a:moveTo>
                    <a:pt x="174259" y="23812"/>
                  </a:moveTo>
                  <a:cubicBezTo>
                    <a:pt x="176824" y="23812"/>
                    <a:pt x="179022" y="25929"/>
                    <a:pt x="179022" y="28398"/>
                  </a:cubicBezTo>
                  <a:cubicBezTo>
                    <a:pt x="179022" y="30868"/>
                    <a:pt x="176824" y="32984"/>
                    <a:pt x="174259" y="32984"/>
                  </a:cubicBezTo>
                  <a:cubicBezTo>
                    <a:pt x="172061" y="32984"/>
                    <a:pt x="169863" y="30868"/>
                    <a:pt x="169863" y="28398"/>
                  </a:cubicBezTo>
                  <a:cubicBezTo>
                    <a:pt x="169863" y="25929"/>
                    <a:pt x="172061" y="23812"/>
                    <a:pt x="174259" y="23812"/>
                  </a:cubicBezTo>
                  <a:close/>
                  <a:moveTo>
                    <a:pt x="147638" y="23812"/>
                  </a:moveTo>
                  <a:cubicBezTo>
                    <a:pt x="150202" y="23812"/>
                    <a:pt x="152034" y="25929"/>
                    <a:pt x="152034" y="28398"/>
                  </a:cubicBezTo>
                  <a:cubicBezTo>
                    <a:pt x="152034" y="30868"/>
                    <a:pt x="150202" y="32984"/>
                    <a:pt x="147638" y="32984"/>
                  </a:cubicBezTo>
                  <a:cubicBezTo>
                    <a:pt x="144707" y="32984"/>
                    <a:pt x="142875" y="30868"/>
                    <a:pt x="142875" y="28398"/>
                  </a:cubicBezTo>
                  <a:cubicBezTo>
                    <a:pt x="142875" y="25929"/>
                    <a:pt x="144707" y="23812"/>
                    <a:pt x="147638" y="23812"/>
                  </a:cubicBezTo>
                  <a:close/>
                  <a:moveTo>
                    <a:pt x="120651" y="23812"/>
                  </a:moveTo>
                  <a:cubicBezTo>
                    <a:pt x="122849" y="23812"/>
                    <a:pt x="125047" y="25929"/>
                    <a:pt x="125047" y="28398"/>
                  </a:cubicBezTo>
                  <a:cubicBezTo>
                    <a:pt x="125047" y="30868"/>
                    <a:pt x="122849" y="32984"/>
                    <a:pt x="120651" y="32984"/>
                  </a:cubicBezTo>
                  <a:cubicBezTo>
                    <a:pt x="118086" y="32984"/>
                    <a:pt x="115888" y="30868"/>
                    <a:pt x="115888" y="28398"/>
                  </a:cubicBezTo>
                  <a:cubicBezTo>
                    <a:pt x="115888" y="25929"/>
                    <a:pt x="118086" y="23812"/>
                    <a:pt x="120651" y="23812"/>
                  </a:cubicBezTo>
                  <a:close/>
                  <a:moveTo>
                    <a:pt x="99075" y="9007"/>
                  </a:moveTo>
                  <a:lnTo>
                    <a:pt x="99075" y="287495"/>
                  </a:lnTo>
                  <a:lnTo>
                    <a:pt x="197789" y="287495"/>
                  </a:lnTo>
                  <a:lnTo>
                    <a:pt x="197789" y="9007"/>
                  </a:lnTo>
                  <a:lnTo>
                    <a:pt x="99075" y="9007"/>
                  </a:lnTo>
                  <a:close/>
                  <a:moveTo>
                    <a:pt x="82502" y="0"/>
                  </a:moveTo>
                  <a:lnTo>
                    <a:pt x="214001" y="0"/>
                  </a:lnTo>
                  <a:cubicBezTo>
                    <a:pt x="216523" y="0"/>
                    <a:pt x="218684" y="1801"/>
                    <a:pt x="218684" y="4684"/>
                  </a:cubicBezTo>
                  <a:cubicBezTo>
                    <a:pt x="218684" y="7205"/>
                    <a:pt x="216523" y="9007"/>
                    <a:pt x="214001" y="9007"/>
                  </a:cubicBezTo>
                  <a:lnTo>
                    <a:pt x="206795" y="9007"/>
                  </a:lnTo>
                  <a:lnTo>
                    <a:pt x="206795" y="107721"/>
                  </a:lnTo>
                  <a:lnTo>
                    <a:pt x="291819" y="107721"/>
                  </a:lnTo>
                  <a:cubicBezTo>
                    <a:pt x="294341" y="107721"/>
                    <a:pt x="296503" y="109882"/>
                    <a:pt x="296503" y="112404"/>
                  </a:cubicBezTo>
                  <a:cubicBezTo>
                    <a:pt x="296503" y="114926"/>
                    <a:pt x="294341" y="117088"/>
                    <a:pt x="291819" y="117088"/>
                  </a:cubicBezTo>
                  <a:lnTo>
                    <a:pt x="284614" y="117088"/>
                  </a:lnTo>
                  <a:lnTo>
                    <a:pt x="284614" y="287495"/>
                  </a:lnTo>
                  <a:lnTo>
                    <a:pt x="291819" y="287495"/>
                  </a:lnTo>
                  <a:cubicBezTo>
                    <a:pt x="294341" y="287495"/>
                    <a:pt x="296503" y="289657"/>
                    <a:pt x="296503" y="292179"/>
                  </a:cubicBezTo>
                  <a:cubicBezTo>
                    <a:pt x="296503" y="294340"/>
                    <a:pt x="294341" y="296502"/>
                    <a:pt x="291819" y="296502"/>
                  </a:cubicBezTo>
                  <a:lnTo>
                    <a:pt x="4684" y="296502"/>
                  </a:lnTo>
                  <a:cubicBezTo>
                    <a:pt x="2162" y="296502"/>
                    <a:pt x="0" y="294340"/>
                    <a:pt x="0" y="292179"/>
                  </a:cubicBezTo>
                  <a:cubicBezTo>
                    <a:pt x="0" y="289657"/>
                    <a:pt x="2162" y="287495"/>
                    <a:pt x="4684" y="287495"/>
                  </a:cubicBezTo>
                  <a:lnTo>
                    <a:pt x="11889" y="287495"/>
                  </a:lnTo>
                  <a:lnTo>
                    <a:pt x="11889" y="81061"/>
                  </a:lnTo>
                  <a:lnTo>
                    <a:pt x="4684" y="81061"/>
                  </a:lnTo>
                  <a:cubicBezTo>
                    <a:pt x="2162" y="81061"/>
                    <a:pt x="0" y="78899"/>
                    <a:pt x="0" y="76377"/>
                  </a:cubicBezTo>
                  <a:cubicBezTo>
                    <a:pt x="0" y="73855"/>
                    <a:pt x="2162" y="72054"/>
                    <a:pt x="4684" y="72054"/>
                  </a:cubicBezTo>
                  <a:lnTo>
                    <a:pt x="89708" y="72054"/>
                  </a:lnTo>
                  <a:lnTo>
                    <a:pt x="89708" y="9007"/>
                  </a:lnTo>
                  <a:lnTo>
                    <a:pt x="82502" y="9007"/>
                  </a:lnTo>
                  <a:cubicBezTo>
                    <a:pt x="79980" y="9007"/>
                    <a:pt x="78179" y="7205"/>
                    <a:pt x="78179" y="4684"/>
                  </a:cubicBezTo>
                  <a:cubicBezTo>
                    <a:pt x="78179" y="1801"/>
                    <a:pt x="79980" y="0"/>
                    <a:pt x="82502" y="0"/>
                  </a:cubicBezTo>
                  <a:close/>
                </a:path>
              </a:pathLst>
            </a:custGeom>
            <a:solidFill>
              <a:schemeClr val="bg1"/>
            </a:solidFill>
            <a:ln>
              <a:noFill/>
            </a:ln>
            <a:effectLst/>
          </p:spPr>
          <p:txBody>
            <a:bodyPr anchor="ctr"/>
            <a:lstStyle/>
            <a:p>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FE11EC4D-6DE3-2545-9E65-6885267C818E}"/>
                </a:ext>
              </a:extLst>
            </p:cNvPr>
            <p:cNvSpPr txBox="1"/>
            <p:nvPr/>
          </p:nvSpPr>
          <p:spPr>
            <a:xfrm>
              <a:off x="8721245" y="2769429"/>
              <a:ext cx="16082499" cy="10535614"/>
            </a:xfrm>
            <a:prstGeom prst="rect">
              <a:avLst/>
            </a:prstGeom>
            <a:noFill/>
          </p:spPr>
          <p:txBody>
            <a:bodyPr wrap="square" rtlCol="0" anchor="ctr" anchorCtr="0">
              <a:spAutoFit/>
            </a:bodyPr>
            <a:lstStyle>
              <a:defPPr>
                <a:defRPr lang="en-US"/>
              </a:defPPr>
              <a:lvl1pPr marL="285750" indent="-285750">
                <a:buFont typeface="Wingdings" panose="05000000000000000000" pitchFamily="2" charset="2"/>
                <a:buChar char="§"/>
                <a:defRPr sz="1600">
                  <a:solidFill>
                    <a:schemeClr val="tx2"/>
                  </a:solidFill>
                  <a:latin typeface="Calibri" panose="020F0502020204030204" pitchFamily="34" charset="0"/>
                  <a:ea typeface="League Spartan" charset="0"/>
                  <a:cs typeface="Calibri" panose="020F0502020204030204" pitchFamily="34" charset="0"/>
                </a:defRPr>
              </a:lvl1pPr>
            </a:lstStyle>
            <a:p>
              <a:pPr>
                <a:spcBef>
                  <a:spcPts val="600"/>
                </a:spcBef>
                <a:spcAft>
                  <a:spcPts val="1200"/>
                </a:spcAft>
              </a:pPr>
              <a:r>
                <a:rPr lang="en-GB" sz="2000" b="1" dirty="0">
                  <a:solidFill>
                    <a:schemeClr val="tx1"/>
                  </a:solidFill>
                </a:rPr>
                <a:t>Review &amp; improvement of over 100.000 units’ goals for 2023 </a:t>
              </a:r>
              <a:r>
                <a:rPr lang="en-GB" sz="2000" dirty="0">
                  <a:solidFill>
                    <a:schemeClr val="tx1"/>
                  </a:solidFill>
                </a:rPr>
                <a:t>leveraging cutting-edge technologies in the areas of Robotic Process Automation (RPA) and Artificial Intelligence (AI). (completed).</a:t>
              </a:r>
            </a:p>
            <a:p>
              <a:pPr>
                <a:spcBef>
                  <a:spcPts val="600"/>
                </a:spcBef>
                <a:spcAft>
                  <a:spcPts val="1200"/>
                </a:spcAft>
              </a:pPr>
              <a:r>
                <a:rPr lang="en-GB" sz="2000" b="1" dirty="0">
                  <a:solidFill>
                    <a:schemeClr val="tx1"/>
                  </a:solidFill>
                </a:rPr>
                <a:t>Additional review &amp; improvement </a:t>
              </a:r>
              <a:r>
                <a:rPr lang="en-GB" sz="2000" dirty="0">
                  <a:solidFill>
                    <a:schemeClr val="tx1"/>
                  </a:solidFill>
                </a:rPr>
                <a:t>of ~36,000 units’ goals</a:t>
              </a:r>
              <a:r>
                <a:rPr lang="el-GR" sz="2000" dirty="0">
                  <a:solidFill>
                    <a:schemeClr val="tx1"/>
                  </a:solidFill>
                </a:rPr>
                <a:t> </a:t>
              </a:r>
              <a:r>
                <a:rPr lang="en-US" sz="2000" dirty="0">
                  <a:solidFill>
                    <a:schemeClr val="tx1"/>
                  </a:solidFill>
                </a:rPr>
                <a:t>from</a:t>
              </a:r>
              <a:r>
                <a:rPr lang="en-GB" sz="2000" dirty="0">
                  <a:solidFill>
                    <a:schemeClr val="tx1"/>
                  </a:solidFill>
                </a:rPr>
                <a:t> a </a:t>
              </a:r>
              <a:r>
                <a:rPr lang="en-GB" sz="2000" b="1" dirty="0">
                  <a:solidFill>
                    <a:schemeClr val="tx1"/>
                  </a:solidFill>
                </a:rPr>
                <a:t>representative sample of 40 public administration entities</a:t>
              </a:r>
              <a:r>
                <a:rPr lang="en-GB" sz="2000" dirty="0">
                  <a:solidFill>
                    <a:schemeClr val="tx1"/>
                  </a:solidFill>
                </a:rPr>
                <a:t>, with the support of a team of </a:t>
              </a:r>
              <a:r>
                <a:rPr lang="en-US" sz="2000" dirty="0">
                  <a:solidFill>
                    <a:schemeClr val="tx1"/>
                  </a:solidFill>
                </a:rPr>
                <a:t>experienced</a:t>
              </a:r>
              <a:r>
                <a:rPr lang="en-GB" sz="2000" dirty="0">
                  <a:solidFill>
                    <a:schemeClr val="tx1"/>
                  </a:solidFill>
                </a:rPr>
                <a:t> analysts (completed).</a:t>
              </a:r>
            </a:p>
            <a:p>
              <a:pPr>
                <a:spcBef>
                  <a:spcPts val="600"/>
                </a:spcBef>
                <a:spcAft>
                  <a:spcPts val="1200"/>
                </a:spcAft>
              </a:pPr>
              <a:r>
                <a:rPr lang="en-GB" sz="2000" dirty="0">
                  <a:solidFill>
                    <a:schemeClr val="tx1"/>
                  </a:solidFill>
                </a:rPr>
                <a:t>Development of an </a:t>
              </a:r>
              <a:r>
                <a:rPr lang="en-GB" sz="2000" b="1" dirty="0">
                  <a:solidFill>
                    <a:schemeClr val="tx1"/>
                  </a:solidFill>
                </a:rPr>
                <a:t>application for the validation of goal-setting </a:t>
              </a:r>
              <a:r>
                <a:rPr lang="en-GB" sz="2000" dirty="0">
                  <a:solidFill>
                    <a:schemeClr val="tx1"/>
                  </a:solidFill>
                </a:rPr>
                <a:t>(the authors of the initial goals were invited to validate the proposals for improvement or appropriate adaptation by the AI and the analysts, after their own intervention, if any, using a special web application (completed).</a:t>
              </a:r>
            </a:p>
            <a:p>
              <a:pPr>
                <a:spcBef>
                  <a:spcPts val="600"/>
                </a:spcBef>
                <a:spcAft>
                  <a:spcPts val="1200"/>
                </a:spcAft>
              </a:pPr>
              <a:r>
                <a:rPr lang="en-GB" sz="2000" dirty="0">
                  <a:solidFill>
                    <a:schemeClr val="tx1"/>
                  </a:solidFill>
                </a:rPr>
                <a:t>Development of </a:t>
              </a:r>
              <a:r>
                <a:rPr lang="en-GB" sz="2000" b="1" dirty="0">
                  <a:solidFill>
                    <a:schemeClr val="tx1"/>
                  </a:solidFill>
                </a:rPr>
                <a:t>a tech-driven support mechanism for good goal-setting </a:t>
              </a:r>
              <a:r>
                <a:rPr lang="en-GB" sz="2000" dirty="0">
                  <a:solidFill>
                    <a:schemeClr val="tx1"/>
                  </a:solidFill>
                </a:rPr>
                <a:t>for future use in the next goal-setting cycles, based on the results of the first phase (in the design phase).</a:t>
              </a:r>
            </a:p>
            <a:p>
              <a:pPr>
                <a:spcBef>
                  <a:spcPts val="600"/>
                </a:spcBef>
                <a:spcAft>
                  <a:spcPts val="1200"/>
                </a:spcAft>
              </a:pPr>
              <a:r>
                <a:rPr lang="en-GB" sz="2000" dirty="0">
                  <a:solidFill>
                    <a:schemeClr val="tx1"/>
                  </a:solidFill>
                </a:rPr>
                <a:t>Implementation of </a:t>
              </a:r>
              <a:r>
                <a:rPr lang="en-GB" sz="2000" b="1" dirty="0">
                  <a:solidFill>
                    <a:schemeClr val="tx1"/>
                  </a:solidFill>
                </a:rPr>
                <a:t>change management and capacity building</a:t>
              </a:r>
              <a:r>
                <a:rPr lang="en-GB" sz="2000" dirty="0">
                  <a:solidFill>
                    <a:schemeClr val="tx1"/>
                  </a:solidFill>
                </a:rPr>
                <a:t> actions in public entities for good goal-setting (in progress).</a:t>
              </a:r>
            </a:p>
          </p:txBody>
        </p:sp>
      </p:grpSp>
      <p:sp>
        <p:nvSpPr>
          <p:cNvPr id="45" name="Freeform 200">
            <a:extLst>
              <a:ext uri="{FF2B5EF4-FFF2-40B4-BE49-F238E27FC236}">
                <a16:creationId xmlns:a16="http://schemas.microsoft.com/office/drawing/2014/main" id="{A727B23B-C6AD-8044-89A3-C177389583F3}"/>
              </a:ext>
            </a:extLst>
          </p:cNvPr>
          <p:cNvSpPr>
            <a:spLocks noChangeArrowheads="1"/>
          </p:cNvSpPr>
          <p:nvPr/>
        </p:nvSpPr>
        <p:spPr bwMode="auto">
          <a:xfrm>
            <a:off x="2192414" y="1268760"/>
            <a:ext cx="807242" cy="802506"/>
          </a:xfrm>
          <a:custGeom>
            <a:avLst/>
            <a:gdLst>
              <a:gd name="T0" fmla="*/ 2147483646 w 830"/>
              <a:gd name="T1" fmla="*/ 2147483646 h 826"/>
              <a:gd name="T2" fmla="*/ 2147483646 w 830"/>
              <a:gd name="T3" fmla="*/ 2147483646 h 826"/>
              <a:gd name="T4" fmla="*/ 2147483646 w 830"/>
              <a:gd name="T5" fmla="*/ 2147483646 h 826"/>
              <a:gd name="T6" fmla="*/ 2147483646 w 830"/>
              <a:gd name="T7" fmla="*/ 2147483646 h 826"/>
              <a:gd name="T8" fmla="*/ 2147483646 w 830"/>
              <a:gd name="T9" fmla="*/ 2147483646 h 826"/>
              <a:gd name="T10" fmla="*/ 2147483646 w 830"/>
              <a:gd name="T11" fmla="*/ 2147483646 h 826"/>
              <a:gd name="T12" fmla="*/ 2147483646 w 830"/>
              <a:gd name="T13" fmla="*/ 2147483646 h 826"/>
              <a:gd name="T14" fmla="*/ 2147483646 w 830"/>
              <a:gd name="T15" fmla="*/ 2147483646 h 826"/>
              <a:gd name="T16" fmla="*/ 2147483646 w 830"/>
              <a:gd name="T17" fmla="*/ 2147483646 h 826"/>
              <a:gd name="T18" fmla="*/ 2147483646 w 830"/>
              <a:gd name="T19" fmla="*/ 2147483646 h 826"/>
              <a:gd name="T20" fmla="*/ 2147483646 w 830"/>
              <a:gd name="T21" fmla="*/ 2147483646 h 826"/>
              <a:gd name="T22" fmla="*/ 2147483646 w 830"/>
              <a:gd name="T23" fmla="*/ 2147483646 h 826"/>
              <a:gd name="T24" fmla="*/ 2147483646 w 830"/>
              <a:gd name="T25" fmla="*/ 2147483646 h 826"/>
              <a:gd name="T26" fmla="*/ 2147483646 w 830"/>
              <a:gd name="T27" fmla="*/ 2147483646 h 826"/>
              <a:gd name="T28" fmla="*/ 2147483646 w 830"/>
              <a:gd name="T29" fmla="*/ 2147483646 h 826"/>
              <a:gd name="T30" fmla="*/ 2147483646 w 830"/>
              <a:gd name="T31" fmla="*/ 2147483646 h 826"/>
              <a:gd name="T32" fmla="*/ 2147483646 w 830"/>
              <a:gd name="T33" fmla="*/ 2147483646 h 826"/>
              <a:gd name="T34" fmla="*/ 2147483646 w 830"/>
              <a:gd name="T35" fmla="*/ 2147483646 h 826"/>
              <a:gd name="T36" fmla="*/ 2147483646 w 830"/>
              <a:gd name="T37" fmla="*/ 2147483646 h 826"/>
              <a:gd name="T38" fmla="*/ 2147483646 w 830"/>
              <a:gd name="T39" fmla="*/ 2147483646 h 826"/>
              <a:gd name="T40" fmla="*/ 2147483646 w 830"/>
              <a:gd name="T41" fmla="*/ 2147483646 h 826"/>
              <a:gd name="T42" fmla="*/ 2147483646 w 830"/>
              <a:gd name="T43" fmla="*/ 2147483646 h 826"/>
              <a:gd name="T44" fmla="*/ 2147483646 w 830"/>
              <a:gd name="T45" fmla="*/ 2147483646 h 826"/>
              <a:gd name="T46" fmla="*/ 2147483646 w 830"/>
              <a:gd name="T47" fmla="*/ 2147483646 h 826"/>
              <a:gd name="T48" fmla="*/ 2147483646 w 830"/>
              <a:gd name="T49" fmla="*/ 2147483646 h 826"/>
              <a:gd name="T50" fmla="*/ 2147483646 w 830"/>
              <a:gd name="T51" fmla="*/ 2147483646 h 826"/>
              <a:gd name="T52" fmla="*/ 2147483646 w 830"/>
              <a:gd name="T53" fmla="*/ 2147483646 h 826"/>
              <a:gd name="T54" fmla="*/ 2147483646 w 830"/>
              <a:gd name="T55" fmla="*/ 2147483646 h 826"/>
              <a:gd name="T56" fmla="*/ 2147483646 w 830"/>
              <a:gd name="T57" fmla="*/ 2147483646 h 826"/>
              <a:gd name="T58" fmla="*/ 2147483646 w 830"/>
              <a:gd name="T59" fmla="*/ 2147483646 h 826"/>
              <a:gd name="T60" fmla="*/ 2147483646 w 830"/>
              <a:gd name="T61" fmla="*/ 2147483646 h 826"/>
              <a:gd name="T62" fmla="*/ 2147483646 w 830"/>
              <a:gd name="T63" fmla="*/ 2147483646 h 826"/>
              <a:gd name="T64" fmla="*/ 2147483646 w 830"/>
              <a:gd name="T65" fmla="*/ 2147483646 h 826"/>
              <a:gd name="T66" fmla="*/ 2147483646 w 830"/>
              <a:gd name="T67" fmla="*/ 2147483646 h 826"/>
              <a:gd name="T68" fmla="*/ 2147483646 w 830"/>
              <a:gd name="T69" fmla="*/ 2147483646 h 826"/>
              <a:gd name="T70" fmla="*/ 2147483646 w 830"/>
              <a:gd name="T71" fmla="*/ 2147483646 h 826"/>
              <a:gd name="T72" fmla="*/ 2147483646 w 830"/>
              <a:gd name="T73" fmla="*/ 2147483646 h 826"/>
              <a:gd name="T74" fmla="*/ 2147483646 w 830"/>
              <a:gd name="T75" fmla="*/ 2147483646 h 826"/>
              <a:gd name="T76" fmla="*/ 2147483646 w 830"/>
              <a:gd name="T77" fmla="*/ 2147483646 h 826"/>
              <a:gd name="T78" fmla="*/ 2147483646 w 830"/>
              <a:gd name="T79" fmla="*/ 2147483646 h 826"/>
              <a:gd name="T80" fmla="*/ 2147483646 w 830"/>
              <a:gd name="T81" fmla="*/ 2147483646 h 826"/>
              <a:gd name="T82" fmla="*/ 2147483646 w 830"/>
              <a:gd name="T83" fmla="*/ 2147483646 h 826"/>
              <a:gd name="T84" fmla="*/ 2147483646 w 830"/>
              <a:gd name="T85" fmla="*/ 2147483646 h 826"/>
              <a:gd name="T86" fmla="*/ 2147483646 w 830"/>
              <a:gd name="T87" fmla="*/ 2147483646 h 826"/>
              <a:gd name="T88" fmla="*/ 2147483646 w 830"/>
              <a:gd name="T89" fmla="*/ 2147483646 h 8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30" h="826">
                <a:moveTo>
                  <a:pt x="585" y="447"/>
                </a:moveTo>
                <a:lnTo>
                  <a:pt x="436" y="126"/>
                </a:lnTo>
                <a:lnTo>
                  <a:pt x="643" y="30"/>
                </a:lnTo>
                <a:lnTo>
                  <a:pt x="681" y="115"/>
                </a:lnTo>
                <a:lnTo>
                  <a:pt x="543" y="179"/>
                </a:lnTo>
                <a:cubicBezTo>
                  <a:pt x="537" y="181"/>
                  <a:pt x="534" y="189"/>
                  <a:pt x="537" y="195"/>
                </a:cubicBezTo>
                <a:cubicBezTo>
                  <a:pt x="539" y="200"/>
                  <a:pt x="543" y="203"/>
                  <a:pt x="548" y="203"/>
                </a:cubicBezTo>
                <a:cubicBezTo>
                  <a:pt x="550" y="203"/>
                  <a:pt x="552" y="202"/>
                  <a:pt x="553" y="201"/>
                </a:cubicBezTo>
                <a:lnTo>
                  <a:pt x="692" y="137"/>
                </a:lnTo>
                <a:lnTo>
                  <a:pt x="792" y="352"/>
                </a:lnTo>
                <a:lnTo>
                  <a:pt x="585" y="447"/>
                </a:lnTo>
                <a:close/>
                <a:moveTo>
                  <a:pt x="336" y="511"/>
                </a:moveTo>
                <a:lnTo>
                  <a:pt x="227" y="275"/>
                </a:lnTo>
                <a:lnTo>
                  <a:pt x="433" y="180"/>
                </a:lnTo>
                <a:lnTo>
                  <a:pt x="472" y="264"/>
                </a:lnTo>
                <a:lnTo>
                  <a:pt x="329" y="330"/>
                </a:lnTo>
                <a:cubicBezTo>
                  <a:pt x="323" y="333"/>
                  <a:pt x="321" y="340"/>
                  <a:pt x="323" y="346"/>
                </a:cubicBezTo>
                <a:cubicBezTo>
                  <a:pt x="325" y="351"/>
                  <a:pt x="330" y="354"/>
                  <a:pt x="335" y="354"/>
                </a:cubicBezTo>
                <a:cubicBezTo>
                  <a:pt x="337" y="354"/>
                  <a:pt x="338" y="353"/>
                  <a:pt x="340" y="352"/>
                </a:cubicBezTo>
                <a:lnTo>
                  <a:pt x="483" y="286"/>
                </a:lnTo>
                <a:lnTo>
                  <a:pt x="543" y="415"/>
                </a:lnTo>
                <a:lnTo>
                  <a:pt x="336" y="511"/>
                </a:lnTo>
                <a:close/>
                <a:moveTo>
                  <a:pt x="443" y="543"/>
                </a:moveTo>
                <a:lnTo>
                  <a:pt x="443" y="543"/>
                </a:lnTo>
                <a:cubicBezTo>
                  <a:pt x="422" y="543"/>
                  <a:pt x="405" y="528"/>
                  <a:pt x="399" y="509"/>
                </a:cubicBezTo>
                <a:lnTo>
                  <a:pt x="480" y="472"/>
                </a:lnTo>
                <a:cubicBezTo>
                  <a:pt x="486" y="479"/>
                  <a:pt x="489" y="487"/>
                  <a:pt x="489" y="497"/>
                </a:cubicBezTo>
                <a:cubicBezTo>
                  <a:pt x="489" y="522"/>
                  <a:pt x="468" y="543"/>
                  <a:pt x="443" y="543"/>
                </a:cubicBezTo>
                <a:close/>
                <a:moveTo>
                  <a:pt x="61" y="519"/>
                </a:moveTo>
                <a:lnTo>
                  <a:pt x="43" y="480"/>
                </a:lnTo>
                <a:lnTo>
                  <a:pt x="226" y="332"/>
                </a:lnTo>
                <a:lnTo>
                  <a:pt x="258" y="404"/>
                </a:lnTo>
                <a:lnTo>
                  <a:pt x="292" y="475"/>
                </a:lnTo>
                <a:lnTo>
                  <a:pt x="61" y="519"/>
                </a:lnTo>
                <a:close/>
                <a:moveTo>
                  <a:pt x="789" y="158"/>
                </a:moveTo>
                <a:lnTo>
                  <a:pt x="789" y="158"/>
                </a:lnTo>
                <a:cubicBezTo>
                  <a:pt x="802" y="186"/>
                  <a:pt x="803" y="217"/>
                  <a:pt x="792" y="245"/>
                </a:cubicBezTo>
                <a:cubicBezTo>
                  <a:pt x="789" y="253"/>
                  <a:pt x="785" y="261"/>
                  <a:pt x="781" y="269"/>
                </a:cubicBezTo>
                <a:lnTo>
                  <a:pt x="699" y="93"/>
                </a:lnTo>
                <a:cubicBezTo>
                  <a:pt x="737" y="98"/>
                  <a:pt x="772" y="121"/>
                  <a:pt x="789" y="158"/>
                </a:cubicBezTo>
                <a:close/>
                <a:moveTo>
                  <a:pt x="792" y="294"/>
                </a:moveTo>
                <a:lnTo>
                  <a:pt x="792" y="294"/>
                </a:lnTo>
                <a:cubicBezTo>
                  <a:pt x="802" y="283"/>
                  <a:pt x="811" y="269"/>
                  <a:pt x="816" y="254"/>
                </a:cubicBezTo>
                <a:cubicBezTo>
                  <a:pt x="829" y="219"/>
                  <a:pt x="827" y="181"/>
                  <a:pt x="812" y="148"/>
                </a:cubicBezTo>
                <a:cubicBezTo>
                  <a:pt x="788" y="98"/>
                  <a:pt x="739" y="68"/>
                  <a:pt x="687" y="68"/>
                </a:cubicBezTo>
                <a:lnTo>
                  <a:pt x="660" y="9"/>
                </a:lnTo>
                <a:cubicBezTo>
                  <a:pt x="657" y="2"/>
                  <a:pt x="650" y="0"/>
                  <a:pt x="644" y="2"/>
                </a:cubicBezTo>
                <a:lnTo>
                  <a:pt x="414" y="109"/>
                </a:lnTo>
                <a:cubicBezTo>
                  <a:pt x="411" y="110"/>
                  <a:pt x="409" y="113"/>
                  <a:pt x="408" y="116"/>
                </a:cubicBezTo>
                <a:cubicBezTo>
                  <a:pt x="406" y="119"/>
                  <a:pt x="407" y="123"/>
                  <a:pt x="408" y="126"/>
                </a:cubicBezTo>
                <a:lnTo>
                  <a:pt x="423" y="158"/>
                </a:lnTo>
                <a:lnTo>
                  <a:pt x="205" y="259"/>
                </a:lnTo>
                <a:cubicBezTo>
                  <a:pt x="198" y="261"/>
                  <a:pt x="196" y="269"/>
                  <a:pt x="198" y="275"/>
                </a:cubicBezTo>
                <a:lnTo>
                  <a:pt x="214" y="309"/>
                </a:lnTo>
                <a:lnTo>
                  <a:pt x="32" y="456"/>
                </a:lnTo>
                <a:lnTo>
                  <a:pt x="25" y="442"/>
                </a:lnTo>
                <a:cubicBezTo>
                  <a:pt x="22" y="436"/>
                  <a:pt x="15" y="434"/>
                  <a:pt x="9" y="436"/>
                </a:cubicBezTo>
                <a:cubicBezTo>
                  <a:pt x="2" y="439"/>
                  <a:pt x="0" y="446"/>
                  <a:pt x="3" y="453"/>
                </a:cubicBezTo>
                <a:lnTo>
                  <a:pt x="56" y="567"/>
                </a:lnTo>
                <a:cubicBezTo>
                  <a:pt x="58" y="572"/>
                  <a:pt x="62" y="575"/>
                  <a:pt x="67" y="575"/>
                </a:cubicBezTo>
                <a:cubicBezTo>
                  <a:pt x="69" y="575"/>
                  <a:pt x="70" y="575"/>
                  <a:pt x="72" y="573"/>
                </a:cubicBezTo>
                <a:cubicBezTo>
                  <a:pt x="79" y="570"/>
                  <a:pt x="81" y="563"/>
                  <a:pt x="79" y="557"/>
                </a:cubicBezTo>
                <a:lnTo>
                  <a:pt x="72" y="543"/>
                </a:lnTo>
                <a:lnTo>
                  <a:pt x="302" y="499"/>
                </a:lnTo>
                <a:lnTo>
                  <a:pt x="318" y="533"/>
                </a:lnTo>
                <a:cubicBezTo>
                  <a:pt x="319" y="536"/>
                  <a:pt x="322" y="538"/>
                  <a:pt x="325" y="539"/>
                </a:cubicBezTo>
                <a:cubicBezTo>
                  <a:pt x="327" y="540"/>
                  <a:pt x="328" y="540"/>
                  <a:pt x="329" y="540"/>
                </a:cubicBezTo>
                <a:cubicBezTo>
                  <a:pt x="331" y="540"/>
                  <a:pt x="333" y="540"/>
                  <a:pt x="335" y="539"/>
                </a:cubicBezTo>
                <a:lnTo>
                  <a:pt x="376" y="520"/>
                </a:lnTo>
                <a:cubicBezTo>
                  <a:pt x="385" y="543"/>
                  <a:pt x="405" y="562"/>
                  <a:pt x="430" y="566"/>
                </a:cubicBezTo>
                <a:lnTo>
                  <a:pt x="430" y="616"/>
                </a:lnTo>
                <a:lnTo>
                  <a:pt x="234" y="803"/>
                </a:lnTo>
                <a:cubicBezTo>
                  <a:pt x="230" y="808"/>
                  <a:pt x="230" y="815"/>
                  <a:pt x="234" y="820"/>
                </a:cubicBezTo>
                <a:cubicBezTo>
                  <a:pt x="237" y="823"/>
                  <a:pt x="240" y="825"/>
                  <a:pt x="243" y="825"/>
                </a:cubicBezTo>
                <a:cubicBezTo>
                  <a:pt x="246" y="825"/>
                  <a:pt x="250" y="823"/>
                  <a:pt x="252" y="821"/>
                </a:cubicBezTo>
                <a:lnTo>
                  <a:pt x="430" y="651"/>
                </a:lnTo>
                <a:lnTo>
                  <a:pt x="430" y="812"/>
                </a:lnTo>
                <a:cubicBezTo>
                  <a:pt x="430" y="819"/>
                  <a:pt x="436" y="825"/>
                  <a:pt x="443" y="825"/>
                </a:cubicBezTo>
                <a:cubicBezTo>
                  <a:pt x="449" y="825"/>
                  <a:pt x="455" y="819"/>
                  <a:pt x="455" y="812"/>
                </a:cubicBezTo>
                <a:lnTo>
                  <a:pt x="455" y="651"/>
                </a:lnTo>
                <a:lnTo>
                  <a:pt x="634" y="821"/>
                </a:lnTo>
                <a:cubicBezTo>
                  <a:pt x="636" y="823"/>
                  <a:pt x="639" y="825"/>
                  <a:pt x="642" y="825"/>
                </a:cubicBezTo>
                <a:cubicBezTo>
                  <a:pt x="645" y="825"/>
                  <a:pt x="649" y="823"/>
                  <a:pt x="651" y="820"/>
                </a:cubicBezTo>
                <a:cubicBezTo>
                  <a:pt x="656" y="815"/>
                  <a:pt x="656" y="808"/>
                  <a:pt x="651" y="803"/>
                </a:cubicBezTo>
                <a:lnTo>
                  <a:pt x="455" y="616"/>
                </a:lnTo>
                <a:lnTo>
                  <a:pt x="455" y="566"/>
                </a:lnTo>
                <a:cubicBezTo>
                  <a:pt x="488" y="560"/>
                  <a:pt x="513" y="532"/>
                  <a:pt x="513" y="497"/>
                </a:cubicBezTo>
                <a:cubicBezTo>
                  <a:pt x="513" y="483"/>
                  <a:pt x="509" y="472"/>
                  <a:pt x="503" y="461"/>
                </a:cubicBezTo>
                <a:lnTo>
                  <a:pt x="553" y="437"/>
                </a:lnTo>
                <a:lnTo>
                  <a:pt x="567" y="469"/>
                </a:lnTo>
                <a:cubicBezTo>
                  <a:pt x="569" y="472"/>
                  <a:pt x="571" y="475"/>
                  <a:pt x="574" y="476"/>
                </a:cubicBezTo>
                <a:cubicBezTo>
                  <a:pt x="576" y="476"/>
                  <a:pt x="577" y="477"/>
                  <a:pt x="579" y="477"/>
                </a:cubicBezTo>
                <a:cubicBezTo>
                  <a:pt x="581" y="477"/>
                  <a:pt x="583" y="476"/>
                  <a:pt x="584" y="476"/>
                </a:cubicBezTo>
                <a:lnTo>
                  <a:pt x="814" y="370"/>
                </a:lnTo>
                <a:cubicBezTo>
                  <a:pt x="820" y="366"/>
                  <a:pt x="822" y="359"/>
                  <a:pt x="819" y="352"/>
                </a:cubicBezTo>
                <a:lnTo>
                  <a:pt x="792" y="294"/>
                </a:lnTo>
                <a:close/>
              </a:path>
            </a:pathLst>
          </a:custGeom>
          <a:solidFill>
            <a:schemeClr val="bg1"/>
          </a:solidFill>
          <a:ln>
            <a:noFill/>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7" name="Square">
            <a:extLst>
              <a:ext uri="{FF2B5EF4-FFF2-40B4-BE49-F238E27FC236}">
                <a16:creationId xmlns:a16="http://schemas.microsoft.com/office/drawing/2014/main" id="{90B88CA7-74C8-584A-A891-96911CFFBF1F}"/>
              </a:ext>
            </a:extLst>
          </p:cNvPr>
          <p:cNvSpPr/>
          <p:nvPr/>
        </p:nvSpPr>
        <p:spPr>
          <a:xfrm>
            <a:off x="2135560" y="5301208"/>
            <a:ext cx="963185" cy="954758"/>
          </a:xfrm>
          <a:prstGeom prst="rect">
            <a:avLst/>
          </a:prstGeom>
          <a:solidFill>
            <a:schemeClr val="accent3">
              <a:lumMod val="40000"/>
              <a:lumOff val="60000"/>
            </a:schemeClr>
          </a:solidFill>
          <a:ln w="12700" cap="flat">
            <a:noFill/>
            <a:miter lim="400000"/>
          </a:ln>
          <a:effectLst/>
        </p:spPr>
        <p:txBody>
          <a:bodyPr wrap="square" lIns="0" tIns="0" rIns="0" bIns="0" numCol="1" anchor="t">
            <a:noAutofit/>
          </a:bodyPr>
          <a:lstStyle/>
          <a:p>
            <a:endParaRPr sz="2532" dirty="0">
              <a:latin typeface="Calibri" panose="020F0502020204030204" pitchFamily="34" charset="0"/>
              <a:cs typeface="Calibri" panose="020F0502020204030204" pitchFamily="34" charset="0"/>
            </a:endParaRPr>
          </a:p>
        </p:txBody>
      </p:sp>
      <p:sp>
        <p:nvSpPr>
          <p:cNvPr id="48" name="Freeform 752">
            <a:extLst>
              <a:ext uri="{FF2B5EF4-FFF2-40B4-BE49-F238E27FC236}">
                <a16:creationId xmlns:a16="http://schemas.microsoft.com/office/drawing/2014/main" id="{3FDCDA7D-F6DA-A546-8B7C-897B229667B5}"/>
              </a:ext>
            </a:extLst>
          </p:cNvPr>
          <p:cNvSpPr>
            <a:spLocks noChangeArrowheads="1"/>
          </p:cNvSpPr>
          <p:nvPr/>
        </p:nvSpPr>
        <p:spPr bwMode="auto">
          <a:xfrm>
            <a:off x="2226330" y="5428794"/>
            <a:ext cx="760492" cy="673575"/>
          </a:xfrm>
          <a:custGeom>
            <a:avLst/>
            <a:gdLst>
              <a:gd name="T0" fmla="*/ 102161 w 309203"/>
              <a:gd name="T1" fmla="*/ 3165788 h 307069"/>
              <a:gd name="T2" fmla="*/ 3166767 w 309203"/>
              <a:gd name="T3" fmla="*/ 3268105 h 307069"/>
              <a:gd name="T4" fmla="*/ 3268918 w 309203"/>
              <a:gd name="T5" fmla="*/ 3063467 h 307069"/>
              <a:gd name="T6" fmla="*/ 341827 w 309203"/>
              <a:gd name="T7" fmla="*/ 2595170 h 307069"/>
              <a:gd name="T8" fmla="*/ 3233564 w 309203"/>
              <a:gd name="T9" fmla="*/ 2961147 h 307069"/>
              <a:gd name="T10" fmla="*/ 341827 w 309203"/>
              <a:gd name="T11" fmla="*/ 2595170 h 307069"/>
              <a:gd name="T12" fmla="*/ 1623772 w 309203"/>
              <a:gd name="T13" fmla="*/ 1784153 h 307069"/>
              <a:gd name="T14" fmla="*/ 1623772 w 309203"/>
              <a:gd name="T15" fmla="*/ 1270972 h 307069"/>
              <a:gd name="T16" fmla="*/ 1600535 w 309203"/>
              <a:gd name="T17" fmla="*/ 1123785 h 307069"/>
              <a:gd name="T18" fmla="*/ 2073051 w 309203"/>
              <a:gd name="T19" fmla="*/ 1525572 h 307069"/>
              <a:gd name="T20" fmla="*/ 1600535 w 309203"/>
              <a:gd name="T21" fmla="*/ 1931345 h 307069"/>
              <a:gd name="T22" fmla="*/ 1550187 w 309203"/>
              <a:gd name="T23" fmla="*/ 1935325 h 307069"/>
              <a:gd name="T24" fmla="*/ 1523077 w 309203"/>
              <a:gd name="T25" fmla="*/ 1163562 h 307069"/>
              <a:gd name="T26" fmla="*/ 1687504 w 309203"/>
              <a:gd name="T27" fmla="*/ 829402 h 307069"/>
              <a:gd name="T28" fmla="*/ 1687504 w 309203"/>
              <a:gd name="T29" fmla="*/ 932247 h 307069"/>
              <a:gd name="T30" fmla="*/ 797850 w 309203"/>
              <a:gd name="T31" fmla="*/ 1133973 h 307069"/>
              <a:gd name="T32" fmla="*/ 797850 w 309203"/>
              <a:gd name="T33" fmla="*/ 1913211 h 307069"/>
              <a:gd name="T34" fmla="*/ 1687504 w 309203"/>
              <a:gd name="T35" fmla="*/ 2114945 h 307069"/>
              <a:gd name="T36" fmla="*/ 2577159 w 309203"/>
              <a:gd name="T37" fmla="*/ 1913211 h 307069"/>
              <a:gd name="T38" fmla="*/ 2577159 w 309203"/>
              <a:gd name="T39" fmla="*/ 1133973 h 307069"/>
              <a:gd name="T40" fmla="*/ 2419695 w 309203"/>
              <a:gd name="T41" fmla="*/ 955987 h 307069"/>
              <a:gd name="T42" fmla="*/ 2675566 w 309203"/>
              <a:gd name="T43" fmla="*/ 1106294 h 307069"/>
              <a:gd name="T44" fmla="*/ 2675566 w 309203"/>
              <a:gd name="T45" fmla="*/ 1940910 h 307069"/>
              <a:gd name="T46" fmla="*/ 1687504 w 309203"/>
              <a:gd name="T47" fmla="*/ 2217781 h 307069"/>
              <a:gd name="T48" fmla="*/ 699438 w 309203"/>
              <a:gd name="T49" fmla="*/ 1940910 h 307069"/>
              <a:gd name="T50" fmla="*/ 699438 w 309203"/>
              <a:gd name="T51" fmla="*/ 1106294 h 307069"/>
              <a:gd name="T52" fmla="*/ 1687504 w 309203"/>
              <a:gd name="T53" fmla="*/ 829402 h 307069"/>
              <a:gd name="T54" fmla="*/ 1878062 w 309203"/>
              <a:gd name="T55" fmla="*/ 446512 h 307069"/>
              <a:gd name="T56" fmla="*/ 1878062 w 309203"/>
              <a:gd name="T57" fmla="*/ 544897 h 307069"/>
              <a:gd name="T58" fmla="*/ 361460 w 309203"/>
              <a:gd name="T59" fmla="*/ 698369 h 307069"/>
              <a:gd name="T60" fmla="*/ 3009607 w 309203"/>
              <a:gd name="T61" fmla="*/ 2488916 h 307069"/>
              <a:gd name="T62" fmla="*/ 3060686 w 309203"/>
              <a:gd name="T63" fmla="*/ 1099773 h 307069"/>
              <a:gd name="T64" fmla="*/ 3111761 w 309203"/>
              <a:gd name="T65" fmla="*/ 2528275 h 307069"/>
              <a:gd name="T66" fmla="*/ 3367141 w 309203"/>
              <a:gd name="T67" fmla="*/ 2988697 h 307069"/>
              <a:gd name="T68" fmla="*/ 3371079 w 309203"/>
              <a:gd name="T69" fmla="*/ 3008378 h 307069"/>
              <a:gd name="T70" fmla="*/ 3371079 w 309203"/>
              <a:gd name="T71" fmla="*/ 3165788 h 307069"/>
              <a:gd name="T72" fmla="*/ 204301 w 309203"/>
              <a:gd name="T73" fmla="*/ 3366479 h 307069"/>
              <a:gd name="T74" fmla="*/ 0 w 309203"/>
              <a:gd name="T75" fmla="*/ 3012311 h 307069"/>
              <a:gd name="T76" fmla="*/ 3928 w 309203"/>
              <a:gd name="T77" fmla="*/ 2992632 h 307069"/>
              <a:gd name="T78" fmla="*/ 7859 w 309203"/>
              <a:gd name="T79" fmla="*/ 2988697 h 307069"/>
              <a:gd name="T80" fmla="*/ 259318 w 309203"/>
              <a:gd name="T81" fmla="*/ 698369 h 307069"/>
              <a:gd name="T82" fmla="*/ 2939742 w 309203"/>
              <a:gd name="T83" fmla="*/ 175946 h 307069"/>
              <a:gd name="T84" fmla="*/ 2924056 w 309203"/>
              <a:gd name="T85" fmla="*/ 326264 h 307069"/>
              <a:gd name="T86" fmla="*/ 2869162 w 309203"/>
              <a:gd name="T87" fmla="*/ 342083 h 307069"/>
              <a:gd name="T88" fmla="*/ 2888763 w 309203"/>
              <a:gd name="T89" fmla="*/ 622937 h 307069"/>
              <a:gd name="T90" fmla="*/ 2939742 w 309203"/>
              <a:gd name="T91" fmla="*/ 789061 h 307069"/>
              <a:gd name="T92" fmla="*/ 2939742 w 309203"/>
              <a:gd name="T93" fmla="*/ 175946 h 307069"/>
              <a:gd name="T94" fmla="*/ 2927979 w 309203"/>
              <a:gd name="T95" fmla="*/ 13783 h 307069"/>
              <a:gd name="T96" fmla="*/ 3351478 w 309203"/>
              <a:gd name="T97" fmla="*/ 520088 h 307069"/>
              <a:gd name="T98" fmla="*/ 2869162 w 309203"/>
              <a:gd name="T99" fmla="*/ 959158 h 307069"/>
              <a:gd name="T100" fmla="*/ 2837786 w 309203"/>
              <a:gd name="T101" fmla="*/ 725773 h 307069"/>
              <a:gd name="T102" fmla="*/ 1928050 w 309203"/>
              <a:gd name="T103" fmla="*/ 1121321 h 307069"/>
              <a:gd name="T104" fmla="*/ 1877067 w 309203"/>
              <a:gd name="T105" fmla="*/ 1054086 h 307069"/>
              <a:gd name="T106" fmla="*/ 2837786 w 309203"/>
              <a:gd name="T107" fmla="*/ 49380 h 3070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9203" h="307069">
                <a:moveTo>
                  <a:pt x="9370" y="279430"/>
                </a:moveTo>
                <a:lnTo>
                  <a:pt x="9370" y="288763"/>
                </a:lnTo>
                <a:cubicBezTo>
                  <a:pt x="9370" y="293788"/>
                  <a:pt x="13694" y="298096"/>
                  <a:pt x="18739" y="298096"/>
                </a:cubicBezTo>
                <a:lnTo>
                  <a:pt x="290463" y="298096"/>
                </a:lnTo>
                <a:cubicBezTo>
                  <a:pt x="295508" y="298096"/>
                  <a:pt x="299833" y="293788"/>
                  <a:pt x="299833" y="288763"/>
                </a:cubicBezTo>
                <a:lnTo>
                  <a:pt x="299833" y="279430"/>
                </a:lnTo>
                <a:lnTo>
                  <a:pt x="9370" y="279430"/>
                </a:lnTo>
                <a:close/>
                <a:moveTo>
                  <a:pt x="31353" y="236715"/>
                </a:moveTo>
                <a:lnTo>
                  <a:pt x="12973" y="270097"/>
                </a:lnTo>
                <a:lnTo>
                  <a:pt x="296590" y="270097"/>
                </a:lnTo>
                <a:lnTo>
                  <a:pt x="277850" y="236715"/>
                </a:lnTo>
                <a:lnTo>
                  <a:pt x="31353" y="236715"/>
                </a:lnTo>
                <a:close/>
                <a:moveTo>
                  <a:pt x="148936" y="115930"/>
                </a:moveTo>
                <a:lnTo>
                  <a:pt x="148936" y="162739"/>
                </a:lnTo>
                <a:lnTo>
                  <a:pt x="178067" y="139153"/>
                </a:lnTo>
                <a:lnTo>
                  <a:pt x="148936" y="115930"/>
                </a:lnTo>
                <a:close/>
                <a:moveTo>
                  <a:pt x="142187" y="102142"/>
                </a:moveTo>
                <a:cubicBezTo>
                  <a:pt x="143608" y="101053"/>
                  <a:pt x="145739" y="101416"/>
                  <a:pt x="146805" y="102505"/>
                </a:cubicBezTo>
                <a:lnTo>
                  <a:pt x="188724" y="135525"/>
                </a:lnTo>
                <a:cubicBezTo>
                  <a:pt x="189790" y="136250"/>
                  <a:pt x="190145" y="137702"/>
                  <a:pt x="190145" y="139153"/>
                </a:cubicBezTo>
                <a:cubicBezTo>
                  <a:pt x="190145" y="140605"/>
                  <a:pt x="189790" y="142056"/>
                  <a:pt x="188724" y="143145"/>
                </a:cubicBezTo>
                <a:lnTo>
                  <a:pt x="146805" y="176165"/>
                </a:lnTo>
                <a:cubicBezTo>
                  <a:pt x="146095" y="176528"/>
                  <a:pt x="145384" y="176890"/>
                  <a:pt x="144318" y="176890"/>
                </a:cubicBezTo>
                <a:cubicBezTo>
                  <a:pt x="143608" y="176890"/>
                  <a:pt x="142542" y="176890"/>
                  <a:pt x="142187" y="176528"/>
                </a:cubicBezTo>
                <a:cubicBezTo>
                  <a:pt x="140766" y="175802"/>
                  <a:pt x="139700" y="173988"/>
                  <a:pt x="139700" y="172173"/>
                </a:cubicBezTo>
                <a:lnTo>
                  <a:pt x="139700" y="106133"/>
                </a:lnTo>
                <a:cubicBezTo>
                  <a:pt x="139700" y="104319"/>
                  <a:pt x="140766" y="102868"/>
                  <a:pt x="142187" y="102142"/>
                </a:cubicBezTo>
                <a:close/>
                <a:moveTo>
                  <a:pt x="154782" y="75653"/>
                </a:moveTo>
                <a:cubicBezTo>
                  <a:pt x="157309" y="75653"/>
                  <a:pt x="159475" y="77818"/>
                  <a:pt x="159475" y="80344"/>
                </a:cubicBezTo>
                <a:cubicBezTo>
                  <a:pt x="159475" y="82869"/>
                  <a:pt x="157309" y="85034"/>
                  <a:pt x="154782" y="85034"/>
                </a:cubicBezTo>
                <a:cubicBezTo>
                  <a:pt x="129507" y="85034"/>
                  <a:pt x="104955" y="87920"/>
                  <a:pt x="84013" y="92971"/>
                </a:cubicBezTo>
                <a:cubicBezTo>
                  <a:pt x="78958" y="94415"/>
                  <a:pt x="74625" y="98383"/>
                  <a:pt x="73181" y="103434"/>
                </a:cubicBezTo>
                <a:cubicBezTo>
                  <a:pt x="69931" y="114258"/>
                  <a:pt x="68487" y="126525"/>
                  <a:pt x="68487" y="138792"/>
                </a:cubicBezTo>
                <a:cubicBezTo>
                  <a:pt x="68487" y="151059"/>
                  <a:pt x="69931" y="163327"/>
                  <a:pt x="73181" y="174511"/>
                </a:cubicBezTo>
                <a:cubicBezTo>
                  <a:pt x="74625" y="179562"/>
                  <a:pt x="78958" y="183531"/>
                  <a:pt x="84013" y="184613"/>
                </a:cubicBezTo>
                <a:cubicBezTo>
                  <a:pt x="104955" y="190025"/>
                  <a:pt x="129507" y="192912"/>
                  <a:pt x="154782" y="192912"/>
                </a:cubicBezTo>
                <a:cubicBezTo>
                  <a:pt x="180056" y="192912"/>
                  <a:pt x="204609" y="190025"/>
                  <a:pt x="225551" y="184613"/>
                </a:cubicBezTo>
                <a:cubicBezTo>
                  <a:pt x="230605" y="183531"/>
                  <a:pt x="234938" y="179562"/>
                  <a:pt x="236383" y="174511"/>
                </a:cubicBezTo>
                <a:cubicBezTo>
                  <a:pt x="239632" y="163327"/>
                  <a:pt x="241076" y="151059"/>
                  <a:pt x="241076" y="138792"/>
                </a:cubicBezTo>
                <a:cubicBezTo>
                  <a:pt x="241076" y="126525"/>
                  <a:pt x="239632" y="114258"/>
                  <a:pt x="236383" y="103434"/>
                </a:cubicBezTo>
                <a:cubicBezTo>
                  <a:pt x="234938" y="98383"/>
                  <a:pt x="230605" y="94415"/>
                  <a:pt x="225551" y="92971"/>
                </a:cubicBezTo>
                <a:cubicBezTo>
                  <a:pt x="222662" y="92250"/>
                  <a:pt x="221218" y="89724"/>
                  <a:pt x="221940" y="87199"/>
                </a:cubicBezTo>
                <a:cubicBezTo>
                  <a:pt x="222662" y="84673"/>
                  <a:pt x="225189" y="83230"/>
                  <a:pt x="227717" y="83952"/>
                </a:cubicBezTo>
                <a:cubicBezTo>
                  <a:pt x="236383" y="86116"/>
                  <a:pt x="242882" y="92250"/>
                  <a:pt x="245409" y="100909"/>
                </a:cubicBezTo>
                <a:cubicBezTo>
                  <a:pt x="249020" y="112454"/>
                  <a:pt x="250464" y="125804"/>
                  <a:pt x="250464" y="138792"/>
                </a:cubicBezTo>
                <a:cubicBezTo>
                  <a:pt x="250464" y="151781"/>
                  <a:pt x="249020" y="165131"/>
                  <a:pt x="245409" y="177037"/>
                </a:cubicBezTo>
                <a:cubicBezTo>
                  <a:pt x="242882" y="185335"/>
                  <a:pt x="236383" y="191829"/>
                  <a:pt x="227717" y="193994"/>
                </a:cubicBezTo>
                <a:cubicBezTo>
                  <a:pt x="206053" y="199406"/>
                  <a:pt x="180778" y="202292"/>
                  <a:pt x="154782" y="202292"/>
                </a:cubicBezTo>
                <a:cubicBezTo>
                  <a:pt x="128785" y="202292"/>
                  <a:pt x="103510" y="199406"/>
                  <a:pt x="81846" y="193994"/>
                </a:cubicBezTo>
                <a:cubicBezTo>
                  <a:pt x="73181" y="191829"/>
                  <a:pt x="66682" y="185335"/>
                  <a:pt x="64154" y="177037"/>
                </a:cubicBezTo>
                <a:cubicBezTo>
                  <a:pt x="60905" y="165131"/>
                  <a:pt x="58738" y="151781"/>
                  <a:pt x="58738" y="138792"/>
                </a:cubicBezTo>
                <a:cubicBezTo>
                  <a:pt x="58738" y="125804"/>
                  <a:pt x="60905" y="112454"/>
                  <a:pt x="64154" y="100909"/>
                </a:cubicBezTo>
                <a:cubicBezTo>
                  <a:pt x="66682" y="92250"/>
                  <a:pt x="73181" y="86116"/>
                  <a:pt x="81846" y="83952"/>
                </a:cubicBezTo>
                <a:cubicBezTo>
                  <a:pt x="103510" y="78540"/>
                  <a:pt x="128785" y="75653"/>
                  <a:pt x="154782" y="75653"/>
                </a:cubicBezTo>
                <a:close/>
                <a:moveTo>
                  <a:pt x="47209" y="40728"/>
                </a:moveTo>
                <a:lnTo>
                  <a:pt x="172260" y="40728"/>
                </a:lnTo>
                <a:cubicBezTo>
                  <a:pt x="174783" y="40728"/>
                  <a:pt x="176945" y="42523"/>
                  <a:pt x="176945" y="45035"/>
                </a:cubicBezTo>
                <a:cubicBezTo>
                  <a:pt x="176945" y="47907"/>
                  <a:pt x="174783" y="49702"/>
                  <a:pt x="172260" y="49702"/>
                </a:cubicBezTo>
                <a:lnTo>
                  <a:pt x="47209" y="49702"/>
                </a:lnTo>
                <a:cubicBezTo>
                  <a:pt x="39281" y="49702"/>
                  <a:pt x="33154" y="56163"/>
                  <a:pt x="33154" y="63701"/>
                </a:cubicBezTo>
                <a:lnTo>
                  <a:pt x="33154" y="227023"/>
                </a:lnTo>
                <a:lnTo>
                  <a:pt x="276048" y="227023"/>
                </a:lnTo>
                <a:lnTo>
                  <a:pt x="276048" y="104980"/>
                </a:lnTo>
                <a:cubicBezTo>
                  <a:pt x="276048" y="102468"/>
                  <a:pt x="278210" y="100314"/>
                  <a:pt x="280733" y="100314"/>
                </a:cubicBezTo>
                <a:cubicBezTo>
                  <a:pt x="283256" y="100314"/>
                  <a:pt x="285418" y="102468"/>
                  <a:pt x="285418" y="104980"/>
                </a:cubicBezTo>
                <a:lnTo>
                  <a:pt x="285418" y="230613"/>
                </a:lnTo>
                <a:lnTo>
                  <a:pt x="308482" y="272610"/>
                </a:lnTo>
                <a:cubicBezTo>
                  <a:pt x="308842" y="272610"/>
                  <a:pt x="308842" y="272610"/>
                  <a:pt x="308842" y="272610"/>
                </a:cubicBezTo>
                <a:cubicBezTo>
                  <a:pt x="308842" y="272969"/>
                  <a:pt x="308842" y="272969"/>
                  <a:pt x="308842" y="272969"/>
                </a:cubicBezTo>
                <a:cubicBezTo>
                  <a:pt x="309203" y="273687"/>
                  <a:pt x="309203" y="274046"/>
                  <a:pt x="309203" y="274405"/>
                </a:cubicBezTo>
                <a:cubicBezTo>
                  <a:pt x="309203" y="274405"/>
                  <a:pt x="309203" y="274405"/>
                  <a:pt x="309203" y="274764"/>
                </a:cubicBezTo>
                <a:lnTo>
                  <a:pt x="309203" y="288763"/>
                </a:lnTo>
                <a:cubicBezTo>
                  <a:pt x="309203" y="299172"/>
                  <a:pt x="300914" y="307069"/>
                  <a:pt x="290463" y="307069"/>
                </a:cubicBezTo>
                <a:lnTo>
                  <a:pt x="18739" y="307069"/>
                </a:lnTo>
                <a:cubicBezTo>
                  <a:pt x="8649" y="307069"/>
                  <a:pt x="0" y="299172"/>
                  <a:pt x="0" y="288763"/>
                </a:cubicBezTo>
                <a:lnTo>
                  <a:pt x="0" y="274764"/>
                </a:lnTo>
                <a:cubicBezTo>
                  <a:pt x="0" y="274405"/>
                  <a:pt x="0" y="274405"/>
                  <a:pt x="0" y="274405"/>
                </a:cubicBezTo>
                <a:cubicBezTo>
                  <a:pt x="0" y="274046"/>
                  <a:pt x="360" y="273687"/>
                  <a:pt x="360" y="272969"/>
                </a:cubicBezTo>
                <a:cubicBezTo>
                  <a:pt x="360" y="272969"/>
                  <a:pt x="360" y="272969"/>
                  <a:pt x="360" y="272610"/>
                </a:cubicBezTo>
                <a:lnTo>
                  <a:pt x="721" y="272610"/>
                </a:lnTo>
                <a:lnTo>
                  <a:pt x="23785" y="230613"/>
                </a:lnTo>
                <a:lnTo>
                  <a:pt x="23785" y="63701"/>
                </a:lnTo>
                <a:cubicBezTo>
                  <a:pt x="23785" y="50778"/>
                  <a:pt x="34236" y="40728"/>
                  <a:pt x="47209" y="40728"/>
                </a:cubicBezTo>
                <a:close/>
                <a:moveTo>
                  <a:pt x="269640" y="16049"/>
                </a:moveTo>
                <a:lnTo>
                  <a:pt x="269640" y="26513"/>
                </a:lnTo>
                <a:cubicBezTo>
                  <a:pt x="269640" y="27595"/>
                  <a:pt x="269280" y="29038"/>
                  <a:pt x="268201" y="29760"/>
                </a:cubicBezTo>
                <a:cubicBezTo>
                  <a:pt x="267482" y="30842"/>
                  <a:pt x="266043" y="31203"/>
                  <a:pt x="264964" y="31203"/>
                </a:cubicBezTo>
                <a:cubicBezTo>
                  <a:pt x="264604" y="31203"/>
                  <a:pt x="264245" y="31203"/>
                  <a:pt x="263166" y="31203"/>
                </a:cubicBezTo>
                <a:cubicBezTo>
                  <a:pt x="254534" y="31203"/>
                  <a:pt x="210654" y="33368"/>
                  <a:pt x="188355" y="79189"/>
                </a:cubicBezTo>
                <a:cubicBezTo>
                  <a:pt x="202741" y="68365"/>
                  <a:pt x="227199" y="55737"/>
                  <a:pt x="264964" y="56820"/>
                </a:cubicBezTo>
                <a:cubicBezTo>
                  <a:pt x="267482" y="56820"/>
                  <a:pt x="269640" y="58984"/>
                  <a:pt x="269640" y="61510"/>
                </a:cubicBezTo>
                <a:lnTo>
                  <a:pt x="269640" y="71973"/>
                </a:lnTo>
                <a:lnTo>
                  <a:pt x="297694" y="43831"/>
                </a:lnTo>
                <a:lnTo>
                  <a:pt x="269640" y="16049"/>
                </a:lnTo>
                <a:close/>
                <a:moveTo>
                  <a:pt x="263166" y="535"/>
                </a:moveTo>
                <a:cubicBezTo>
                  <a:pt x="264964" y="-547"/>
                  <a:pt x="266762" y="174"/>
                  <a:pt x="268561" y="1257"/>
                </a:cubicBezTo>
                <a:lnTo>
                  <a:pt x="307405" y="40584"/>
                </a:lnTo>
                <a:cubicBezTo>
                  <a:pt x="309203" y="42388"/>
                  <a:pt x="309203" y="45274"/>
                  <a:pt x="307405" y="47439"/>
                </a:cubicBezTo>
                <a:lnTo>
                  <a:pt x="268561" y="86405"/>
                </a:lnTo>
                <a:cubicBezTo>
                  <a:pt x="266762" y="87849"/>
                  <a:pt x="264964" y="88209"/>
                  <a:pt x="263166" y="87488"/>
                </a:cubicBezTo>
                <a:cubicBezTo>
                  <a:pt x="261367" y="86766"/>
                  <a:pt x="260288" y="85323"/>
                  <a:pt x="260288" y="83158"/>
                </a:cubicBezTo>
                <a:lnTo>
                  <a:pt x="260288" y="66200"/>
                </a:lnTo>
                <a:cubicBezTo>
                  <a:pt x="204180" y="66561"/>
                  <a:pt x="181521" y="98672"/>
                  <a:pt x="180802" y="100116"/>
                </a:cubicBezTo>
                <a:cubicBezTo>
                  <a:pt x="179723" y="101559"/>
                  <a:pt x="178284" y="102280"/>
                  <a:pt x="176845" y="102280"/>
                </a:cubicBezTo>
                <a:cubicBezTo>
                  <a:pt x="176126" y="102280"/>
                  <a:pt x="175406" y="102280"/>
                  <a:pt x="174687" y="101920"/>
                </a:cubicBezTo>
                <a:cubicBezTo>
                  <a:pt x="172529" y="100837"/>
                  <a:pt x="171450" y="98672"/>
                  <a:pt x="172169" y="96147"/>
                </a:cubicBezTo>
                <a:cubicBezTo>
                  <a:pt x="189793" y="31203"/>
                  <a:pt x="243744" y="22905"/>
                  <a:pt x="260288" y="21822"/>
                </a:cubicBezTo>
                <a:lnTo>
                  <a:pt x="260288" y="4504"/>
                </a:lnTo>
                <a:cubicBezTo>
                  <a:pt x="260288" y="2700"/>
                  <a:pt x="261367" y="896"/>
                  <a:pt x="263166" y="535"/>
                </a:cubicBezTo>
                <a:close/>
              </a:path>
            </a:pathLst>
          </a:custGeom>
          <a:solidFill>
            <a:srgbClr val="FFFFFF"/>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272727"/>
              </a:solidFill>
              <a:effectLst/>
              <a:uLnTx/>
              <a:uFillTx/>
              <a:latin typeface="Lato Light" panose="020F0502020204030203" pitchFamily="34" charset="0"/>
            </a:endParaRPr>
          </a:p>
        </p:txBody>
      </p:sp>
    </p:spTree>
    <p:extLst>
      <p:ext uri="{BB962C8B-B14F-4D97-AF65-F5344CB8AC3E}">
        <p14:creationId xmlns:p14="http://schemas.microsoft.com/office/powerpoint/2010/main" val="153447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29212" y="5936790"/>
            <a:ext cx="12197780" cy="9212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26" name="Isosceles Triangle 49">
            <a:extLst>
              <a:ext uri="{FF2B5EF4-FFF2-40B4-BE49-F238E27FC236}">
                <a16:creationId xmlns:a16="http://schemas.microsoft.com/office/drawing/2014/main" id="{153C4927-A421-4B14-AF54-874BA05359DC}"/>
              </a:ext>
            </a:extLst>
          </p:cNvPr>
          <p:cNvSpPr/>
          <p:nvPr/>
        </p:nvSpPr>
        <p:spPr>
          <a:xfrm rot="16200000">
            <a:off x="2409914" y="4863956"/>
            <a:ext cx="998749" cy="1130810"/>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25" name="Isosceles Triangle 48">
            <a:extLst>
              <a:ext uri="{FF2B5EF4-FFF2-40B4-BE49-F238E27FC236}">
                <a16:creationId xmlns:a16="http://schemas.microsoft.com/office/drawing/2014/main" id="{0808ACED-3B71-4EFE-9C34-0FE4D2191F8A}"/>
              </a:ext>
            </a:extLst>
          </p:cNvPr>
          <p:cNvSpPr/>
          <p:nvPr/>
        </p:nvSpPr>
        <p:spPr>
          <a:xfrm rot="16200000">
            <a:off x="2407060" y="3810716"/>
            <a:ext cx="1003975" cy="1131294"/>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24" name="Isosceles Triangle 26">
            <a:extLst>
              <a:ext uri="{FF2B5EF4-FFF2-40B4-BE49-F238E27FC236}">
                <a16:creationId xmlns:a16="http://schemas.microsoft.com/office/drawing/2014/main" id="{26EDB45A-15BC-450E-B5F6-B4FC3589B883}"/>
              </a:ext>
            </a:extLst>
          </p:cNvPr>
          <p:cNvSpPr/>
          <p:nvPr/>
        </p:nvSpPr>
        <p:spPr>
          <a:xfrm rot="16200000">
            <a:off x="822759" y="2511976"/>
            <a:ext cx="3974501" cy="1148734"/>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16" name="Title 1">
            <a:extLst>
              <a:ext uri="{FF2B5EF4-FFF2-40B4-BE49-F238E27FC236}">
                <a16:creationId xmlns:a16="http://schemas.microsoft.com/office/drawing/2014/main" id="{ED704B17-4C05-44B6-9D25-8C0DF8265C08}"/>
              </a:ext>
            </a:extLst>
          </p:cNvPr>
          <p:cNvSpPr txBox="1">
            <a:spLocks/>
          </p:cNvSpPr>
          <p:nvPr/>
        </p:nvSpPr>
        <p:spPr>
          <a:xfrm>
            <a:off x="3380985" y="1058128"/>
            <a:ext cx="8811016" cy="532319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5000"/>
              </a:lnSpc>
              <a:spcBef>
                <a:spcPts val="1200"/>
              </a:spcBef>
              <a:spcAft>
                <a:spcPts val="1800"/>
              </a:spcAft>
              <a:buFont typeface="Webdings" panose="05030102010509060703" pitchFamily="18" charset="2"/>
              <a:buChar char=""/>
            </a:pPr>
            <a:r>
              <a:rPr lang="en-GB" altLang="fr-FR" sz="2000" b="1" dirty="0">
                <a:latin typeface="Calibri" panose="020F0502020204030204" pitchFamily="34" charset="0"/>
                <a:ea typeface="+mn-ea"/>
                <a:cs typeface="Calibri" panose="020F0502020204030204" pitchFamily="34" charset="0"/>
              </a:rPr>
              <a:t>Managing an excessively large volume of information within a very short timeframe</a:t>
            </a:r>
            <a:endParaRPr lang="el-GR" altLang="fr-FR" sz="2000" b="1" dirty="0">
              <a:latin typeface="Calibri" panose="020F0502020204030204" pitchFamily="34" charset="0"/>
              <a:ea typeface="+mn-ea"/>
              <a:cs typeface="Calibri" panose="020F0502020204030204" pitchFamily="34" charset="0"/>
            </a:endParaRPr>
          </a:p>
          <a:p>
            <a:pPr marL="342900" indent="-342900">
              <a:lnSpc>
                <a:spcPct val="105000"/>
              </a:lnSpc>
              <a:spcBef>
                <a:spcPts val="1200"/>
              </a:spcBef>
              <a:spcAft>
                <a:spcPts val="1800"/>
              </a:spcAft>
              <a:buFont typeface="Webdings" panose="05030102010509060703" pitchFamily="18" charset="2"/>
              <a:buChar char=""/>
            </a:pPr>
            <a:r>
              <a:rPr lang="en-GB" altLang="fr-FR" sz="2000" b="1" dirty="0">
                <a:latin typeface="Calibri" panose="020F0502020204030204" pitchFamily="34" charset="0"/>
                <a:ea typeface="+mn-ea"/>
                <a:cs typeface="Calibri" panose="020F0502020204030204" pitchFamily="34" charset="0"/>
              </a:rPr>
              <a:t>Validation</a:t>
            </a:r>
            <a:r>
              <a:rPr lang="en-GB" altLang="fr-FR" sz="2000" dirty="0">
                <a:latin typeface="Calibri" panose="020F0502020204030204" pitchFamily="34" charset="0"/>
                <a:ea typeface="+mn-ea"/>
                <a:cs typeface="Calibri" panose="020F0502020204030204" pitchFamily="34" charset="0"/>
              </a:rPr>
              <a:t> of adjusted goals by authors crucial for adherence to smart goal-setting principles; the process includes adjustments from AI recommendations or expert analysts, aligning with smart goal-setting principles</a:t>
            </a:r>
          </a:p>
          <a:p>
            <a:pPr marL="342900" indent="-342900">
              <a:lnSpc>
                <a:spcPct val="105000"/>
              </a:lnSpc>
              <a:spcBef>
                <a:spcPts val="1200"/>
              </a:spcBef>
              <a:spcAft>
                <a:spcPts val="1800"/>
              </a:spcAft>
              <a:buFont typeface="Webdings" panose="05030102010509060703" pitchFamily="18" charset="2"/>
              <a:buChar char=""/>
            </a:pPr>
            <a:r>
              <a:rPr lang="en-GB" altLang="fr-FR" sz="2000" b="1" dirty="0">
                <a:latin typeface="Calibri" panose="020F0502020204030204" pitchFamily="34" charset="0"/>
                <a:cs typeface="Calibri" panose="020F0502020204030204" pitchFamily="34" charset="0"/>
              </a:rPr>
              <a:t>Minimize any scepticism among public servants regarding the utilization of AI </a:t>
            </a:r>
            <a:r>
              <a:rPr lang="en-GB" altLang="fr-FR" sz="2000" dirty="0">
                <a:latin typeface="Calibri" panose="020F0502020204030204" pitchFamily="34" charset="0"/>
                <a:cs typeface="Calibri" panose="020F0502020204030204" pitchFamily="34" charset="0"/>
              </a:rPr>
              <a:t>in the goal-setting process to the greatest extent possible.</a:t>
            </a:r>
            <a:endParaRPr lang="en-GB" altLang="fr-FR" sz="2000" dirty="0">
              <a:latin typeface="Calibri" panose="020F0502020204030204" pitchFamily="34" charset="0"/>
              <a:ea typeface="+mn-ea"/>
              <a:cs typeface="Calibri" panose="020F0502020204030204" pitchFamily="34" charset="0"/>
            </a:endParaRPr>
          </a:p>
          <a:p>
            <a:pPr marL="342900" indent="-342900">
              <a:lnSpc>
                <a:spcPct val="105000"/>
              </a:lnSpc>
              <a:spcBef>
                <a:spcPts val="1200"/>
              </a:spcBef>
              <a:spcAft>
                <a:spcPts val="1800"/>
              </a:spcAft>
              <a:buFont typeface="Webdings" panose="05030102010509060703" pitchFamily="18" charset="2"/>
              <a:buChar char=""/>
            </a:pPr>
            <a:r>
              <a:rPr lang="en-GB" altLang="fr-FR" sz="2000" dirty="0">
                <a:latin typeface="Calibri" panose="020F0502020204030204" pitchFamily="34" charset="0"/>
                <a:ea typeface="+mn-ea"/>
                <a:cs typeface="Calibri" panose="020F0502020204030204" pitchFamily="34" charset="0"/>
              </a:rPr>
              <a:t>Implementation of awareness and engagement initiatives for public administration managers, aiming to </a:t>
            </a:r>
            <a:r>
              <a:rPr lang="en-GB" altLang="fr-FR" sz="2000" b="1" dirty="0">
                <a:latin typeface="Calibri" panose="020F0502020204030204" pitchFamily="34" charset="0"/>
                <a:ea typeface="+mn-ea"/>
                <a:cs typeface="Calibri" panose="020F0502020204030204" pitchFamily="34" charset="0"/>
              </a:rPr>
              <a:t>secure full support for reform efforts and promote a culture prioritizing measurable results</a:t>
            </a:r>
            <a:r>
              <a:rPr lang="en-GB" altLang="fr-FR" sz="2000" dirty="0">
                <a:latin typeface="Calibri" panose="020F0502020204030204" pitchFamily="34" charset="0"/>
                <a:ea typeface="+mn-ea"/>
                <a:cs typeface="Calibri" panose="020F0502020204030204" pitchFamily="34" charset="0"/>
              </a:rPr>
              <a:t>.</a:t>
            </a:r>
          </a:p>
          <a:p>
            <a:pPr marL="342900" indent="-342900">
              <a:lnSpc>
                <a:spcPct val="105000"/>
              </a:lnSpc>
              <a:spcBef>
                <a:spcPts val="1200"/>
              </a:spcBef>
              <a:spcAft>
                <a:spcPts val="1800"/>
              </a:spcAft>
              <a:buFont typeface="Webdings" panose="05030102010509060703" pitchFamily="18" charset="2"/>
              <a:buChar char=""/>
            </a:pPr>
            <a:r>
              <a:rPr lang="en-GB" altLang="fr-FR" sz="2000" b="1" dirty="0">
                <a:latin typeface="Calibri" panose="020F0502020204030204" pitchFamily="34" charset="0"/>
                <a:cs typeface="Calibri" panose="020F0502020204030204" pitchFamily="34" charset="0"/>
              </a:rPr>
              <a:t>Integrate the forms into the main HRM web app while maintaining data integrity, functionality and usability</a:t>
            </a:r>
            <a:r>
              <a:rPr lang="en-GB" altLang="fr-FR" sz="2000" dirty="0">
                <a:latin typeface="Calibri" panose="020F0502020204030204" pitchFamily="34" charset="0"/>
                <a:cs typeface="Calibri" panose="020F0502020204030204" pitchFamily="34" charset="0"/>
              </a:rPr>
              <a:t>.</a:t>
            </a:r>
          </a:p>
        </p:txBody>
      </p:sp>
      <p:sp>
        <p:nvSpPr>
          <p:cNvPr id="17" name="Rectangle 2">
            <a:extLst>
              <a:ext uri="{FF2B5EF4-FFF2-40B4-BE49-F238E27FC236}">
                <a16:creationId xmlns:a16="http://schemas.microsoft.com/office/drawing/2014/main" id="{CF2FD5B0-2EE9-46C0-9AA2-93F76DCCE1CC}"/>
              </a:ext>
            </a:extLst>
          </p:cNvPr>
          <p:cNvSpPr>
            <a:spLocks noChangeArrowheads="1"/>
          </p:cNvSpPr>
          <p:nvPr/>
        </p:nvSpPr>
        <p:spPr bwMode="auto">
          <a:xfrm>
            <a:off x="5990843" y="136267"/>
            <a:ext cx="2103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551384" y="277813"/>
            <a:ext cx="11018085" cy="414883"/>
          </a:xfrm>
        </p:spPr>
        <p:txBody>
          <a:bodyPr/>
          <a:lstStyle/>
          <a:p>
            <a:r>
              <a:rPr lang="en-US" sz="2800" dirty="0"/>
              <a:t>Challenges</a:t>
            </a:r>
            <a:endParaRPr lang="en-GB" sz="2800" dirty="0"/>
          </a:p>
        </p:txBody>
      </p:sp>
      <p:grpSp>
        <p:nvGrpSpPr>
          <p:cNvPr id="7" name="Group 6"/>
          <p:cNvGrpSpPr/>
          <p:nvPr/>
        </p:nvGrpSpPr>
        <p:grpSpPr>
          <a:xfrm>
            <a:off x="72008" y="4348606"/>
            <a:ext cx="2704576" cy="2533089"/>
            <a:chOff x="1056130" y="3163736"/>
            <a:chExt cx="3280640" cy="3626866"/>
          </a:xfrm>
        </p:grpSpPr>
        <p:grpSp>
          <p:nvGrpSpPr>
            <p:cNvPr id="8" name="Group 7">
              <a:extLst>
                <a:ext uri="{FF2B5EF4-FFF2-40B4-BE49-F238E27FC236}">
                  <a16:creationId xmlns:a16="http://schemas.microsoft.com/office/drawing/2014/main" id="{95A27610-9F82-407D-AA13-218951716894}"/>
                </a:ext>
              </a:extLst>
            </p:cNvPr>
            <p:cNvGrpSpPr/>
            <p:nvPr/>
          </p:nvGrpSpPr>
          <p:grpSpPr>
            <a:xfrm rot="20670820">
              <a:off x="2710212" y="3618596"/>
              <a:ext cx="1626558" cy="1505979"/>
              <a:chOff x="1064519" y="1872500"/>
              <a:chExt cx="1561257" cy="1445520"/>
            </a:xfrm>
          </p:grpSpPr>
          <p:sp>
            <p:nvSpPr>
              <p:cNvPr id="15" name="Freeform: Shape 38">
                <a:extLst>
                  <a:ext uri="{FF2B5EF4-FFF2-40B4-BE49-F238E27FC236}">
                    <a16:creationId xmlns:a16="http://schemas.microsoft.com/office/drawing/2014/main" id="{620EEB4E-06ED-44F0-BB83-42A268F75222}"/>
                  </a:ext>
                </a:extLst>
              </p:cNvPr>
              <p:cNvSpPr/>
              <p:nvPr/>
            </p:nvSpPr>
            <p:spPr>
              <a:xfrm>
                <a:off x="1634779" y="2819951"/>
                <a:ext cx="110877" cy="179829"/>
              </a:xfrm>
              <a:custGeom>
                <a:avLst/>
                <a:gdLst>
                  <a:gd name="connsiteX0" fmla="*/ 95575 w 110877"/>
                  <a:gd name="connsiteY0" fmla="*/ 170244 h 179829"/>
                  <a:gd name="connsiteX1" fmla="*/ 68653 w 110877"/>
                  <a:gd name="connsiteY1" fmla="*/ 178699 h 179829"/>
                  <a:gd name="connsiteX2" fmla="*/ 41280 w 110877"/>
                  <a:gd name="connsiteY2" fmla="*/ 164423 h 179829"/>
                  <a:gd name="connsiteX3" fmla="*/ 1260 w 110877"/>
                  <a:gd name="connsiteY3" fmla="*/ 37088 h 179829"/>
                  <a:gd name="connsiteX4" fmla="*/ 15536 w 110877"/>
                  <a:gd name="connsiteY4" fmla="*/ 9715 h 179829"/>
                  <a:gd name="connsiteX5" fmla="*/ 42458 w 110877"/>
                  <a:gd name="connsiteY5" fmla="*/ 1260 h 179829"/>
                  <a:gd name="connsiteX6" fmla="*/ 69831 w 110877"/>
                  <a:gd name="connsiteY6" fmla="*/ 15536 h 179829"/>
                  <a:gd name="connsiteX7" fmla="*/ 109851 w 110877"/>
                  <a:gd name="connsiteY7" fmla="*/ 142872 h 179829"/>
                  <a:gd name="connsiteX8" fmla="*/ 95575 w 110877"/>
                  <a:gd name="connsiteY8" fmla="*/ 170244 h 1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7" h="179829">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chemeClr val="accent1"/>
              </a:solidFill>
              <a:ln w="9525" cap="flat">
                <a:noFill/>
                <a:prstDash val="solid"/>
                <a:miter/>
              </a:ln>
            </p:spPr>
            <p:txBody>
              <a:bodyPr rtlCol="0" anchor="ctr"/>
              <a:lstStyle/>
              <a:p>
                <a:endParaRPr lang="en-US"/>
              </a:p>
            </p:txBody>
          </p:sp>
          <p:sp>
            <p:nvSpPr>
              <p:cNvPr id="18" name="Freeform: Shape 39">
                <a:extLst>
                  <a:ext uri="{FF2B5EF4-FFF2-40B4-BE49-F238E27FC236}">
                    <a16:creationId xmlns:a16="http://schemas.microsoft.com/office/drawing/2014/main" id="{A23A5F8A-D025-4F68-9E6F-A77A48EB3781}"/>
                  </a:ext>
                </a:extLst>
              </p:cNvPr>
              <p:cNvSpPr/>
              <p:nvPr/>
            </p:nvSpPr>
            <p:spPr>
              <a:xfrm>
                <a:off x="2539846" y="2271312"/>
                <a:ext cx="85930" cy="302834"/>
              </a:xfrm>
              <a:custGeom>
                <a:avLst/>
                <a:gdLst>
                  <a:gd name="connsiteX0" fmla="*/ 17377 w 85929"/>
                  <a:gd name="connsiteY0" fmla="*/ 260 h 302833"/>
                  <a:gd name="connsiteX1" fmla="*/ 1646 w 85929"/>
                  <a:gd name="connsiteY1" fmla="*/ 145163 h 302833"/>
                  <a:gd name="connsiteX2" fmla="*/ 260 w 85929"/>
                  <a:gd name="connsiteY2" fmla="*/ 145163 h 302833"/>
                  <a:gd name="connsiteX3" fmla="*/ 953 w 85929"/>
                  <a:gd name="connsiteY3" fmla="*/ 151434 h 302833"/>
                  <a:gd name="connsiteX4" fmla="*/ 260 w 85929"/>
                  <a:gd name="connsiteY4" fmla="*/ 157706 h 302833"/>
                  <a:gd name="connsiteX5" fmla="*/ 1646 w 85929"/>
                  <a:gd name="connsiteY5" fmla="*/ 157706 h 302833"/>
                  <a:gd name="connsiteX6" fmla="*/ 17377 w 85929"/>
                  <a:gd name="connsiteY6" fmla="*/ 302643 h 302833"/>
                  <a:gd name="connsiteX7" fmla="*/ 85843 w 85929"/>
                  <a:gd name="connsiteY7" fmla="*/ 244433 h 302833"/>
                  <a:gd name="connsiteX8" fmla="*/ 85843 w 85929"/>
                  <a:gd name="connsiteY8" fmla="*/ 157706 h 302833"/>
                  <a:gd name="connsiteX9" fmla="*/ 85843 w 85929"/>
                  <a:gd name="connsiteY9" fmla="*/ 145163 h 302833"/>
                  <a:gd name="connsiteX10" fmla="*/ 85843 w 85929"/>
                  <a:gd name="connsiteY10" fmla="*/ 58436 h 3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29" h="302833">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chemeClr val="accent1">
                  <a:lumMod val="50000"/>
                </a:schemeClr>
              </a:solidFill>
              <a:ln w="9525" cap="flat">
                <a:noFill/>
                <a:prstDash val="solid"/>
                <a:miter/>
              </a:ln>
            </p:spPr>
            <p:txBody>
              <a:bodyPr rtlCol="0" anchor="ctr"/>
              <a:lstStyle/>
              <a:p>
                <a:endParaRPr lang="en-US"/>
              </a:p>
            </p:txBody>
          </p:sp>
          <p:sp>
            <p:nvSpPr>
              <p:cNvPr id="19" name="Freeform: Shape 40">
                <a:extLst>
                  <a:ext uri="{FF2B5EF4-FFF2-40B4-BE49-F238E27FC236}">
                    <a16:creationId xmlns:a16="http://schemas.microsoft.com/office/drawing/2014/main" id="{2B42E08C-8FE5-487E-BC35-77DF011B5DA4}"/>
                  </a:ext>
                </a:extLst>
              </p:cNvPr>
              <p:cNvSpPr/>
              <p:nvPr/>
            </p:nvSpPr>
            <p:spPr>
              <a:xfrm>
                <a:off x="1326355" y="2477085"/>
                <a:ext cx="459448" cy="840935"/>
              </a:xfrm>
              <a:custGeom>
                <a:avLst/>
                <a:gdLst>
                  <a:gd name="connsiteX0" fmla="*/ 423750 w 459447"/>
                  <a:gd name="connsiteY0" fmla="*/ 795051 h 840935"/>
                  <a:gd name="connsiteX1" fmla="*/ 284980 w 459447"/>
                  <a:gd name="connsiteY1" fmla="*/ 838674 h 840935"/>
                  <a:gd name="connsiteX2" fmla="*/ 221122 w 459447"/>
                  <a:gd name="connsiteY2" fmla="*/ 805342 h 840935"/>
                  <a:gd name="connsiteX3" fmla="*/ 2590 w 459447"/>
                  <a:gd name="connsiteY3" fmla="*/ 110072 h 840935"/>
                  <a:gd name="connsiteX4" fmla="*/ 35922 w 459447"/>
                  <a:gd name="connsiteY4" fmla="*/ 46213 h 840935"/>
                  <a:gd name="connsiteX5" fmla="*/ 174692 w 459447"/>
                  <a:gd name="connsiteY5" fmla="*/ 2590 h 840935"/>
                  <a:gd name="connsiteX6" fmla="*/ 238551 w 459447"/>
                  <a:gd name="connsiteY6" fmla="*/ 35922 h 840935"/>
                  <a:gd name="connsiteX7" fmla="*/ 457048 w 459447"/>
                  <a:gd name="connsiteY7" fmla="*/ 731227 h 840935"/>
                  <a:gd name="connsiteX8" fmla="*/ 423750 w 459447"/>
                  <a:gd name="connsiteY8" fmla="*/ 795051 h 84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47" h="840935">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20" name="Freeform: Shape 41">
                <a:extLst>
                  <a:ext uri="{FF2B5EF4-FFF2-40B4-BE49-F238E27FC236}">
                    <a16:creationId xmlns:a16="http://schemas.microsoft.com/office/drawing/2014/main" id="{9810FBDC-B7DE-4829-B156-4D8F1256CA88}"/>
                  </a:ext>
                </a:extLst>
              </p:cNvPr>
              <p:cNvSpPr/>
              <p:nvPr/>
            </p:nvSpPr>
            <p:spPr>
              <a:xfrm>
                <a:off x="1471820" y="1927904"/>
                <a:ext cx="1038782" cy="989580"/>
              </a:xfrm>
              <a:custGeom>
                <a:avLst/>
                <a:gdLst>
                  <a:gd name="connsiteX0" fmla="*/ 541133 w 1038782"/>
                  <a:gd name="connsiteY0" fmla="*/ 221633 h 989580"/>
                  <a:gd name="connsiteX1" fmla="*/ 260 w 1038782"/>
                  <a:gd name="connsiteY1" fmla="*/ 221633 h 989580"/>
                  <a:gd name="connsiteX2" fmla="*/ 260 w 1038782"/>
                  <a:gd name="connsiteY2" fmla="*/ 487393 h 989580"/>
                  <a:gd name="connsiteX3" fmla="*/ 260 w 1038782"/>
                  <a:gd name="connsiteY3" fmla="*/ 502326 h 989580"/>
                  <a:gd name="connsiteX4" fmla="*/ 260 w 1038782"/>
                  <a:gd name="connsiteY4" fmla="*/ 768086 h 989580"/>
                  <a:gd name="connsiteX5" fmla="*/ 541133 w 1038782"/>
                  <a:gd name="connsiteY5" fmla="*/ 768086 h 989580"/>
                  <a:gd name="connsiteX6" fmla="*/ 1038626 w 1038782"/>
                  <a:gd name="connsiteY6" fmla="*/ 989459 h 989580"/>
                  <a:gd name="connsiteX7" fmla="*/ 1038626 w 1038782"/>
                  <a:gd name="connsiteY7" fmla="*/ 502326 h 989580"/>
                  <a:gd name="connsiteX8" fmla="*/ 1038626 w 1038782"/>
                  <a:gd name="connsiteY8" fmla="*/ 487393 h 989580"/>
                  <a:gd name="connsiteX9" fmla="*/ 1038626 w 1038782"/>
                  <a:gd name="connsiteY9" fmla="*/ 260 h 989580"/>
                  <a:gd name="connsiteX10" fmla="*/ 541133 w 1038782"/>
                  <a:gd name="connsiteY10" fmla="*/ 221633 h 9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782" h="98958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accent1"/>
              </a:solidFill>
              <a:ln w="9525" cap="flat">
                <a:noFill/>
                <a:prstDash val="solid"/>
                <a:miter/>
              </a:ln>
            </p:spPr>
            <p:txBody>
              <a:bodyPr rtlCol="0" anchor="ctr"/>
              <a:lstStyle/>
              <a:p>
                <a:endParaRPr lang="en-US"/>
              </a:p>
            </p:txBody>
          </p:sp>
          <p:sp>
            <p:nvSpPr>
              <p:cNvPr id="21" name="Freeform: Shape 42">
                <a:extLst>
                  <a:ext uri="{FF2B5EF4-FFF2-40B4-BE49-F238E27FC236}">
                    <a16:creationId xmlns:a16="http://schemas.microsoft.com/office/drawing/2014/main" id="{977B3F1A-7361-4CDC-8D96-D9C7790A42E4}"/>
                  </a:ext>
                </a:extLst>
              </p:cNvPr>
              <p:cNvSpPr/>
              <p:nvPr/>
            </p:nvSpPr>
            <p:spPr>
              <a:xfrm>
                <a:off x="2510221" y="1872500"/>
                <a:ext cx="59597" cy="1100458"/>
              </a:xfrm>
              <a:custGeom>
                <a:avLst/>
                <a:gdLst>
                  <a:gd name="connsiteX0" fmla="*/ 41562 w 59596"/>
                  <a:gd name="connsiteY0" fmla="*/ 1100267 h 1100457"/>
                  <a:gd name="connsiteX1" fmla="*/ 18277 w 59596"/>
                  <a:gd name="connsiteY1" fmla="*/ 1100267 h 1100457"/>
                  <a:gd name="connsiteX2" fmla="*/ 260 w 59596"/>
                  <a:gd name="connsiteY2" fmla="*/ 1082250 h 1100457"/>
                  <a:gd name="connsiteX3" fmla="*/ 260 w 59596"/>
                  <a:gd name="connsiteY3" fmla="*/ 18277 h 1100457"/>
                  <a:gd name="connsiteX4" fmla="*/ 18277 w 59596"/>
                  <a:gd name="connsiteY4" fmla="*/ 260 h 1100457"/>
                  <a:gd name="connsiteX5" fmla="*/ 41562 w 59596"/>
                  <a:gd name="connsiteY5" fmla="*/ 260 h 1100457"/>
                  <a:gd name="connsiteX6" fmla="*/ 59579 w 59596"/>
                  <a:gd name="connsiteY6" fmla="*/ 18277 h 1100457"/>
                  <a:gd name="connsiteX7" fmla="*/ 59579 w 59596"/>
                  <a:gd name="connsiteY7" fmla="*/ 1082250 h 1100457"/>
                  <a:gd name="connsiteX8" fmla="*/ 41562 w 59596"/>
                  <a:gd name="connsiteY8" fmla="*/ 1100267 h 1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6" h="1100457">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22" name="Freeform: Shape 43">
                <a:extLst>
                  <a:ext uri="{FF2B5EF4-FFF2-40B4-BE49-F238E27FC236}">
                    <a16:creationId xmlns:a16="http://schemas.microsoft.com/office/drawing/2014/main" id="{67BAA5B1-430A-4745-A139-442DA0F46DB5}"/>
                  </a:ext>
                </a:extLst>
              </p:cNvPr>
              <p:cNvSpPr/>
              <p:nvPr/>
            </p:nvSpPr>
            <p:spPr>
              <a:xfrm>
                <a:off x="1064519" y="2288498"/>
                <a:ext cx="126123" cy="267492"/>
              </a:xfrm>
              <a:custGeom>
                <a:avLst/>
                <a:gdLst>
                  <a:gd name="connsiteX0" fmla="*/ 260 w 126122"/>
                  <a:gd name="connsiteY0" fmla="*/ 260 h 267491"/>
                  <a:gd name="connsiteX1" fmla="*/ 126071 w 126122"/>
                  <a:gd name="connsiteY1" fmla="*/ 260 h 267491"/>
                  <a:gd name="connsiteX2" fmla="*/ 126071 w 126122"/>
                  <a:gd name="connsiteY2" fmla="*/ 267266 h 267491"/>
                  <a:gd name="connsiteX3" fmla="*/ 260 w 126122"/>
                  <a:gd name="connsiteY3" fmla="*/ 267266 h 267491"/>
                </a:gdLst>
                <a:ahLst/>
                <a:cxnLst>
                  <a:cxn ang="0">
                    <a:pos x="connsiteX0" y="connsiteY0"/>
                  </a:cxn>
                  <a:cxn ang="0">
                    <a:pos x="connsiteX1" y="connsiteY1"/>
                  </a:cxn>
                  <a:cxn ang="0">
                    <a:pos x="connsiteX2" y="connsiteY2"/>
                  </a:cxn>
                  <a:cxn ang="0">
                    <a:pos x="connsiteX3" y="connsiteY3"/>
                  </a:cxn>
                </a:cxnLst>
                <a:rect l="l" t="t" r="r" b="b"/>
                <a:pathLst>
                  <a:path w="126122" h="267491">
                    <a:moveTo>
                      <a:pt x="260" y="260"/>
                    </a:moveTo>
                    <a:lnTo>
                      <a:pt x="126071" y="260"/>
                    </a:lnTo>
                    <a:lnTo>
                      <a:pt x="126071" y="267266"/>
                    </a:lnTo>
                    <a:lnTo>
                      <a:pt x="260" y="267266"/>
                    </a:lnTo>
                    <a:close/>
                  </a:path>
                </a:pathLst>
              </a:custGeom>
              <a:solidFill>
                <a:schemeClr val="accent1">
                  <a:lumMod val="50000"/>
                </a:schemeClr>
              </a:solidFill>
              <a:ln w="9525" cap="flat">
                <a:noFill/>
                <a:prstDash val="solid"/>
                <a:miter/>
              </a:ln>
            </p:spPr>
            <p:txBody>
              <a:bodyPr rtlCol="0" anchor="ctr"/>
              <a:lstStyle/>
              <a:p>
                <a:endParaRPr lang="en-US"/>
              </a:p>
            </p:txBody>
          </p:sp>
          <p:sp>
            <p:nvSpPr>
              <p:cNvPr id="23" name="Freeform: Shape 44">
                <a:extLst>
                  <a:ext uri="{FF2B5EF4-FFF2-40B4-BE49-F238E27FC236}">
                    <a16:creationId xmlns:a16="http://schemas.microsoft.com/office/drawing/2014/main" id="{DE5CE5B4-1C11-4FCB-9D7B-4F295529D84D}"/>
                  </a:ext>
                </a:extLst>
              </p:cNvPr>
              <p:cNvSpPr/>
              <p:nvPr/>
            </p:nvSpPr>
            <p:spPr>
              <a:xfrm>
                <a:off x="1122660" y="2149278"/>
                <a:ext cx="349610" cy="545724"/>
              </a:xfrm>
              <a:custGeom>
                <a:avLst/>
                <a:gdLst>
                  <a:gd name="connsiteX0" fmla="*/ 132620 w 349610"/>
                  <a:gd name="connsiteY0" fmla="*/ 260 h 545724"/>
                  <a:gd name="connsiteX1" fmla="*/ 260 w 349610"/>
                  <a:gd name="connsiteY1" fmla="*/ 78463 h 545724"/>
                  <a:gd name="connsiteX2" fmla="*/ 260 w 349610"/>
                  <a:gd name="connsiteY2" fmla="*/ 269727 h 545724"/>
                  <a:gd name="connsiteX3" fmla="*/ 260 w 349610"/>
                  <a:gd name="connsiteY3" fmla="*/ 276206 h 545724"/>
                  <a:gd name="connsiteX4" fmla="*/ 260 w 349610"/>
                  <a:gd name="connsiteY4" fmla="*/ 467469 h 545724"/>
                  <a:gd name="connsiteX5" fmla="*/ 132620 w 349610"/>
                  <a:gd name="connsiteY5" fmla="*/ 545673 h 545724"/>
                  <a:gd name="connsiteX6" fmla="*/ 349420 w 349610"/>
                  <a:gd name="connsiteY6" fmla="*/ 545673 h 545724"/>
                  <a:gd name="connsiteX7" fmla="*/ 349420 w 349610"/>
                  <a:gd name="connsiteY7" fmla="*/ 276206 h 545724"/>
                  <a:gd name="connsiteX8" fmla="*/ 349420 w 349610"/>
                  <a:gd name="connsiteY8" fmla="*/ 269727 h 545724"/>
                  <a:gd name="connsiteX9" fmla="*/ 349420 w 349610"/>
                  <a:gd name="connsiteY9" fmla="*/ 260 h 5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610" h="545724">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chemeClr val="accent1">
                  <a:lumMod val="75000"/>
                </a:schemeClr>
              </a:solidFill>
              <a:ln w="952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84AB299D-12B9-46D3-A5FF-DA39C6242B4B}"/>
                </a:ext>
              </a:extLst>
            </p:cNvPr>
            <p:cNvGrpSpPr/>
            <p:nvPr/>
          </p:nvGrpSpPr>
          <p:grpSpPr>
            <a:xfrm>
              <a:off x="1056130" y="3163736"/>
              <a:ext cx="2775264" cy="3626866"/>
              <a:chOff x="1126074" y="2670966"/>
              <a:chExt cx="2734161" cy="3573152"/>
            </a:xfrm>
          </p:grpSpPr>
          <p:sp>
            <p:nvSpPr>
              <p:cNvPr id="10" name="Freeform 15">
                <a:extLst>
                  <a:ext uri="{FF2B5EF4-FFF2-40B4-BE49-F238E27FC236}">
                    <a16:creationId xmlns:a16="http://schemas.microsoft.com/office/drawing/2014/main" id="{CA7407F4-C03D-4AF6-A332-92AC9B19029B}"/>
                  </a:ext>
                </a:extLst>
              </p:cNvPr>
              <p:cNvSpPr/>
              <p:nvPr/>
            </p:nvSpPr>
            <p:spPr>
              <a:xfrm rot="1258431">
                <a:off x="3177475" y="3781009"/>
                <a:ext cx="682760" cy="881775"/>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 name="Freeform 18">
                <a:extLst>
                  <a:ext uri="{FF2B5EF4-FFF2-40B4-BE49-F238E27FC236}">
                    <a16:creationId xmlns:a16="http://schemas.microsoft.com/office/drawing/2014/main" id="{36C19356-2709-4D4D-B922-7AA6298EEBA4}"/>
                  </a:ext>
                </a:extLst>
              </p:cNvPr>
              <p:cNvSpPr>
                <a:spLocks/>
              </p:cNvSpPr>
              <p:nvPr/>
            </p:nvSpPr>
            <p:spPr bwMode="auto">
              <a:xfrm rot="20940928" flipH="1">
                <a:off x="1126074" y="2670966"/>
                <a:ext cx="1656184" cy="1909514"/>
              </a:xfrm>
              <a:custGeom>
                <a:avLst/>
                <a:gdLst>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697686 w 1656184"/>
                  <a:gd name="connsiteY95" fmla="*/ 1708838 h 1909514"/>
                  <a:gd name="connsiteX96" fmla="*/ 1413007 w 1656184"/>
                  <a:gd name="connsiteY96" fmla="*/ 1487444 h 1909514"/>
                  <a:gd name="connsiteX97" fmla="*/ 1412429 w 1656184"/>
                  <a:gd name="connsiteY97" fmla="*/ 1485195 h 1909514"/>
                  <a:gd name="connsiteX98" fmla="*/ 1405111 w 1656184"/>
                  <a:gd name="connsiteY98" fmla="*/ 1455538 h 1909514"/>
                  <a:gd name="connsiteX99" fmla="*/ 1398918 w 1656184"/>
                  <a:gd name="connsiteY99" fmla="*/ 1425881 h 1909514"/>
                  <a:gd name="connsiteX100" fmla="*/ 1394978 w 1656184"/>
                  <a:gd name="connsiteY100" fmla="*/ 1398549 h 1909514"/>
                  <a:gd name="connsiteX101" fmla="*/ 1392163 w 1656184"/>
                  <a:gd name="connsiteY101" fmla="*/ 1372381 h 1909514"/>
                  <a:gd name="connsiteX102" fmla="*/ 1391037 w 1656184"/>
                  <a:gd name="connsiteY102" fmla="*/ 1350865 h 1909514"/>
                  <a:gd name="connsiteX103" fmla="*/ 1392163 w 1656184"/>
                  <a:gd name="connsiteY103" fmla="*/ 1332837 h 1909514"/>
                  <a:gd name="connsiteX104" fmla="*/ 1401171 w 1656184"/>
                  <a:gd name="connsiteY104" fmla="*/ 1295039 h 1909514"/>
                  <a:gd name="connsiteX105" fmla="*/ 1412429 w 1656184"/>
                  <a:gd name="connsiteY105" fmla="*/ 1260148 h 1909514"/>
                  <a:gd name="connsiteX106" fmla="*/ 1426503 w 1656184"/>
                  <a:gd name="connsiteY106" fmla="*/ 1227001 h 1909514"/>
                  <a:gd name="connsiteX107" fmla="*/ 1443954 w 1656184"/>
                  <a:gd name="connsiteY107" fmla="*/ 1197926 h 1909514"/>
                  <a:gd name="connsiteX108" fmla="*/ 1469849 w 1656184"/>
                  <a:gd name="connsiteY108" fmla="*/ 1161872 h 1909514"/>
                  <a:gd name="connsiteX109" fmla="*/ 1496308 w 1656184"/>
                  <a:gd name="connsiteY109" fmla="*/ 1125818 h 1909514"/>
                  <a:gd name="connsiteX110" fmla="*/ 1522767 w 1656184"/>
                  <a:gd name="connsiteY110" fmla="*/ 1090926 h 1909514"/>
                  <a:gd name="connsiteX111" fmla="*/ 1549788 w 1656184"/>
                  <a:gd name="connsiteY111" fmla="*/ 1053710 h 1909514"/>
                  <a:gd name="connsiteX112" fmla="*/ 1573995 w 1656184"/>
                  <a:gd name="connsiteY112" fmla="*/ 1015911 h 1909514"/>
                  <a:gd name="connsiteX113" fmla="*/ 1597637 w 1656184"/>
                  <a:gd name="connsiteY113" fmla="*/ 976949 h 1909514"/>
                  <a:gd name="connsiteX114" fmla="*/ 1617341 w 1656184"/>
                  <a:gd name="connsiteY114" fmla="*/ 934499 h 1909514"/>
                  <a:gd name="connsiteX115" fmla="*/ 1633666 w 1656184"/>
                  <a:gd name="connsiteY115" fmla="*/ 889140 h 1909514"/>
                  <a:gd name="connsiteX116" fmla="*/ 1646051 w 1656184"/>
                  <a:gd name="connsiteY116" fmla="*/ 836222 h 1909514"/>
                  <a:gd name="connsiteX117" fmla="*/ 1652807 w 1656184"/>
                  <a:gd name="connsiteY117" fmla="*/ 782141 h 1909514"/>
                  <a:gd name="connsiteX118" fmla="*/ 1656184 w 1656184"/>
                  <a:gd name="connsiteY118" fmla="*/ 726897 h 1909514"/>
                  <a:gd name="connsiteX119" fmla="*/ 1655059 w 1656184"/>
                  <a:gd name="connsiteY119" fmla="*/ 671072 h 1909514"/>
                  <a:gd name="connsiteX120" fmla="*/ 1651118 w 1656184"/>
                  <a:gd name="connsiteY120" fmla="*/ 616409 h 1909514"/>
                  <a:gd name="connsiteX121" fmla="*/ 1642674 w 1656184"/>
                  <a:gd name="connsiteY121" fmla="*/ 563490 h 1909514"/>
                  <a:gd name="connsiteX122" fmla="*/ 1631415 w 1656184"/>
                  <a:gd name="connsiteY122" fmla="*/ 511736 h 1909514"/>
                  <a:gd name="connsiteX123" fmla="*/ 1617341 w 1656184"/>
                  <a:gd name="connsiteY123" fmla="*/ 464051 h 1909514"/>
                  <a:gd name="connsiteX124" fmla="*/ 1601579 w 1656184"/>
                  <a:gd name="connsiteY124" fmla="*/ 420438 h 1909514"/>
                  <a:gd name="connsiteX125" fmla="*/ 1583565 w 1656184"/>
                  <a:gd name="connsiteY125" fmla="*/ 381475 h 1909514"/>
                  <a:gd name="connsiteX126" fmla="*/ 1556543 w 1656184"/>
                  <a:gd name="connsiteY126" fmla="*/ 334954 h 1909514"/>
                  <a:gd name="connsiteX127" fmla="*/ 1527270 w 1656184"/>
                  <a:gd name="connsiteY127" fmla="*/ 290759 h 1909514"/>
                  <a:gd name="connsiteX128" fmla="*/ 1494056 w 1656184"/>
                  <a:gd name="connsiteY128" fmla="*/ 249471 h 1909514"/>
                  <a:gd name="connsiteX129" fmla="*/ 1458590 w 1656184"/>
                  <a:gd name="connsiteY129" fmla="*/ 209928 h 1909514"/>
                  <a:gd name="connsiteX130" fmla="*/ 1419747 w 1656184"/>
                  <a:gd name="connsiteY130" fmla="*/ 174455 h 1909514"/>
                  <a:gd name="connsiteX131" fmla="*/ 1376400 w 1656184"/>
                  <a:gd name="connsiteY131" fmla="*/ 141309 h 1909514"/>
                  <a:gd name="connsiteX132" fmla="*/ 1331365 w 1656184"/>
                  <a:gd name="connsiteY132" fmla="*/ 111652 h 1909514"/>
                  <a:gd name="connsiteX133" fmla="*/ 1283515 w 1656184"/>
                  <a:gd name="connsiteY133" fmla="*/ 85483 h 1909514"/>
                  <a:gd name="connsiteX134" fmla="*/ 1231161 w 1656184"/>
                  <a:gd name="connsiteY134" fmla="*/ 63386 h 1909514"/>
                  <a:gd name="connsiteX135" fmla="*/ 1177119 w 1656184"/>
                  <a:gd name="connsiteY135" fmla="*/ 43033 h 1909514"/>
                  <a:gd name="connsiteX136" fmla="*/ 1118572 w 1656184"/>
                  <a:gd name="connsiteY136" fmla="*/ 27332 h 1909514"/>
                  <a:gd name="connsiteX137" fmla="*/ 1057210 w 1656184"/>
                  <a:gd name="connsiteY137" fmla="*/ 14538 h 1909514"/>
                  <a:gd name="connsiteX138" fmla="*/ 993036 w 1656184"/>
                  <a:gd name="connsiteY138" fmla="*/ 5815 h 1909514"/>
                  <a:gd name="connsiteX139" fmla="*/ 925482 w 1656184"/>
                  <a:gd name="connsiteY139" fmla="*/ 582 h 1909514"/>
                  <a:gd name="connsiteX140" fmla="*/ 853425 w 1656184"/>
                  <a:gd name="connsiteY140"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1413007 w 1656184"/>
                  <a:gd name="connsiteY95" fmla="*/ 1487444 h 1909514"/>
                  <a:gd name="connsiteX96" fmla="*/ 1412429 w 1656184"/>
                  <a:gd name="connsiteY96" fmla="*/ 1485195 h 1909514"/>
                  <a:gd name="connsiteX97" fmla="*/ 1405111 w 1656184"/>
                  <a:gd name="connsiteY97" fmla="*/ 1455538 h 1909514"/>
                  <a:gd name="connsiteX98" fmla="*/ 1398918 w 1656184"/>
                  <a:gd name="connsiteY98" fmla="*/ 1425881 h 1909514"/>
                  <a:gd name="connsiteX99" fmla="*/ 1394978 w 1656184"/>
                  <a:gd name="connsiteY99" fmla="*/ 1398549 h 1909514"/>
                  <a:gd name="connsiteX100" fmla="*/ 1392163 w 1656184"/>
                  <a:gd name="connsiteY100" fmla="*/ 1372381 h 1909514"/>
                  <a:gd name="connsiteX101" fmla="*/ 1391037 w 1656184"/>
                  <a:gd name="connsiteY101" fmla="*/ 1350865 h 1909514"/>
                  <a:gd name="connsiteX102" fmla="*/ 1392163 w 1656184"/>
                  <a:gd name="connsiteY102" fmla="*/ 1332837 h 1909514"/>
                  <a:gd name="connsiteX103" fmla="*/ 1401171 w 1656184"/>
                  <a:gd name="connsiteY103" fmla="*/ 1295039 h 1909514"/>
                  <a:gd name="connsiteX104" fmla="*/ 1412429 w 1656184"/>
                  <a:gd name="connsiteY104" fmla="*/ 1260148 h 1909514"/>
                  <a:gd name="connsiteX105" fmla="*/ 1426503 w 1656184"/>
                  <a:gd name="connsiteY105" fmla="*/ 1227001 h 1909514"/>
                  <a:gd name="connsiteX106" fmla="*/ 1443954 w 1656184"/>
                  <a:gd name="connsiteY106" fmla="*/ 1197926 h 1909514"/>
                  <a:gd name="connsiteX107" fmla="*/ 1469849 w 1656184"/>
                  <a:gd name="connsiteY107" fmla="*/ 1161872 h 1909514"/>
                  <a:gd name="connsiteX108" fmla="*/ 1496308 w 1656184"/>
                  <a:gd name="connsiteY108" fmla="*/ 1125818 h 1909514"/>
                  <a:gd name="connsiteX109" fmla="*/ 1522767 w 1656184"/>
                  <a:gd name="connsiteY109" fmla="*/ 1090926 h 1909514"/>
                  <a:gd name="connsiteX110" fmla="*/ 1549788 w 1656184"/>
                  <a:gd name="connsiteY110" fmla="*/ 1053710 h 1909514"/>
                  <a:gd name="connsiteX111" fmla="*/ 1573995 w 1656184"/>
                  <a:gd name="connsiteY111" fmla="*/ 1015911 h 1909514"/>
                  <a:gd name="connsiteX112" fmla="*/ 1597637 w 1656184"/>
                  <a:gd name="connsiteY112" fmla="*/ 976949 h 1909514"/>
                  <a:gd name="connsiteX113" fmla="*/ 1617341 w 1656184"/>
                  <a:gd name="connsiteY113" fmla="*/ 934499 h 1909514"/>
                  <a:gd name="connsiteX114" fmla="*/ 1633666 w 1656184"/>
                  <a:gd name="connsiteY114" fmla="*/ 889140 h 1909514"/>
                  <a:gd name="connsiteX115" fmla="*/ 1646051 w 1656184"/>
                  <a:gd name="connsiteY115" fmla="*/ 836222 h 1909514"/>
                  <a:gd name="connsiteX116" fmla="*/ 1652807 w 1656184"/>
                  <a:gd name="connsiteY116" fmla="*/ 782141 h 1909514"/>
                  <a:gd name="connsiteX117" fmla="*/ 1656184 w 1656184"/>
                  <a:gd name="connsiteY117" fmla="*/ 726897 h 1909514"/>
                  <a:gd name="connsiteX118" fmla="*/ 1655059 w 1656184"/>
                  <a:gd name="connsiteY118" fmla="*/ 671072 h 1909514"/>
                  <a:gd name="connsiteX119" fmla="*/ 1651118 w 1656184"/>
                  <a:gd name="connsiteY119" fmla="*/ 616409 h 1909514"/>
                  <a:gd name="connsiteX120" fmla="*/ 1642674 w 1656184"/>
                  <a:gd name="connsiteY120" fmla="*/ 563490 h 1909514"/>
                  <a:gd name="connsiteX121" fmla="*/ 1631415 w 1656184"/>
                  <a:gd name="connsiteY121" fmla="*/ 511736 h 1909514"/>
                  <a:gd name="connsiteX122" fmla="*/ 1617341 w 1656184"/>
                  <a:gd name="connsiteY122" fmla="*/ 464051 h 1909514"/>
                  <a:gd name="connsiteX123" fmla="*/ 1601579 w 1656184"/>
                  <a:gd name="connsiteY123" fmla="*/ 420438 h 1909514"/>
                  <a:gd name="connsiteX124" fmla="*/ 1583565 w 1656184"/>
                  <a:gd name="connsiteY124" fmla="*/ 381475 h 1909514"/>
                  <a:gd name="connsiteX125" fmla="*/ 1556543 w 1656184"/>
                  <a:gd name="connsiteY125" fmla="*/ 334954 h 1909514"/>
                  <a:gd name="connsiteX126" fmla="*/ 1527270 w 1656184"/>
                  <a:gd name="connsiteY126" fmla="*/ 290759 h 1909514"/>
                  <a:gd name="connsiteX127" fmla="*/ 1494056 w 1656184"/>
                  <a:gd name="connsiteY127" fmla="*/ 249471 h 1909514"/>
                  <a:gd name="connsiteX128" fmla="*/ 1458590 w 1656184"/>
                  <a:gd name="connsiteY128" fmla="*/ 209928 h 1909514"/>
                  <a:gd name="connsiteX129" fmla="*/ 1419747 w 1656184"/>
                  <a:gd name="connsiteY129" fmla="*/ 174455 h 1909514"/>
                  <a:gd name="connsiteX130" fmla="*/ 1376400 w 1656184"/>
                  <a:gd name="connsiteY130" fmla="*/ 141309 h 1909514"/>
                  <a:gd name="connsiteX131" fmla="*/ 1331365 w 1656184"/>
                  <a:gd name="connsiteY131" fmla="*/ 111652 h 1909514"/>
                  <a:gd name="connsiteX132" fmla="*/ 1283515 w 1656184"/>
                  <a:gd name="connsiteY132" fmla="*/ 85483 h 1909514"/>
                  <a:gd name="connsiteX133" fmla="*/ 1231161 w 1656184"/>
                  <a:gd name="connsiteY133" fmla="*/ 63386 h 1909514"/>
                  <a:gd name="connsiteX134" fmla="*/ 1177119 w 1656184"/>
                  <a:gd name="connsiteY134" fmla="*/ 43033 h 1909514"/>
                  <a:gd name="connsiteX135" fmla="*/ 1118572 w 1656184"/>
                  <a:gd name="connsiteY135" fmla="*/ 27332 h 1909514"/>
                  <a:gd name="connsiteX136" fmla="*/ 1057210 w 1656184"/>
                  <a:gd name="connsiteY136" fmla="*/ 14538 h 1909514"/>
                  <a:gd name="connsiteX137" fmla="*/ 993036 w 1656184"/>
                  <a:gd name="connsiteY137" fmla="*/ 5815 h 1909514"/>
                  <a:gd name="connsiteX138" fmla="*/ 925482 w 1656184"/>
                  <a:gd name="connsiteY138" fmla="*/ 582 h 1909514"/>
                  <a:gd name="connsiteX139" fmla="*/ 853425 w 1656184"/>
                  <a:gd name="connsiteY139"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1413007 w 1656184"/>
                  <a:gd name="connsiteY94" fmla="*/ 1487444 h 1909514"/>
                  <a:gd name="connsiteX95" fmla="*/ 1412429 w 1656184"/>
                  <a:gd name="connsiteY95" fmla="*/ 1485195 h 1909514"/>
                  <a:gd name="connsiteX96" fmla="*/ 1405111 w 1656184"/>
                  <a:gd name="connsiteY96" fmla="*/ 1455538 h 1909514"/>
                  <a:gd name="connsiteX97" fmla="*/ 1398918 w 1656184"/>
                  <a:gd name="connsiteY97" fmla="*/ 1425881 h 1909514"/>
                  <a:gd name="connsiteX98" fmla="*/ 1394978 w 1656184"/>
                  <a:gd name="connsiteY98" fmla="*/ 1398549 h 1909514"/>
                  <a:gd name="connsiteX99" fmla="*/ 1392163 w 1656184"/>
                  <a:gd name="connsiteY99" fmla="*/ 1372381 h 1909514"/>
                  <a:gd name="connsiteX100" fmla="*/ 1391037 w 1656184"/>
                  <a:gd name="connsiteY100" fmla="*/ 1350865 h 1909514"/>
                  <a:gd name="connsiteX101" fmla="*/ 1392163 w 1656184"/>
                  <a:gd name="connsiteY101" fmla="*/ 1332837 h 1909514"/>
                  <a:gd name="connsiteX102" fmla="*/ 1401171 w 1656184"/>
                  <a:gd name="connsiteY102" fmla="*/ 1295039 h 1909514"/>
                  <a:gd name="connsiteX103" fmla="*/ 1412429 w 1656184"/>
                  <a:gd name="connsiteY103" fmla="*/ 1260148 h 1909514"/>
                  <a:gd name="connsiteX104" fmla="*/ 1426503 w 1656184"/>
                  <a:gd name="connsiteY104" fmla="*/ 1227001 h 1909514"/>
                  <a:gd name="connsiteX105" fmla="*/ 1443954 w 1656184"/>
                  <a:gd name="connsiteY105" fmla="*/ 1197926 h 1909514"/>
                  <a:gd name="connsiteX106" fmla="*/ 1469849 w 1656184"/>
                  <a:gd name="connsiteY106" fmla="*/ 1161872 h 1909514"/>
                  <a:gd name="connsiteX107" fmla="*/ 1496308 w 1656184"/>
                  <a:gd name="connsiteY107" fmla="*/ 1125818 h 1909514"/>
                  <a:gd name="connsiteX108" fmla="*/ 1522767 w 1656184"/>
                  <a:gd name="connsiteY108" fmla="*/ 1090926 h 1909514"/>
                  <a:gd name="connsiteX109" fmla="*/ 1549788 w 1656184"/>
                  <a:gd name="connsiteY109" fmla="*/ 1053710 h 1909514"/>
                  <a:gd name="connsiteX110" fmla="*/ 1573995 w 1656184"/>
                  <a:gd name="connsiteY110" fmla="*/ 1015911 h 1909514"/>
                  <a:gd name="connsiteX111" fmla="*/ 1597637 w 1656184"/>
                  <a:gd name="connsiteY111" fmla="*/ 976949 h 1909514"/>
                  <a:gd name="connsiteX112" fmla="*/ 1617341 w 1656184"/>
                  <a:gd name="connsiteY112" fmla="*/ 934499 h 1909514"/>
                  <a:gd name="connsiteX113" fmla="*/ 1633666 w 1656184"/>
                  <a:gd name="connsiteY113" fmla="*/ 889140 h 1909514"/>
                  <a:gd name="connsiteX114" fmla="*/ 1646051 w 1656184"/>
                  <a:gd name="connsiteY114" fmla="*/ 836222 h 1909514"/>
                  <a:gd name="connsiteX115" fmla="*/ 1652807 w 1656184"/>
                  <a:gd name="connsiteY115" fmla="*/ 782141 h 1909514"/>
                  <a:gd name="connsiteX116" fmla="*/ 1656184 w 1656184"/>
                  <a:gd name="connsiteY116" fmla="*/ 726897 h 1909514"/>
                  <a:gd name="connsiteX117" fmla="*/ 1655059 w 1656184"/>
                  <a:gd name="connsiteY117" fmla="*/ 671072 h 1909514"/>
                  <a:gd name="connsiteX118" fmla="*/ 1651118 w 1656184"/>
                  <a:gd name="connsiteY118" fmla="*/ 616409 h 1909514"/>
                  <a:gd name="connsiteX119" fmla="*/ 1642674 w 1656184"/>
                  <a:gd name="connsiteY119" fmla="*/ 563490 h 1909514"/>
                  <a:gd name="connsiteX120" fmla="*/ 1631415 w 1656184"/>
                  <a:gd name="connsiteY120" fmla="*/ 511736 h 1909514"/>
                  <a:gd name="connsiteX121" fmla="*/ 1617341 w 1656184"/>
                  <a:gd name="connsiteY121" fmla="*/ 464051 h 1909514"/>
                  <a:gd name="connsiteX122" fmla="*/ 1601579 w 1656184"/>
                  <a:gd name="connsiteY122" fmla="*/ 420438 h 1909514"/>
                  <a:gd name="connsiteX123" fmla="*/ 1583565 w 1656184"/>
                  <a:gd name="connsiteY123" fmla="*/ 381475 h 1909514"/>
                  <a:gd name="connsiteX124" fmla="*/ 1556543 w 1656184"/>
                  <a:gd name="connsiteY124" fmla="*/ 334954 h 1909514"/>
                  <a:gd name="connsiteX125" fmla="*/ 1527270 w 1656184"/>
                  <a:gd name="connsiteY125" fmla="*/ 290759 h 1909514"/>
                  <a:gd name="connsiteX126" fmla="*/ 1494056 w 1656184"/>
                  <a:gd name="connsiteY126" fmla="*/ 249471 h 1909514"/>
                  <a:gd name="connsiteX127" fmla="*/ 1458590 w 1656184"/>
                  <a:gd name="connsiteY127" fmla="*/ 209928 h 1909514"/>
                  <a:gd name="connsiteX128" fmla="*/ 1419747 w 1656184"/>
                  <a:gd name="connsiteY128" fmla="*/ 174455 h 1909514"/>
                  <a:gd name="connsiteX129" fmla="*/ 1376400 w 1656184"/>
                  <a:gd name="connsiteY129" fmla="*/ 141309 h 1909514"/>
                  <a:gd name="connsiteX130" fmla="*/ 1331365 w 1656184"/>
                  <a:gd name="connsiteY130" fmla="*/ 111652 h 1909514"/>
                  <a:gd name="connsiteX131" fmla="*/ 1283515 w 1656184"/>
                  <a:gd name="connsiteY131" fmla="*/ 85483 h 1909514"/>
                  <a:gd name="connsiteX132" fmla="*/ 1231161 w 1656184"/>
                  <a:gd name="connsiteY132" fmla="*/ 63386 h 1909514"/>
                  <a:gd name="connsiteX133" fmla="*/ 1177119 w 1656184"/>
                  <a:gd name="connsiteY133" fmla="*/ 43033 h 1909514"/>
                  <a:gd name="connsiteX134" fmla="*/ 1118572 w 1656184"/>
                  <a:gd name="connsiteY134" fmla="*/ 27332 h 1909514"/>
                  <a:gd name="connsiteX135" fmla="*/ 1057210 w 1656184"/>
                  <a:gd name="connsiteY135" fmla="*/ 14538 h 1909514"/>
                  <a:gd name="connsiteX136" fmla="*/ 993036 w 1656184"/>
                  <a:gd name="connsiteY136" fmla="*/ 5815 h 1909514"/>
                  <a:gd name="connsiteX137" fmla="*/ 925482 w 1656184"/>
                  <a:gd name="connsiteY137" fmla="*/ 582 h 1909514"/>
                  <a:gd name="connsiteX138" fmla="*/ 853425 w 1656184"/>
                  <a:gd name="connsiteY138" fmla="*/ 0 h 190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656184" h="1909514">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12" name="Freeform 11">
                <a:extLst>
                  <a:ext uri="{FF2B5EF4-FFF2-40B4-BE49-F238E27FC236}">
                    <a16:creationId xmlns:a16="http://schemas.microsoft.com/office/drawing/2014/main" id="{12882230-09B0-4081-ACDC-764E05CA7BDC}"/>
                  </a:ext>
                </a:extLst>
              </p:cNvPr>
              <p:cNvSpPr/>
              <p:nvPr/>
            </p:nvSpPr>
            <p:spPr>
              <a:xfrm>
                <a:off x="1358088" y="4198964"/>
                <a:ext cx="1089158" cy="611109"/>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10547 w 1094108"/>
                  <a:gd name="connsiteY2" fmla="*/ 293729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30550 h 611110"/>
                  <a:gd name="connsiteX1" fmla="*/ 119888 w 1094108"/>
                  <a:gd name="connsiteY1" fmla="*/ 0 h 611110"/>
                  <a:gd name="connsiteX2" fmla="*/ 1010547 w 1094108"/>
                  <a:gd name="connsiteY2" fmla="*/ 323428 h 611110"/>
                  <a:gd name="connsiteX3" fmla="*/ 1094108 w 1094108"/>
                  <a:gd name="connsiteY3" fmla="*/ 441972 h 611110"/>
                  <a:gd name="connsiteX4" fmla="*/ 1078252 w 1094108"/>
                  <a:gd name="connsiteY4" fmla="*/ 547683 h 611110"/>
                  <a:gd name="connsiteX5" fmla="*/ 1014825 w 1094108"/>
                  <a:gd name="connsiteY5" fmla="*/ 510684 h 611110"/>
                  <a:gd name="connsiteX6" fmla="*/ 998968 w 1094108"/>
                  <a:gd name="connsiteY6" fmla="*/ 611110 h 611110"/>
                  <a:gd name="connsiteX7" fmla="*/ 0 w 1094108"/>
                  <a:gd name="connsiteY7" fmla="*/ 230550 h 611110"/>
                  <a:gd name="connsiteX0" fmla="*/ 0 w 1089158"/>
                  <a:gd name="connsiteY0" fmla="*/ 210751 h 611110"/>
                  <a:gd name="connsiteX1" fmla="*/ 114938 w 1089158"/>
                  <a:gd name="connsiteY1" fmla="*/ 0 h 611110"/>
                  <a:gd name="connsiteX2" fmla="*/ 1005597 w 1089158"/>
                  <a:gd name="connsiteY2" fmla="*/ 323428 h 611110"/>
                  <a:gd name="connsiteX3" fmla="*/ 1089158 w 1089158"/>
                  <a:gd name="connsiteY3" fmla="*/ 441972 h 611110"/>
                  <a:gd name="connsiteX4" fmla="*/ 1073302 w 1089158"/>
                  <a:gd name="connsiteY4" fmla="*/ 547683 h 611110"/>
                  <a:gd name="connsiteX5" fmla="*/ 1009875 w 1089158"/>
                  <a:gd name="connsiteY5" fmla="*/ 510684 h 611110"/>
                  <a:gd name="connsiteX6" fmla="*/ 994018 w 1089158"/>
                  <a:gd name="connsiteY6" fmla="*/ 611110 h 611110"/>
                  <a:gd name="connsiteX7" fmla="*/ 0 w 1089158"/>
                  <a:gd name="connsiteY7" fmla="*/ 210751 h 6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158" h="61111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14">
                <a:extLst>
                  <a:ext uri="{FF2B5EF4-FFF2-40B4-BE49-F238E27FC236}">
                    <a16:creationId xmlns:a16="http://schemas.microsoft.com/office/drawing/2014/main" id="{908C5288-C1B2-4B4E-84F2-259C8FE515DD}"/>
                  </a:ext>
                </a:extLst>
              </p:cNvPr>
              <p:cNvSpPr/>
              <p:nvPr/>
            </p:nvSpPr>
            <p:spPr>
              <a:xfrm>
                <a:off x="3145709" y="4476837"/>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Freeform 10">
                <a:extLst>
                  <a:ext uri="{FF2B5EF4-FFF2-40B4-BE49-F238E27FC236}">
                    <a16:creationId xmlns:a16="http://schemas.microsoft.com/office/drawing/2014/main" id="{6BB015EF-DA86-423C-8231-A3A162BBB486}"/>
                  </a:ext>
                </a:extLst>
              </p:cNvPr>
              <p:cNvSpPr/>
              <p:nvPr/>
            </p:nvSpPr>
            <p:spPr>
              <a:xfrm>
                <a:off x="1130675" y="4343401"/>
                <a:ext cx="2709784" cy="1900717"/>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60753"/>
                  <a:gd name="connsiteY0" fmla="*/ 183976 h 2077670"/>
                  <a:gd name="connsiteX1" fmla="*/ 128952 w 2760753"/>
                  <a:gd name="connsiteY1" fmla="*/ 2064983 h 2077670"/>
                  <a:gd name="connsiteX2" fmla="*/ 1861333 w 2760753"/>
                  <a:gd name="connsiteY2" fmla="*/ 2077670 h 2077670"/>
                  <a:gd name="connsiteX3" fmla="*/ 1841497 w 2760753"/>
                  <a:gd name="connsiteY3" fmla="*/ 1807346 h 2077670"/>
                  <a:gd name="connsiteX4" fmla="*/ 2664150 w 2760753"/>
                  <a:gd name="connsiteY4" fmla="*/ 130334 h 2077670"/>
                  <a:gd name="connsiteX5" fmla="*/ 2054394 w 2760753"/>
                  <a:gd name="connsiteY5" fmla="*/ 98409 h 2077670"/>
                  <a:gd name="connsiteX6" fmla="*/ 2030082 w 2760753"/>
                  <a:gd name="connsiteY6" fmla="*/ 303 h 2077670"/>
                  <a:gd name="connsiteX7" fmla="*/ 1898273 w 2760753"/>
                  <a:gd name="connsiteY7" fmla="*/ 22051 h 2077670"/>
                  <a:gd name="connsiteX8" fmla="*/ 1900421 w 2760753"/>
                  <a:gd name="connsiteY8" fmla="*/ 783060 h 2077670"/>
                  <a:gd name="connsiteX9" fmla="*/ 1226678 w 2760753"/>
                  <a:gd name="connsiteY9" fmla="*/ 497145 h 2077670"/>
                  <a:gd name="connsiteX10" fmla="*/ 1130871 w 2760753"/>
                  <a:gd name="connsiteY10" fmla="*/ 572491 h 2077670"/>
                  <a:gd name="connsiteX11" fmla="*/ 221873 w 2760753"/>
                  <a:gd name="connsiteY11" fmla="*/ 183976 h 2077670"/>
                  <a:gd name="connsiteX0" fmla="*/ 221873 w 2756874"/>
                  <a:gd name="connsiteY0" fmla="*/ 183976 h 2077670"/>
                  <a:gd name="connsiteX1" fmla="*/ 128952 w 2756874"/>
                  <a:gd name="connsiteY1" fmla="*/ 2064983 h 2077670"/>
                  <a:gd name="connsiteX2" fmla="*/ 1861333 w 2756874"/>
                  <a:gd name="connsiteY2" fmla="*/ 2077670 h 2077670"/>
                  <a:gd name="connsiteX3" fmla="*/ 1811798 w 2756874"/>
                  <a:gd name="connsiteY3" fmla="*/ 1807346 h 2077670"/>
                  <a:gd name="connsiteX4" fmla="*/ 2664150 w 2756874"/>
                  <a:gd name="connsiteY4" fmla="*/ 130334 h 2077670"/>
                  <a:gd name="connsiteX5" fmla="*/ 2054394 w 2756874"/>
                  <a:gd name="connsiteY5" fmla="*/ 98409 h 2077670"/>
                  <a:gd name="connsiteX6" fmla="*/ 2030082 w 2756874"/>
                  <a:gd name="connsiteY6" fmla="*/ 303 h 2077670"/>
                  <a:gd name="connsiteX7" fmla="*/ 1898273 w 2756874"/>
                  <a:gd name="connsiteY7" fmla="*/ 22051 h 2077670"/>
                  <a:gd name="connsiteX8" fmla="*/ 1900421 w 2756874"/>
                  <a:gd name="connsiteY8" fmla="*/ 783060 h 2077670"/>
                  <a:gd name="connsiteX9" fmla="*/ 1226678 w 2756874"/>
                  <a:gd name="connsiteY9" fmla="*/ 497145 h 2077670"/>
                  <a:gd name="connsiteX10" fmla="*/ 1130871 w 2756874"/>
                  <a:gd name="connsiteY10" fmla="*/ 572491 h 2077670"/>
                  <a:gd name="connsiteX11" fmla="*/ 221873 w 2756874"/>
                  <a:gd name="connsiteY11" fmla="*/ 183976 h 2077670"/>
                  <a:gd name="connsiteX0" fmla="*/ 221873 w 2764111"/>
                  <a:gd name="connsiteY0" fmla="*/ 183976 h 2077670"/>
                  <a:gd name="connsiteX1" fmla="*/ 128952 w 2764111"/>
                  <a:gd name="connsiteY1" fmla="*/ 2064983 h 2077670"/>
                  <a:gd name="connsiteX2" fmla="*/ 1861333 w 2764111"/>
                  <a:gd name="connsiteY2" fmla="*/ 2077670 h 2077670"/>
                  <a:gd name="connsiteX3" fmla="*/ 1811798 w 2764111"/>
                  <a:gd name="connsiteY3" fmla="*/ 1807346 h 2077670"/>
                  <a:gd name="connsiteX4" fmla="*/ 2664150 w 2764111"/>
                  <a:gd name="connsiteY4" fmla="*/ 130334 h 2077670"/>
                  <a:gd name="connsiteX5" fmla="*/ 2054394 w 2764111"/>
                  <a:gd name="connsiteY5" fmla="*/ 98409 h 2077670"/>
                  <a:gd name="connsiteX6" fmla="*/ 2030082 w 2764111"/>
                  <a:gd name="connsiteY6" fmla="*/ 303 h 2077670"/>
                  <a:gd name="connsiteX7" fmla="*/ 1898273 w 2764111"/>
                  <a:gd name="connsiteY7" fmla="*/ 22051 h 2077670"/>
                  <a:gd name="connsiteX8" fmla="*/ 1900421 w 2764111"/>
                  <a:gd name="connsiteY8" fmla="*/ 783060 h 2077670"/>
                  <a:gd name="connsiteX9" fmla="*/ 1226678 w 2764111"/>
                  <a:gd name="connsiteY9" fmla="*/ 497145 h 2077670"/>
                  <a:gd name="connsiteX10" fmla="*/ 1130871 w 2764111"/>
                  <a:gd name="connsiteY10" fmla="*/ 572491 h 2077670"/>
                  <a:gd name="connsiteX11" fmla="*/ 221873 w 2764111"/>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54394 w 2749398"/>
                  <a:gd name="connsiteY5" fmla="*/ 98409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74193 w 2749398"/>
                  <a:gd name="connsiteY5" fmla="*/ 375596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58225"/>
                  <a:gd name="connsiteY0" fmla="*/ 183976 h 2109781"/>
                  <a:gd name="connsiteX1" fmla="*/ 128952 w 2758225"/>
                  <a:gd name="connsiteY1" fmla="*/ 2064983 h 2109781"/>
                  <a:gd name="connsiteX2" fmla="*/ 1861333 w 2758225"/>
                  <a:gd name="connsiteY2" fmla="*/ 2077670 h 2109781"/>
                  <a:gd name="connsiteX3" fmla="*/ 1811798 w 2758225"/>
                  <a:gd name="connsiteY3" fmla="*/ 1807346 h 2109781"/>
                  <a:gd name="connsiteX4" fmla="*/ 2674050 w 2758225"/>
                  <a:gd name="connsiteY4" fmla="*/ 407521 h 2109781"/>
                  <a:gd name="connsiteX5" fmla="*/ 2074193 w 2758225"/>
                  <a:gd name="connsiteY5" fmla="*/ 375596 h 2109781"/>
                  <a:gd name="connsiteX6" fmla="*/ 2030082 w 2758225"/>
                  <a:gd name="connsiteY6" fmla="*/ 303 h 2109781"/>
                  <a:gd name="connsiteX7" fmla="*/ 1898273 w 2758225"/>
                  <a:gd name="connsiteY7" fmla="*/ 22051 h 2109781"/>
                  <a:gd name="connsiteX8" fmla="*/ 1900421 w 2758225"/>
                  <a:gd name="connsiteY8" fmla="*/ 783060 h 2109781"/>
                  <a:gd name="connsiteX9" fmla="*/ 1226678 w 2758225"/>
                  <a:gd name="connsiteY9" fmla="*/ 497145 h 2109781"/>
                  <a:gd name="connsiteX10" fmla="*/ 1130871 w 2758225"/>
                  <a:gd name="connsiteY10" fmla="*/ 572491 h 2109781"/>
                  <a:gd name="connsiteX11" fmla="*/ 221873 w 2758225"/>
                  <a:gd name="connsiteY11" fmla="*/ 183976 h 2109781"/>
                  <a:gd name="connsiteX0" fmla="*/ 221873 w 2758225"/>
                  <a:gd name="connsiteY0" fmla="*/ 162543 h 2088348"/>
                  <a:gd name="connsiteX1" fmla="*/ 128952 w 2758225"/>
                  <a:gd name="connsiteY1" fmla="*/ 2043550 h 2088348"/>
                  <a:gd name="connsiteX2" fmla="*/ 1861333 w 2758225"/>
                  <a:gd name="connsiteY2" fmla="*/ 2056237 h 2088348"/>
                  <a:gd name="connsiteX3" fmla="*/ 1811798 w 2758225"/>
                  <a:gd name="connsiteY3" fmla="*/ 1785913 h 2088348"/>
                  <a:gd name="connsiteX4" fmla="*/ 2674050 w 2758225"/>
                  <a:gd name="connsiteY4" fmla="*/ 386088 h 2088348"/>
                  <a:gd name="connsiteX5" fmla="*/ 2074193 w 2758225"/>
                  <a:gd name="connsiteY5" fmla="*/ 354163 h 2088348"/>
                  <a:gd name="connsiteX6" fmla="*/ 2059780 w 2758225"/>
                  <a:gd name="connsiteY6" fmla="*/ 513445 h 2088348"/>
                  <a:gd name="connsiteX7" fmla="*/ 1898273 w 2758225"/>
                  <a:gd name="connsiteY7" fmla="*/ 618 h 2088348"/>
                  <a:gd name="connsiteX8" fmla="*/ 1900421 w 2758225"/>
                  <a:gd name="connsiteY8" fmla="*/ 761627 h 2088348"/>
                  <a:gd name="connsiteX9" fmla="*/ 1226678 w 2758225"/>
                  <a:gd name="connsiteY9" fmla="*/ 475712 h 2088348"/>
                  <a:gd name="connsiteX10" fmla="*/ 1130871 w 2758225"/>
                  <a:gd name="connsiteY10" fmla="*/ 551058 h 2088348"/>
                  <a:gd name="connsiteX11" fmla="*/ 221873 w 2758225"/>
                  <a:gd name="connsiteY11" fmla="*/ 162543 h 2088348"/>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47770 w 2758225"/>
                  <a:gd name="connsiteY7" fmla="*/ 3231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9142 w 2758225"/>
                  <a:gd name="connsiteY5" fmla="*/ 335163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3809"/>
                  <a:gd name="connsiteY0" fmla="*/ 0 h 1962926"/>
                  <a:gd name="connsiteX1" fmla="*/ 128952 w 2753809"/>
                  <a:gd name="connsiteY1" fmla="*/ 1881007 h 1962926"/>
                  <a:gd name="connsiteX2" fmla="*/ 1861333 w 2753809"/>
                  <a:gd name="connsiteY2" fmla="*/ 1893694 h 1962926"/>
                  <a:gd name="connsiteX3" fmla="*/ 1811798 w 2753809"/>
                  <a:gd name="connsiteY3" fmla="*/ 1623370 h 1962926"/>
                  <a:gd name="connsiteX4" fmla="*/ 2669101 w 2753809"/>
                  <a:gd name="connsiteY4" fmla="*/ 357189 h 1962926"/>
                  <a:gd name="connsiteX5" fmla="*/ 2079142 w 2753809"/>
                  <a:gd name="connsiteY5" fmla="*/ 335163 h 1962926"/>
                  <a:gd name="connsiteX6" fmla="*/ 2074630 w 2753809"/>
                  <a:gd name="connsiteY6" fmla="*/ 425149 h 1962926"/>
                  <a:gd name="connsiteX7" fmla="*/ 1932922 w 2753809"/>
                  <a:gd name="connsiteY7" fmla="*/ 441947 h 1962926"/>
                  <a:gd name="connsiteX8" fmla="*/ 1940020 w 2753809"/>
                  <a:gd name="connsiteY8" fmla="*/ 698080 h 1962926"/>
                  <a:gd name="connsiteX9" fmla="*/ 1226678 w 2753809"/>
                  <a:gd name="connsiteY9" fmla="*/ 313169 h 1962926"/>
                  <a:gd name="connsiteX10" fmla="*/ 1130871 w 2753809"/>
                  <a:gd name="connsiteY10" fmla="*/ 388515 h 1962926"/>
                  <a:gd name="connsiteX11" fmla="*/ 221873 w 2753809"/>
                  <a:gd name="connsiteY11" fmla="*/ 0 h 1962926"/>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79142 w 2709782"/>
                  <a:gd name="connsiteY5" fmla="*/ 33516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09316 w 2709782"/>
                  <a:gd name="connsiteY8" fmla="*/ 717879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665772 w 2709782"/>
                  <a:gd name="connsiteY9" fmla="*/ 522224 h 1900716"/>
                  <a:gd name="connsiteX10" fmla="*/ 1226678 w 2709782"/>
                  <a:gd name="connsiteY10" fmla="*/ 313169 h 1900716"/>
                  <a:gd name="connsiteX11" fmla="*/ 1130871 w 2709782"/>
                  <a:gd name="connsiteY11" fmla="*/ 388515 h 1900716"/>
                  <a:gd name="connsiteX12" fmla="*/ 221873 w 2709782"/>
                  <a:gd name="connsiteY12"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546978 w 2709782"/>
                  <a:gd name="connsiteY9" fmla="*/ 447977 h 1900716"/>
                  <a:gd name="connsiteX10" fmla="*/ 1226678 w 2709782"/>
                  <a:gd name="connsiteY10" fmla="*/ 313169 h 1900716"/>
                  <a:gd name="connsiteX11" fmla="*/ 1130871 w 2709782"/>
                  <a:gd name="connsiteY11" fmla="*/ 388515 h 1900716"/>
                  <a:gd name="connsiteX12" fmla="*/ 221873 w 2709782"/>
                  <a:gd name="connsiteY12" fmla="*/ 0 h 19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782" h="1900716">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Tree>
    <p:extLst>
      <p:ext uri="{BB962C8B-B14F-4D97-AF65-F5344CB8AC3E}">
        <p14:creationId xmlns:p14="http://schemas.microsoft.com/office/powerpoint/2010/main" val="377715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725" y="1483487"/>
            <a:ext cx="9445107" cy="3818738"/>
          </a:xfrm>
          <a:prstGeom prst="rect">
            <a:avLst/>
          </a:prstGeom>
        </p:spPr>
        <p:txBody>
          <a:bodyPr wrap="square">
            <a:spAutoFit/>
          </a:bodyPr>
          <a:lstStyle/>
          <a:p>
            <a:pPr marL="285750" indent="-285750">
              <a:lnSpc>
                <a:spcPct val="105000"/>
              </a:lnSpc>
              <a:spcBef>
                <a:spcPts val="600"/>
              </a:spcBef>
              <a:spcAft>
                <a:spcPts val="2400"/>
              </a:spcAft>
              <a:buFont typeface="Wingdings" panose="05000000000000000000" pitchFamily="2" charset="2"/>
              <a:buChar char="§"/>
            </a:pPr>
            <a:r>
              <a:rPr lang="en-GB" sz="2000" b="1" dirty="0">
                <a:latin typeface="Calibri" panose="020F0502020204030204" pitchFamily="34" charset="0"/>
                <a:cs typeface="Calibri" panose="020F0502020204030204" pitchFamily="34" charset="0"/>
              </a:rPr>
              <a:t>Ministry objectives: </a:t>
            </a:r>
            <a:r>
              <a:rPr lang="en-GB" sz="2000" dirty="0">
                <a:latin typeface="Calibri" panose="020F0502020204030204" pitchFamily="34" charset="0"/>
                <a:cs typeface="Calibri" panose="020F0502020204030204" pitchFamily="34" charset="0"/>
              </a:rPr>
              <a:t>Focus on supporting entities rather than imposing goals; aim for well-defined goals to improve public services and citizen satisfaction.</a:t>
            </a:r>
          </a:p>
          <a:p>
            <a:pPr marL="285750" indent="-285750">
              <a:lnSpc>
                <a:spcPct val="105000"/>
              </a:lnSpc>
              <a:spcBef>
                <a:spcPts val="600"/>
              </a:spcBef>
              <a:spcAft>
                <a:spcPts val="2400"/>
              </a:spcAft>
              <a:buFont typeface="Wingdings" panose="05000000000000000000" pitchFamily="2" charset="2"/>
              <a:buChar char="§"/>
            </a:pPr>
            <a:r>
              <a:rPr lang="en-GB" sz="2000" b="1" dirty="0">
                <a:latin typeface="Calibri" panose="020F0502020204030204" pitchFamily="34" charset="0"/>
                <a:cs typeface="Calibri" panose="020F0502020204030204" pitchFamily="34" charset="0"/>
              </a:rPr>
              <a:t>AI role</a:t>
            </a:r>
            <a:r>
              <a:rPr lang="en-GB" sz="2000" dirty="0">
                <a:latin typeface="Calibri" panose="020F0502020204030204" pitchFamily="34" charset="0"/>
                <a:cs typeface="Calibri" panose="020F0502020204030204" pitchFamily="34" charset="0"/>
              </a:rPr>
              <a:t>: Serve as a supportive tool, not a replacement for human involvement.</a:t>
            </a:r>
          </a:p>
          <a:p>
            <a:pPr marL="285750" indent="-285750">
              <a:lnSpc>
                <a:spcPct val="105000"/>
              </a:lnSpc>
              <a:spcBef>
                <a:spcPts val="600"/>
              </a:spcBef>
              <a:spcAft>
                <a:spcPts val="2400"/>
              </a:spcAft>
              <a:buFont typeface="Wingdings" panose="05000000000000000000" pitchFamily="2" charset="2"/>
              <a:buChar char="§"/>
            </a:pPr>
            <a:r>
              <a:rPr lang="en-GB" sz="2000" b="1" dirty="0">
                <a:latin typeface="Calibri" panose="020F0502020204030204" pitchFamily="34" charset="0"/>
                <a:cs typeface="Calibri" panose="020F0502020204030204" pitchFamily="34" charset="0"/>
              </a:rPr>
              <a:t>AI system limitations: </a:t>
            </a:r>
            <a:r>
              <a:rPr lang="en-GB" sz="2000" dirty="0">
                <a:latin typeface="Calibri" panose="020F0502020204030204" pitchFamily="34" charset="0"/>
                <a:cs typeface="Calibri" panose="020F0502020204030204" pitchFamily="34" charset="0"/>
              </a:rPr>
              <a:t>Acknowledge AI's valuable insights but recognize its limitations in understanding organizational intricacies; suggestions may not always consider all factors.</a:t>
            </a:r>
          </a:p>
          <a:p>
            <a:pPr marL="285750" indent="-285750">
              <a:lnSpc>
                <a:spcPct val="105000"/>
              </a:lnSpc>
              <a:spcBef>
                <a:spcPts val="600"/>
              </a:spcBef>
              <a:spcAft>
                <a:spcPts val="2400"/>
              </a:spcAft>
              <a:buFont typeface="Wingdings" panose="05000000000000000000" pitchFamily="2" charset="2"/>
              <a:buChar char="§"/>
            </a:pPr>
            <a:r>
              <a:rPr lang="en-GB" sz="2000" b="1" dirty="0">
                <a:latin typeface="Calibri" panose="020F0502020204030204" pitchFamily="34" charset="0"/>
                <a:cs typeface="Calibri" panose="020F0502020204030204" pitchFamily="34" charset="0"/>
              </a:rPr>
              <a:t>Collaborative goal-setting: </a:t>
            </a:r>
            <a:r>
              <a:rPr lang="en-GB" sz="2000" dirty="0">
                <a:latin typeface="Calibri" panose="020F0502020204030204" pitchFamily="34" charset="0"/>
                <a:cs typeface="Calibri" panose="020F0502020204030204" pitchFamily="34" charset="0"/>
              </a:rPr>
              <a:t>Combine AI's analysis with human experience and judgment for comprehensive goal development.</a:t>
            </a:r>
          </a:p>
        </p:txBody>
      </p:sp>
      <p:sp>
        <p:nvSpPr>
          <p:cNvPr id="4" name="Title 1"/>
          <p:cNvSpPr txBox="1">
            <a:spLocks noGrp="1"/>
          </p:cNvSpPr>
          <p:nvPr>
            <p:ph type="title"/>
          </p:nvPr>
        </p:nvSpPr>
        <p:spPr>
          <a:xfrm>
            <a:off x="551384" y="277813"/>
            <a:ext cx="10572587"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GB" sz="2800" b="1" dirty="0"/>
              <a:t>Key considerations</a:t>
            </a:r>
            <a:endParaRPr lang="el-GR" sz="2800" b="1" kern="0" dirty="0"/>
          </a:p>
        </p:txBody>
      </p:sp>
      <p:sp>
        <p:nvSpPr>
          <p:cNvPr id="5" name="Google Shape;1256;p211"/>
          <p:cNvSpPr/>
          <p:nvPr/>
        </p:nvSpPr>
        <p:spPr>
          <a:xfrm>
            <a:off x="10560632" y="1212446"/>
            <a:ext cx="1224000" cy="1224000"/>
          </a:xfrm>
          <a:prstGeom prst="rect">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 name="Google Shape;1259;p211" descr="Bullseye"/>
          <p:cNvPicPr preferRelativeResize="0"/>
          <p:nvPr/>
        </p:nvPicPr>
        <p:blipFill rotWithShape="1">
          <a:blip r:embed="rId3">
            <a:alphaModFix/>
          </a:blip>
          <a:srcRect/>
          <a:stretch/>
        </p:blipFill>
        <p:spPr>
          <a:xfrm>
            <a:off x="10741007" y="1383446"/>
            <a:ext cx="914400" cy="914400"/>
          </a:xfrm>
          <a:prstGeom prst="rect">
            <a:avLst/>
          </a:prstGeom>
          <a:noFill/>
          <a:ln>
            <a:noFill/>
          </a:ln>
        </p:spPr>
      </p:pic>
      <p:grpSp>
        <p:nvGrpSpPr>
          <p:cNvPr id="2" name="Group 1"/>
          <p:cNvGrpSpPr/>
          <p:nvPr/>
        </p:nvGrpSpPr>
        <p:grpSpPr>
          <a:xfrm>
            <a:off x="9832832" y="3162602"/>
            <a:ext cx="2167824" cy="1699286"/>
            <a:chOff x="9079620" y="3162602"/>
            <a:chExt cx="2167824" cy="1699286"/>
          </a:xfrm>
        </p:grpSpPr>
        <p:pic>
          <p:nvPicPr>
            <p:cNvPr id="7" name="Google Shape;1501;p218"/>
            <p:cNvPicPr preferRelativeResize="0"/>
            <p:nvPr/>
          </p:nvPicPr>
          <p:blipFill rotWithShape="1">
            <a:blip r:embed="rId4">
              <a:alphaModFix/>
            </a:blip>
            <a:srcRect/>
            <a:stretch/>
          </p:blipFill>
          <p:spPr>
            <a:xfrm rot="-393156">
              <a:off x="9569572" y="3162602"/>
              <a:ext cx="1677872" cy="1661054"/>
            </a:xfrm>
            <a:prstGeom prst="rect">
              <a:avLst/>
            </a:prstGeom>
            <a:noFill/>
            <a:ln>
              <a:noFill/>
            </a:ln>
          </p:spPr>
        </p:pic>
        <p:pic>
          <p:nvPicPr>
            <p:cNvPr id="8" name="Google Shape;1502;p218"/>
            <p:cNvPicPr preferRelativeResize="0"/>
            <p:nvPr/>
          </p:nvPicPr>
          <p:blipFill rotWithShape="1">
            <a:blip r:embed="rId5">
              <a:alphaModFix/>
              <a:biLevel thresh="25000"/>
            </a:blip>
            <a:srcRect/>
            <a:stretch/>
          </p:blipFill>
          <p:spPr>
            <a:xfrm>
              <a:off x="9079620" y="3212976"/>
              <a:ext cx="1665607" cy="1648912"/>
            </a:xfrm>
            <a:prstGeom prst="rect">
              <a:avLst/>
            </a:prstGeom>
            <a:noFill/>
            <a:ln>
              <a:noFill/>
            </a:ln>
          </p:spPr>
        </p:pic>
        <p:pic>
          <p:nvPicPr>
            <p:cNvPr id="10" name="Picture 9"/>
            <p:cNvPicPr>
              <a:picLocks noChangeAspect="1"/>
            </p:cNvPicPr>
            <p:nvPr/>
          </p:nvPicPr>
          <p:blipFill rotWithShape="1">
            <a:blip r:embed="rId6">
              <a:duotone>
                <a:schemeClr val="accent5">
                  <a:shade val="45000"/>
                  <a:satMod val="135000"/>
                </a:schemeClr>
                <a:prstClr val="white"/>
              </a:duotone>
            </a:blip>
            <a:srcRect l="19409" t="18926" r="19825" b="19949"/>
            <a:stretch/>
          </p:blipFill>
          <p:spPr>
            <a:xfrm>
              <a:off x="9248683" y="3693418"/>
              <a:ext cx="1470870" cy="831059"/>
            </a:xfrm>
            <a:prstGeom prst="rect">
              <a:avLst/>
            </a:prstGeom>
          </p:spPr>
        </p:pic>
      </p:grpSp>
    </p:spTree>
    <p:extLst>
      <p:ext uri="{BB962C8B-B14F-4D97-AF65-F5344CB8AC3E}">
        <p14:creationId xmlns:p14="http://schemas.microsoft.com/office/powerpoint/2010/main" val="392388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81509815-A30A-C84D-9FD1-504CDEB68233}"/>
              </a:ext>
            </a:extLst>
          </p:cNvPr>
          <p:cNvSpPr txBox="1"/>
          <p:nvPr/>
        </p:nvSpPr>
        <p:spPr>
          <a:xfrm>
            <a:off x="1824781" y="3630788"/>
            <a:ext cx="2171235" cy="369332"/>
          </a:xfrm>
          <a:prstGeom prst="rect">
            <a:avLst/>
          </a:prstGeom>
          <a:noFill/>
        </p:spPr>
        <p:txBody>
          <a:bodyPr wrap="none" rtlCol="0" anchor="ctr" anchorCtr="0">
            <a:spAutoFit/>
          </a:bodyPr>
          <a:lstStyle/>
          <a:p>
            <a:pPr algn="ctr"/>
            <a:r>
              <a:rPr lang="en-US" b="1" dirty="0">
                <a:solidFill>
                  <a:schemeClr val="tx1">
                    <a:lumMod val="75000"/>
                    <a:lumOff val="25000"/>
                  </a:schemeClr>
                </a:solidFill>
                <a:latin typeface="Calibri" panose="020F0502020204030204" pitchFamily="34" charset="0"/>
                <a:ea typeface="League Spartan" charset="0"/>
                <a:cs typeface="Calibri" panose="020F0502020204030204" pitchFamily="34" charset="0"/>
              </a:rPr>
              <a:t>Public sector entities</a:t>
            </a:r>
          </a:p>
        </p:txBody>
      </p:sp>
      <p:sp>
        <p:nvSpPr>
          <p:cNvPr id="67" name="Subtitle 2">
            <a:extLst>
              <a:ext uri="{FF2B5EF4-FFF2-40B4-BE49-F238E27FC236}">
                <a16:creationId xmlns:a16="http://schemas.microsoft.com/office/drawing/2014/main" id="{BD27B600-7969-C248-B3BD-1AFFAFEE3923}"/>
              </a:ext>
            </a:extLst>
          </p:cNvPr>
          <p:cNvSpPr txBox="1">
            <a:spLocks/>
          </p:cNvSpPr>
          <p:nvPr/>
        </p:nvSpPr>
        <p:spPr>
          <a:xfrm>
            <a:off x="1343472" y="4509119"/>
            <a:ext cx="2905323" cy="1277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submitted goal-setting forms for 2023, which were processed by RPA, AI, and, where necessary, by analysts, followed by validation by their managers.</a:t>
            </a:r>
            <a:endPar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68" name="TextBox 67">
            <a:extLst>
              <a:ext uri="{FF2B5EF4-FFF2-40B4-BE49-F238E27FC236}">
                <a16:creationId xmlns:a16="http://schemas.microsoft.com/office/drawing/2014/main" id="{EF7CD638-1591-564E-B31D-A843A0290E6D}"/>
              </a:ext>
            </a:extLst>
          </p:cNvPr>
          <p:cNvSpPr txBox="1"/>
          <p:nvPr/>
        </p:nvSpPr>
        <p:spPr>
          <a:xfrm>
            <a:off x="2375630" y="2955065"/>
            <a:ext cx="1069524" cy="707886"/>
          </a:xfrm>
          <a:prstGeom prst="rect">
            <a:avLst/>
          </a:prstGeom>
          <a:noFill/>
        </p:spPr>
        <p:txBody>
          <a:bodyPr wrap="none" rtlCol="0" anchor="ctr">
            <a:spAutoFit/>
          </a:bodyPr>
          <a:lstStyle/>
          <a:p>
            <a:pPr algn="ctr"/>
            <a:r>
              <a:rPr lang="en-US" sz="4000" b="1" dirty="0">
                <a:solidFill>
                  <a:schemeClr val="bg1">
                    <a:lumMod val="65000"/>
                  </a:schemeClr>
                </a:solidFill>
                <a:latin typeface="Poppins" pitchFamily="2" charset="77"/>
                <a:cs typeface="Poppins" pitchFamily="2" charset="77"/>
              </a:rPr>
              <a:t>958</a:t>
            </a:r>
          </a:p>
        </p:txBody>
      </p:sp>
      <p:sp>
        <p:nvSpPr>
          <p:cNvPr id="71" name="TextBox 70">
            <a:extLst>
              <a:ext uri="{FF2B5EF4-FFF2-40B4-BE49-F238E27FC236}">
                <a16:creationId xmlns:a16="http://schemas.microsoft.com/office/drawing/2014/main" id="{9CB74912-3F7D-474D-BADE-2D68DF7CB136}"/>
              </a:ext>
            </a:extLst>
          </p:cNvPr>
          <p:cNvSpPr txBox="1"/>
          <p:nvPr/>
        </p:nvSpPr>
        <p:spPr>
          <a:xfrm>
            <a:off x="4248793" y="3636638"/>
            <a:ext cx="2872917" cy="369332"/>
          </a:xfrm>
          <a:prstGeom prst="rect">
            <a:avLst/>
          </a:prstGeom>
          <a:noFill/>
        </p:spPr>
        <p:txBody>
          <a:bodyPr wrap="square" rtlCol="0" anchor="ctr" anchorCtr="0">
            <a:spAutoFit/>
          </a:bodyPr>
          <a:lstStyle/>
          <a:p>
            <a:pPr algn="ctr"/>
            <a:r>
              <a:rPr lang="en-US" b="1" dirty="0">
                <a:solidFill>
                  <a:schemeClr val="tx2"/>
                </a:solidFill>
                <a:latin typeface="Calibri" panose="020F0502020204030204" pitchFamily="34" charset="0"/>
                <a:ea typeface="League Spartan" charset="0"/>
                <a:cs typeface="Calibri" panose="020F0502020204030204" pitchFamily="34" charset="0"/>
              </a:rPr>
              <a:t>Goal-setting forms </a:t>
            </a:r>
            <a:r>
              <a:rPr lang="el-GR" b="1" dirty="0">
                <a:solidFill>
                  <a:schemeClr val="tx2"/>
                </a:solidFill>
                <a:latin typeface="Calibri" panose="020F0502020204030204" pitchFamily="34" charset="0"/>
                <a:ea typeface="League Spartan" charset="0"/>
                <a:cs typeface="Calibri" panose="020F0502020204030204" pitchFamily="34" charset="0"/>
              </a:rPr>
              <a:t>2023 </a:t>
            </a:r>
            <a:endParaRPr lang="en-US" b="1" dirty="0">
              <a:solidFill>
                <a:schemeClr val="tx2"/>
              </a:solidFill>
              <a:latin typeface="Calibri" panose="020F0502020204030204" pitchFamily="34" charset="0"/>
              <a:ea typeface="League Spartan" charset="0"/>
              <a:cs typeface="Calibri" panose="020F0502020204030204" pitchFamily="34" charset="0"/>
            </a:endParaRPr>
          </a:p>
        </p:txBody>
      </p:sp>
      <p:sp>
        <p:nvSpPr>
          <p:cNvPr id="72" name="Subtitle 2">
            <a:extLst>
              <a:ext uri="{FF2B5EF4-FFF2-40B4-BE49-F238E27FC236}">
                <a16:creationId xmlns:a16="http://schemas.microsoft.com/office/drawing/2014/main" id="{CE6B0D93-F38E-724C-A32F-884CAFE8FD69}"/>
              </a:ext>
            </a:extLst>
          </p:cNvPr>
          <p:cNvSpPr txBox="1">
            <a:spLocks/>
          </p:cNvSpPr>
          <p:nvPr/>
        </p:nvSpPr>
        <p:spPr>
          <a:xfrm>
            <a:off x="4448654" y="4509119"/>
            <a:ext cx="2473275" cy="78483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posted in the Ministry's private repository and subsequently retrieved</a:t>
            </a:r>
            <a:endPar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73" name="TextBox 72">
            <a:extLst>
              <a:ext uri="{FF2B5EF4-FFF2-40B4-BE49-F238E27FC236}">
                <a16:creationId xmlns:a16="http://schemas.microsoft.com/office/drawing/2014/main" id="{F09F2FB0-26A2-934D-BCBF-318EA1EEFEBC}"/>
              </a:ext>
            </a:extLst>
          </p:cNvPr>
          <p:cNvSpPr txBox="1"/>
          <p:nvPr/>
        </p:nvSpPr>
        <p:spPr>
          <a:xfrm>
            <a:off x="4684081" y="2955065"/>
            <a:ext cx="1798890" cy="707886"/>
          </a:xfrm>
          <a:prstGeom prst="rect">
            <a:avLst/>
          </a:prstGeom>
          <a:noFill/>
        </p:spPr>
        <p:txBody>
          <a:bodyPr wrap="none" rtlCol="0" anchor="ctr">
            <a:spAutoFit/>
          </a:bodyPr>
          <a:lstStyle/>
          <a:p>
            <a:pPr algn="ctr"/>
            <a:r>
              <a:rPr lang="en-US" sz="4000" b="1" dirty="0">
                <a:solidFill>
                  <a:schemeClr val="accent2"/>
                </a:solidFill>
                <a:latin typeface="Poppins" pitchFamily="2" charset="77"/>
                <a:cs typeface="Poppins" pitchFamily="2" charset="77"/>
              </a:rPr>
              <a:t>20.101</a:t>
            </a:r>
          </a:p>
        </p:txBody>
      </p:sp>
      <p:sp>
        <p:nvSpPr>
          <p:cNvPr id="32" name="Title 1"/>
          <p:cNvSpPr txBox="1">
            <a:spLocks/>
          </p:cNvSpPr>
          <p:nvPr/>
        </p:nvSpPr>
        <p:spPr>
          <a:xfrm>
            <a:off x="551385" y="277813"/>
            <a:ext cx="11018084"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US" sz="2800" b="1" kern="0" dirty="0"/>
              <a:t>Key figures</a:t>
            </a:r>
            <a:endParaRPr lang="en-GB" sz="2800" b="1" kern="0" dirty="0"/>
          </a:p>
        </p:txBody>
      </p:sp>
      <p:grpSp>
        <p:nvGrpSpPr>
          <p:cNvPr id="40" name="Group 39186">
            <a:extLst>
              <a:ext uri="{FF2B5EF4-FFF2-40B4-BE49-F238E27FC236}">
                <a16:creationId xmlns:a16="http://schemas.microsoft.com/office/drawing/2014/main" id="{BDE2F655-FFDE-1F44-AA20-843A67E9A9F3}"/>
              </a:ext>
            </a:extLst>
          </p:cNvPr>
          <p:cNvGrpSpPr/>
          <p:nvPr/>
        </p:nvGrpSpPr>
        <p:grpSpPr>
          <a:xfrm>
            <a:off x="2543674" y="2634748"/>
            <a:ext cx="733436" cy="272131"/>
            <a:chOff x="60476" y="0"/>
            <a:chExt cx="1209525" cy="1275689"/>
          </a:xfrm>
        </p:grpSpPr>
        <p:sp>
          <p:nvSpPr>
            <p:cNvPr id="41" name="Shape 39184">
              <a:extLst>
                <a:ext uri="{FF2B5EF4-FFF2-40B4-BE49-F238E27FC236}">
                  <a16:creationId xmlns:a16="http://schemas.microsoft.com/office/drawing/2014/main" id="{5904E816-2333-E841-A5BD-DF83DB6E1327}"/>
                </a:ext>
              </a:extLst>
            </p:cNvPr>
            <p:cNvSpPr/>
            <p:nvPr/>
          </p:nvSpPr>
          <p:spPr>
            <a:xfrm>
              <a:off x="60476" y="0"/>
              <a:ext cx="604762" cy="12756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bg1">
                <a:lumMod val="65000"/>
              </a:schemeClr>
            </a:solidFill>
            <a:ln w="12700" cap="flat">
              <a:noFill/>
              <a:miter lim="400000"/>
            </a:ln>
            <a:effectLst/>
          </p:spPr>
          <p:txBody>
            <a:bodyPr wrap="square" lIns="0" tIns="0" rIns="0" bIns="0" numCol="1" anchor="t">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3" name="Shape 39185">
              <a:extLst>
                <a:ext uri="{FF2B5EF4-FFF2-40B4-BE49-F238E27FC236}">
                  <a16:creationId xmlns:a16="http://schemas.microsoft.com/office/drawing/2014/main" id="{6EF64023-EDF2-7643-830A-1808D6AD9805}"/>
                </a:ext>
              </a:extLst>
            </p:cNvPr>
            <p:cNvSpPr/>
            <p:nvPr/>
          </p:nvSpPr>
          <p:spPr>
            <a:xfrm flipH="1">
              <a:off x="665238" y="12700"/>
              <a:ext cx="604763" cy="12629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tx1">
                <a:lumMod val="50000"/>
                <a:lumOff val="50000"/>
              </a:schemeClr>
            </a:solidFill>
            <a:ln w="12700" cap="flat">
              <a:noFill/>
              <a:miter lim="400000"/>
            </a:ln>
            <a:effectLst/>
          </p:spPr>
          <p:txBody>
            <a:bodyPr wrap="square" lIns="0" tIns="0" rIns="0" bIns="0" numCol="1" anchor="t">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272727"/>
                </a:solidFill>
                <a:effectLst/>
                <a:uLnTx/>
                <a:uFillTx/>
                <a:latin typeface="Lato Light" panose="020F0502020204030203" pitchFamily="34" charset="0"/>
              </a:endParaRPr>
            </a:p>
          </p:txBody>
        </p:sp>
      </p:grpSp>
      <p:grpSp>
        <p:nvGrpSpPr>
          <p:cNvPr id="44" name="Group 39180">
            <a:extLst>
              <a:ext uri="{FF2B5EF4-FFF2-40B4-BE49-F238E27FC236}">
                <a16:creationId xmlns:a16="http://schemas.microsoft.com/office/drawing/2014/main" id="{0519D972-FDB3-6447-BF5B-C558EE679578}"/>
              </a:ext>
            </a:extLst>
          </p:cNvPr>
          <p:cNvGrpSpPr/>
          <p:nvPr/>
        </p:nvGrpSpPr>
        <p:grpSpPr>
          <a:xfrm>
            <a:off x="4659632" y="1124744"/>
            <a:ext cx="2051241" cy="1765283"/>
            <a:chOff x="60475" y="0"/>
            <a:chExt cx="1209525" cy="1906059"/>
          </a:xfrm>
        </p:grpSpPr>
        <p:sp>
          <p:nvSpPr>
            <p:cNvPr id="45" name="Shape 39178">
              <a:extLst>
                <a:ext uri="{FF2B5EF4-FFF2-40B4-BE49-F238E27FC236}">
                  <a16:creationId xmlns:a16="http://schemas.microsoft.com/office/drawing/2014/main" id="{BBCF0247-39E2-FF42-8DB6-100B2F2BE1BE}"/>
                </a:ext>
              </a:extLst>
            </p:cNvPr>
            <p:cNvSpPr/>
            <p:nvPr/>
          </p:nvSpPr>
          <p:spPr>
            <a:xfrm>
              <a:off x="60475" y="0"/>
              <a:ext cx="604762" cy="19060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8" name="Shape 39179">
              <a:extLst>
                <a:ext uri="{FF2B5EF4-FFF2-40B4-BE49-F238E27FC236}">
                  <a16:creationId xmlns:a16="http://schemas.microsoft.com/office/drawing/2014/main" id="{EE86A5E3-8376-0244-8A2F-F42E0976CC9E}"/>
                </a:ext>
              </a:extLst>
            </p:cNvPr>
            <p:cNvSpPr/>
            <p:nvPr/>
          </p:nvSpPr>
          <p:spPr>
            <a:xfrm flipH="1">
              <a:off x="665238" y="0"/>
              <a:ext cx="604762" cy="19060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27" name="TextBox 26">
            <a:extLst>
              <a:ext uri="{FF2B5EF4-FFF2-40B4-BE49-F238E27FC236}">
                <a16:creationId xmlns:a16="http://schemas.microsoft.com/office/drawing/2014/main" id="{9CB74912-3F7D-474D-BADE-2D68DF7CB136}"/>
              </a:ext>
            </a:extLst>
          </p:cNvPr>
          <p:cNvSpPr txBox="1"/>
          <p:nvPr/>
        </p:nvSpPr>
        <p:spPr>
          <a:xfrm>
            <a:off x="7111515" y="3623128"/>
            <a:ext cx="2872917" cy="369332"/>
          </a:xfrm>
          <a:prstGeom prst="rect">
            <a:avLst/>
          </a:prstGeom>
          <a:noFill/>
        </p:spPr>
        <p:txBody>
          <a:bodyPr wrap="square" rtlCol="0" anchor="ctr" anchorCtr="0">
            <a:spAutoFit/>
          </a:bodyPr>
          <a:lstStyle/>
          <a:p>
            <a:pPr algn="ctr"/>
            <a:r>
              <a:rPr lang="en-US" b="1" dirty="0">
                <a:solidFill>
                  <a:schemeClr val="tx2"/>
                </a:solidFill>
                <a:latin typeface="Calibri" panose="020F0502020204030204" pitchFamily="34" charset="0"/>
                <a:ea typeface="League Spartan" charset="0"/>
                <a:cs typeface="Calibri" panose="020F0502020204030204" pitchFamily="34" charset="0"/>
              </a:rPr>
              <a:t>Goal-setting forms </a:t>
            </a:r>
            <a:r>
              <a:rPr lang="el-GR" b="1" dirty="0">
                <a:solidFill>
                  <a:schemeClr val="tx2"/>
                </a:solidFill>
                <a:latin typeface="Calibri" panose="020F0502020204030204" pitchFamily="34" charset="0"/>
                <a:ea typeface="League Spartan" charset="0"/>
                <a:cs typeface="Calibri" panose="020F0502020204030204" pitchFamily="34" charset="0"/>
              </a:rPr>
              <a:t>2023 </a:t>
            </a:r>
            <a:endParaRPr lang="en-US" b="1" dirty="0">
              <a:solidFill>
                <a:schemeClr val="tx2"/>
              </a:solidFill>
              <a:latin typeface="Calibri" panose="020F0502020204030204" pitchFamily="34" charset="0"/>
              <a:ea typeface="League Spartan" charset="0"/>
              <a:cs typeface="Calibri" panose="020F0502020204030204" pitchFamily="34" charset="0"/>
            </a:endParaRPr>
          </a:p>
        </p:txBody>
      </p:sp>
      <p:sp>
        <p:nvSpPr>
          <p:cNvPr id="28" name="Subtitle 2">
            <a:extLst>
              <a:ext uri="{FF2B5EF4-FFF2-40B4-BE49-F238E27FC236}">
                <a16:creationId xmlns:a16="http://schemas.microsoft.com/office/drawing/2014/main" id="{CE6B0D93-F38E-724C-A32F-884CAFE8FD69}"/>
              </a:ext>
            </a:extLst>
          </p:cNvPr>
          <p:cNvSpPr txBox="1">
            <a:spLocks/>
          </p:cNvSpPr>
          <p:nvPr/>
        </p:nvSpPr>
        <p:spPr>
          <a:xfrm>
            <a:off x="7311376" y="4495609"/>
            <a:ext cx="2817072" cy="78483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were added by the end of the validation process </a:t>
            </a:r>
            <a:r>
              <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rPr>
              <a:t>of</a:t>
            </a: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 the results of goal processing by RPA and AI.</a:t>
            </a:r>
            <a:endPar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29" name="TextBox 28">
            <a:extLst>
              <a:ext uri="{FF2B5EF4-FFF2-40B4-BE49-F238E27FC236}">
                <a16:creationId xmlns:a16="http://schemas.microsoft.com/office/drawing/2014/main" id="{F09F2FB0-26A2-934D-BCBF-318EA1EEFEBC}"/>
              </a:ext>
            </a:extLst>
          </p:cNvPr>
          <p:cNvSpPr txBox="1"/>
          <p:nvPr/>
        </p:nvSpPr>
        <p:spPr>
          <a:xfrm>
            <a:off x="7442609" y="2941555"/>
            <a:ext cx="2007281" cy="707886"/>
          </a:xfrm>
          <a:prstGeom prst="rect">
            <a:avLst/>
          </a:prstGeom>
          <a:noFill/>
        </p:spPr>
        <p:txBody>
          <a:bodyPr wrap="none" rtlCol="0" anchor="ctr">
            <a:spAutoFit/>
          </a:bodyPr>
          <a:lstStyle/>
          <a:p>
            <a:pPr algn="ctr"/>
            <a:r>
              <a:rPr lang="en-US" sz="4000" b="1" dirty="0">
                <a:solidFill>
                  <a:schemeClr val="accent2"/>
                </a:solidFill>
                <a:latin typeface="Poppins" pitchFamily="2" charset="77"/>
                <a:cs typeface="Poppins" pitchFamily="2" charset="77"/>
              </a:rPr>
              <a:t>+ 6.562</a:t>
            </a:r>
          </a:p>
        </p:txBody>
      </p:sp>
      <p:grpSp>
        <p:nvGrpSpPr>
          <p:cNvPr id="30" name="Group 39180">
            <a:extLst>
              <a:ext uri="{FF2B5EF4-FFF2-40B4-BE49-F238E27FC236}">
                <a16:creationId xmlns:a16="http://schemas.microsoft.com/office/drawing/2014/main" id="{0519D972-FDB3-6447-BF5B-C558EE679578}"/>
              </a:ext>
            </a:extLst>
          </p:cNvPr>
          <p:cNvGrpSpPr/>
          <p:nvPr/>
        </p:nvGrpSpPr>
        <p:grpSpPr>
          <a:xfrm>
            <a:off x="7961303" y="2204864"/>
            <a:ext cx="1173339" cy="685163"/>
            <a:chOff x="60475" y="0"/>
            <a:chExt cx="1209525" cy="1906059"/>
          </a:xfrm>
        </p:grpSpPr>
        <p:sp>
          <p:nvSpPr>
            <p:cNvPr id="31" name="Shape 39178">
              <a:extLst>
                <a:ext uri="{FF2B5EF4-FFF2-40B4-BE49-F238E27FC236}">
                  <a16:creationId xmlns:a16="http://schemas.microsoft.com/office/drawing/2014/main" id="{BBCF0247-39E2-FF42-8DB6-100B2F2BE1BE}"/>
                </a:ext>
              </a:extLst>
            </p:cNvPr>
            <p:cNvSpPr/>
            <p:nvPr/>
          </p:nvSpPr>
          <p:spPr>
            <a:xfrm>
              <a:off x="60475" y="0"/>
              <a:ext cx="604762" cy="19060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3" name="Shape 39179">
              <a:extLst>
                <a:ext uri="{FF2B5EF4-FFF2-40B4-BE49-F238E27FC236}">
                  <a16:creationId xmlns:a16="http://schemas.microsoft.com/office/drawing/2014/main" id="{EE86A5E3-8376-0244-8A2F-F42E0976CC9E}"/>
                </a:ext>
              </a:extLst>
            </p:cNvPr>
            <p:cNvSpPr/>
            <p:nvPr/>
          </p:nvSpPr>
          <p:spPr>
            <a:xfrm flipH="1">
              <a:off x="665238" y="0"/>
              <a:ext cx="604762" cy="19060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2" name="Rectangle 1"/>
          <p:cNvSpPr/>
          <p:nvPr/>
        </p:nvSpPr>
        <p:spPr>
          <a:xfrm>
            <a:off x="6401890" y="858751"/>
            <a:ext cx="6096000" cy="276999"/>
          </a:xfrm>
          <a:prstGeom prst="rect">
            <a:avLst/>
          </a:prstGeom>
        </p:spPr>
        <p:txBody>
          <a:bodyPr>
            <a:spAutoFit/>
          </a:bodyPr>
          <a:lstStyle/>
          <a:p>
            <a:r>
              <a:rPr lang="en-US" sz="1200" dirty="0">
                <a:solidFill>
                  <a:schemeClr val="tx1">
                    <a:lumMod val="50000"/>
                    <a:lumOff val="50000"/>
                  </a:schemeClr>
                </a:solidFill>
                <a:latin typeface="Calibri" panose="020F0502020204030204" pitchFamily="34" charset="0"/>
                <a:cs typeface="Calibri" panose="020F0502020204030204" pitchFamily="34" charset="0"/>
              </a:rPr>
              <a:t>Note: All figures</a:t>
            </a:r>
            <a:r>
              <a:rPr lang="en-GB" sz="1200" dirty="0">
                <a:solidFill>
                  <a:schemeClr val="tx1">
                    <a:lumMod val="50000"/>
                    <a:lumOff val="50000"/>
                  </a:schemeClr>
                </a:solidFill>
                <a:latin typeface="Calibri" panose="020F0502020204030204" pitchFamily="34" charset="0"/>
                <a:cs typeface="Calibri" panose="020F0502020204030204" pitchFamily="34" charset="0"/>
              </a:rPr>
              <a:t> are dynamic, as there are ongoing processes of fine-tuning the goal-setting.</a:t>
            </a:r>
          </a:p>
        </p:txBody>
      </p:sp>
    </p:spTree>
    <p:extLst>
      <p:ext uri="{BB962C8B-B14F-4D97-AF65-F5344CB8AC3E}">
        <p14:creationId xmlns:p14="http://schemas.microsoft.com/office/powerpoint/2010/main" val="306065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8DCBB929-4BDF-464F-A8A2-87D7B2C8E2ED}"/>
              </a:ext>
            </a:extLst>
          </p:cNvPr>
          <p:cNvSpPr txBox="1"/>
          <p:nvPr/>
        </p:nvSpPr>
        <p:spPr>
          <a:xfrm>
            <a:off x="4006172" y="3396880"/>
            <a:ext cx="2114249" cy="584775"/>
          </a:xfrm>
          <a:prstGeom prst="rect">
            <a:avLst/>
          </a:prstGeom>
          <a:noFill/>
        </p:spPr>
        <p:txBody>
          <a:bodyPr wrap="square" rtlCol="0" anchor="ctr" anchorCtr="0">
            <a:spAutoFit/>
          </a:bodyPr>
          <a:lstStyle/>
          <a:p>
            <a:pPr algn="ctr"/>
            <a:r>
              <a:rPr lang="en-US" b="1" dirty="0">
                <a:solidFill>
                  <a:schemeClr val="accent3">
                    <a:lumMod val="50000"/>
                  </a:schemeClr>
                </a:solidFill>
                <a:latin typeface="Calibri" panose="020F0502020204030204" pitchFamily="34" charset="0"/>
                <a:ea typeface="League Spartan" charset="0"/>
                <a:cs typeface="Calibri" panose="020F0502020204030204" pitchFamily="34" charset="0"/>
              </a:rPr>
              <a:t>Goals</a:t>
            </a:r>
            <a:endParaRPr lang="el-GR" b="1" dirty="0">
              <a:solidFill>
                <a:schemeClr val="accent3">
                  <a:lumMod val="50000"/>
                </a:schemeClr>
              </a:solidFill>
              <a:latin typeface="Calibri" panose="020F0502020204030204" pitchFamily="34" charset="0"/>
              <a:ea typeface="League Spartan" charset="0"/>
              <a:cs typeface="Calibri" panose="020F0502020204030204" pitchFamily="34" charset="0"/>
            </a:endParaRPr>
          </a:p>
          <a:p>
            <a:pPr algn="ctr"/>
            <a:r>
              <a:rPr lang="el-GR" sz="1400" b="1" dirty="0">
                <a:solidFill>
                  <a:schemeClr val="accent3">
                    <a:lumMod val="50000"/>
                  </a:schemeClr>
                </a:solidFill>
                <a:latin typeface="Calibri" panose="020F0502020204030204" pitchFamily="34" charset="0"/>
                <a:ea typeface="League Spartan" charset="0"/>
                <a:cs typeface="Calibri" panose="020F0502020204030204" pitchFamily="34" charset="0"/>
              </a:rPr>
              <a:t>21.04.2024</a:t>
            </a:r>
            <a:endParaRPr lang="en-US" sz="1400" b="1" dirty="0">
              <a:solidFill>
                <a:schemeClr val="accent3">
                  <a:lumMod val="50000"/>
                </a:schemeClr>
              </a:solidFill>
              <a:latin typeface="Calibri" panose="020F0502020204030204" pitchFamily="34" charset="0"/>
              <a:ea typeface="League Spartan" charset="0"/>
              <a:cs typeface="Calibri" panose="020F0502020204030204" pitchFamily="34" charset="0"/>
            </a:endParaRPr>
          </a:p>
        </p:txBody>
      </p:sp>
      <p:sp>
        <p:nvSpPr>
          <p:cNvPr id="76" name="Subtitle 2">
            <a:extLst>
              <a:ext uri="{FF2B5EF4-FFF2-40B4-BE49-F238E27FC236}">
                <a16:creationId xmlns:a16="http://schemas.microsoft.com/office/drawing/2014/main" id="{0E99834D-879C-0547-B608-B504553045E0}"/>
              </a:ext>
            </a:extLst>
          </p:cNvPr>
          <p:cNvSpPr txBox="1">
            <a:spLocks/>
          </p:cNvSpPr>
          <p:nvPr/>
        </p:nvSpPr>
        <p:spPr>
          <a:xfrm>
            <a:off x="3766743" y="4150092"/>
            <a:ext cx="3168352" cy="18189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underwent mechanical processing and examination through AI</a:t>
            </a:r>
            <a:endParaRPr lang="el-GR"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a:p>
            <a:pPr>
              <a:lnSpc>
                <a:spcPct val="100000"/>
              </a:lnSpc>
            </a:pPr>
            <a:endParaRPr lang="el-GR"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a:p>
            <a:pPr>
              <a:lnSpc>
                <a:spcPct val="100000"/>
              </a:lnSpc>
              <a:spcBef>
                <a:spcPts val="0"/>
              </a:spcBef>
            </a:pP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Many entities were called upon to retrospectively correct their goals or add new appropriate ones which were also </a:t>
            </a:r>
            <a:r>
              <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rPr>
              <a:t>assessed</a:t>
            </a: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 by the </a:t>
            </a:r>
            <a:r>
              <a:rPr lang="el-GR" sz="1600" dirty="0">
                <a:solidFill>
                  <a:schemeClr val="tx1"/>
                </a:solidFill>
                <a:latin typeface="Calibri" panose="020F0502020204030204" pitchFamily="34" charset="0"/>
                <a:ea typeface="Lato Light" panose="020F0502020204030203" pitchFamily="34" charset="0"/>
                <a:cs typeface="Calibri" panose="020F0502020204030204" pitchFamily="34" charset="0"/>
              </a:rPr>
              <a:t>ΑΙ </a:t>
            </a: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tool </a:t>
            </a:r>
          </a:p>
        </p:txBody>
      </p:sp>
      <p:sp>
        <p:nvSpPr>
          <p:cNvPr id="77" name="TextBox 76">
            <a:extLst>
              <a:ext uri="{FF2B5EF4-FFF2-40B4-BE49-F238E27FC236}">
                <a16:creationId xmlns:a16="http://schemas.microsoft.com/office/drawing/2014/main" id="{97A1EE07-9858-994C-863D-4F23507B4EA3}"/>
              </a:ext>
            </a:extLst>
          </p:cNvPr>
          <p:cNvSpPr txBox="1"/>
          <p:nvPr/>
        </p:nvSpPr>
        <p:spPr>
          <a:xfrm>
            <a:off x="4160398" y="2861018"/>
            <a:ext cx="2093843" cy="707886"/>
          </a:xfrm>
          <a:prstGeom prst="rect">
            <a:avLst/>
          </a:prstGeom>
          <a:noFill/>
        </p:spPr>
        <p:txBody>
          <a:bodyPr wrap="none" rtlCol="0" anchor="ctr">
            <a:spAutoFit/>
          </a:bodyPr>
          <a:lstStyle/>
          <a:p>
            <a:pPr algn="ctr"/>
            <a:r>
              <a:rPr lang="en-US" sz="4000" b="1" dirty="0">
                <a:solidFill>
                  <a:schemeClr val="accent3"/>
                </a:solidFill>
                <a:latin typeface="Poppins" pitchFamily="2" charset="77"/>
                <a:cs typeface="Poppins" pitchFamily="2" charset="77"/>
              </a:rPr>
              <a:t>155.376</a:t>
            </a:r>
          </a:p>
        </p:txBody>
      </p:sp>
      <p:grpSp>
        <p:nvGrpSpPr>
          <p:cNvPr id="61" name="Group 39183">
            <a:extLst>
              <a:ext uri="{FF2B5EF4-FFF2-40B4-BE49-F238E27FC236}">
                <a16:creationId xmlns:a16="http://schemas.microsoft.com/office/drawing/2014/main" id="{AB142A7E-1C95-0B49-A4DA-D3F6A96D1AF0}"/>
              </a:ext>
            </a:extLst>
          </p:cNvPr>
          <p:cNvGrpSpPr/>
          <p:nvPr/>
        </p:nvGrpSpPr>
        <p:grpSpPr>
          <a:xfrm>
            <a:off x="4126783" y="814673"/>
            <a:ext cx="2367850" cy="1981308"/>
            <a:chOff x="59537" y="0"/>
            <a:chExt cx="1210463" cy="631495"/>
          </a:xfrm>
        </p:grpSpPr>
        <p:sp>
          <p:nvSpPr>
            <p:cNvPr id="64" name="Shape 39181">
              <a:extLst>
                <a:ext uri="{FF2B5EF4-FFF2-40B4-BE49-F238E27FC236}">
                  <a16:creationId xmlns:a16="http://schemas.microsoft.com/office/drawing/2014/main" id="{51330714-EB31-CF45-8B7F-9B406D59CDDB}"/>
                </a:ext>
              </a:extLst>
            </p:cNvPr>
            <p:cNvSpPr/>
            <p:nvPr/>
          </p:nvSpPr>
          <p:spPr>
            <a:xfrm>
              <a:off x="59537"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60000"/>
                <a:lumOff val="4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65" name="Shape 39182">
              <a:extLst>
                <a:ext uri="{FF2B5EF4-FFF2-40B4-BE49-F238E27FC236}">
                  <a16:creationId xmlns:a16="http://schemas.microsoft.com/office/drawing/2014/main" id="{29BD2FBA-5EE6-004B-A9EB-5A750B3428AA}"/>
                </a:ext>
              </a:extLst>
            </p:cNvPr>
            <p:cNvSpPr/>
            <p:nvPr/>
          </p:nvSpPr>
          <p:spPr>
            <a:xfrm flipH="1">
              <a:off x="665238"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27" name="TextBox 26">
            <a:extLst>
              <a:ext uri="{FF2B5EF4-FFF2-40B4-BE49-F238E27FC236}">
                <a16:creationId xmlns:a16="http://schemas.microsoft.com/office/drawing/2014/main" id="{8DCBB929-4BDF-464F-A8A2-87D7B2C8E2ED}"/>
              </a:ext>
            </a:extLst>
          </p:cNvPr>
          <p:cNvSpPr txBox="1"/>
          <p:nvPr/>
        </p:nvSpPr>
        <p:spPr>
          <a:xfrm>
            <a:off x="676136" y="3404139"/>
            <a:ext cx="2114249" cy="584775"/>
          </a:xfrm>
          <a:prstGeom prst="rect">
            <a:avLst/>
          </a:prstGeom>
          <a:noFill/>
        </p:spPr>
        <p:txBody>
          <a:bodyPr wrap="square" rtlCol="0" anchor="ctr" anchorCtr="0">
            <a:spAutoFit/>
          </a:bodyPr>
          <a:lstStyle/>
          <a:p>
            <a:pPr algn="ctr"/>
            <a:r>
              <a:rPr lang="en-US" b="1" dirty="0">
                <a:solidFill>
                  <a:schemeClr val="accent3">
                    <a:lumMod val="50000"/>
                  </a:schemeClr>
                </a:solidFill>
                <a:latin typeface="Calibri" panose="020F0502020204030204" pitchFamily="34" charset="0"/>
                <a:ea typeface="League Spartan" charset="0"/>
                <a:cs typeface="Calibri" panose="020F0502020204030204" pitchFamily="34" charset="0"/>
              </a:rPr>
              <a:t>Goals</a:t>
            </a:r>
            <a:endParaRPr lang="el-GR" b="1" dirty="0">
              <a:solidFill>
                <a:schemeClr val="accent3">
                  <a:lumMod val="50000"/>
                </a:schemeClr>
              </a:solidFill>
              <a:latin typeface="Calibri" panose="020F0502020204030204" pitchFamily="34" charset="0"/>
              <a:ea typeface="League Spartan" charset="0"/>
              <a:cs typeface="Calibri" panose="020F0502020204030204" pitchFamily="34" charset="0"/>
            </a:endParaRPr>
          </a:p>
          <a:p>
            <a:pPr algn="ctr"/>
            <a:r>
              <a:rPr lang="el-GR" sz="1400" b="1" dirty="0">
                <a:solidFill>
                  <a:schemeClr val="accent3">
                    <a:lumMod val="50000"/>
                  </a:schemeClr>
                </a:solidFill>
                <a:latin typeface="Calibri" panose="020F0502020204030204" pitchFamily="34" charset="0"/>
                <a:ea typeface="League Spartan" charset="0"/>
                <a:cs typeface="Calibri" panose="020F0502020204030204" pitchFamily="34" charset="0"/>
              </a:rPr>
              <a:t>14.01.2024</a:t>
            </a:r>
            <a:endParaRPr lang="en-US" sz="1400" b="1" dirty="0">
              <a:solidFill>
                <a:schemeClr val="accent3">
                  <a:lumMod val="50000"/>
                </a:schemeClr>
              </a:solidFill>
              <a:latin typeface="Calibri" panose="020F0502020204030204" pitchFamily="34" charset="0"/>
              <a:ea typeface="League Spartan" charset="0"/>
              <a:cs typeface="Calibri" panose="020F0502020204030204" pitchFamily="34" charset="0"/>
            </a:endParaRPr>
          </a:p>
        </p:txBody>
      </p:sp>
      <p:sp>
        <p:nvSpPr>
          <p:cNvPr id="28" name="Subtitle 2">
            <a:extLst>
              <a:ext uri="{FF2B5EF4-FFF2-40B4-BE49-F238E27FC236}">
                <a16:creationId xmlns:a16="http://schemas.microsoft.com/office/drawing/2014/main" id="{0E99834D-879C-0547-B608-B504553045E0}"/>
              </a:ext>
            </a:extLst>
          </p:cNvPr>
          <p:cNvSpPr txBox="1">
            <a:spLocks/>
          </p:cNvSpPr>
          <p:nvPr/>
        </p:nvSpPr>
        <p:spPr>
          <a:xfrm>
            <a:off x="598391" y="4134299"/>
            <a:ext cx="2473275" cy="78483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underwent mechanical processing and examination through AI</a:t>
            </a:r>
            <a:endPar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29" name="TextBox 28">
            <a:extLst>
              <a:ext uri="{FF2B5EF4-FFF2-40B4-BE49-F238E27FC236}">
                <a16:creationId xmlns:a16="http://schemas.microsoft.com/office/drawing/2014/main" id="{97A1EE07-9858-994C-863D-4F23507B4EA3}"/>
              </a:ext>
            </a:extLst>
          </p:cNvPr>
          <p:cNvSpPr txBox="1"/>
          <p:nvPr/>
        </p:nvSpPr>
        <p:spPr>
          <a:xfrm>
            <a:off x="686346" y="2868277"/>
            <a:ext cx="2093843" cy="707886"/>
          </a:xfrm>
          <a:prstGeom prst="rect">
            <a:avLst/>
          </a:prstGeom>
          <a:noFill/>
        </p:spPr>
        <p:txBody>
          <a:bodyPr wrap="none" rtlCol="0" anchor="ctr">
            <a:spAutoFit/>
          </a:bodyPr>
          <a:lstStyle/>
          <a:p>
            <a:pPr algn="ctr"/>
            <a:r>
              <a:rPr lang="el-GR" sz="4000" b="1" dirty="0">
                <a:solidFill>
                  <a:schemeClr val="accent3"/>
                </a:solidFill>
                <a:latin typeface="Poppins" pitchFamily="2" charset="77"/>
                <a:cs typeface="Poppins" pitchFamily="2" charset="77"/>
              </a:rPr>
              <a:t>100.460</a:t>
            </a:r>
            <a:endParaRPr lang="en-US" sz="4000" b="1" dirty="0">
              <a:solidFill>
                <a:schemeClr val="accent3"/>
              </a:solidFill>
              <a:latin typeface="Poppins" pitchFamily="2" charset="77"/>
              <a:cs typeface="Poppins" pitchFamily="2" charset="77"/>
            </a:endParaRPr>
          </a:p>
        </p:txBody>
      </p:sp>
      <p:grpSp>
        <p:nvGrpSpPr>
          <p:cNvPr id="30" name="Group 39183">
            <a:extLst>
              <a:ext uri="{FF2B5EF4-FFF2-40B4-BE49-F238E27FC236}">
                <a16:creationId xmlns:a16="http://schemas.microsoft.com/office/drawing/2014/main" id="{AB142A7E-1C95-0B49-A4DA-D3F6A96D1AF0}"/>
              </a:ext>
            </a:extLst>
          </p:cNvPr>
          <p:cNvGrpSpPr/>
          <p:nvPr/>
        </p:nvGrpSpPr>
        <p:grpSpPr>
          <a:xfrm>
            <a:off x="886423" y="1678769"/>
            <a:ext cx="2088232" cy="1108482"/>
            <a:chOff x="59537" y="0"/>
            <a:chExt cx="1210463" cy="631495"/>
          </a:xfrm>
        </p:grpSpPr>
        <p:sp>
          <p:nvSpPr>
            <p:cNvPr id="31" name="Shape 39181">
              <a:extLst>
                <a:ext uri="{FF2B5EF4-FFF2-40B4-BE49-F238E27FC236}">
                  <a16:creationId xmlns:a16="http://schemas.microsoft.com/office/drawing/2014/main" id="{51330714-EB31-CF45-8B7F-9B406D59CDDB}"/>
                </a:ext>
              </a:extLst>
            </p:cNvPr>
            <p:cNvSpPr/>
            <p:nvPr/>
          </p:nvSpPr>
          <p:spPr>
            <a:xfrm>
              <a:off x="59537"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60000"/>
                <a:lumOff val="4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3" name="Shape 39182">
              <a:extLst>
                <a:ext uri="{FF2B5EF4-FFF2-40B4-BE49-F238E27FC236}">
                  <a16:creationId xmlns:a16="http://schemas.microsoft.com/office/drawing/2014/main" id="{29BD2FBA-5EE6-004B-A9EB-5A750B3428AA}"/>
                </a:ext>
              </a:extLst>
            </p:cNvPr>
            <p:cNvSpPr/>
            <p:nvPr/>
          </p:nvSpPr>
          <p:spPr>
            <a:xfrm flipH="1">
              <a:off x="665238"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42" name="Rectangle 41"/>
          <p:cNvSpPr/>
          <p:nvPr/>
        </p:nvSpPr>
        <p:spPr>
          <a:xfrm>
            <a:off x="6401890" y="764704"/>
            <a:ext cx="6096000" cy="276999"/>
          </a:xfrm>
          <a:prstGeom prst="rect">
            <a:avLst/>
          </a:prstGeom>
        </p:spPr>
        <p:txBody>
          <a:bodyPr>
            <a:spAutoFit/>
          </a:bodyPr>
          <a:lstStyle/>
          <a:p>
            <a:r>
              <a:rPr lang="en-US" sz="1200" dirty="0">
                <a:solidFill>
                  <a:schemeClr val="tx1">
                    <a:lumMod val="50000"/>
                    <a:lumOff val="50000"/>
                  </a:schemeClr>
                </a:solidFill>
                <a:latin typeface="Calibri" panose="020F0502020204030204" pitchFamily="34" charset="0"/>
                <a:cs typeface="Calibri" panose="020F0502020204030204" pitchFamily="34" charset="0"/>
              </a:rPr>
              <a:t>Note: All figures</a:t>
            </a:r>
            <a:r>
              <a:rPr lang="en-GB" sz="1200" dirty="0">
                <a:solidFill>
                  <a:schemeClr val="tx1">
                    <a:lumMod val="50000"/>
                    <a:lumOff val="50000"/>
                  </a:schemeClr>
                </a:solidFill>
                <a:latin typeface="Calibri" panose="020F0502020204030204" pitchFamily="34" charset="0"/>
                <a:cs typeface="Calibri" panose="020F0502020204030204" pitchFamily="34" charset="0"/>
              </a:rPr>
              <a:t> are dynamic, as there are ongoing processes of fine-tuning the goal-setting.</a:t>
            </a:r>
          </a:p>
        </p:txBody>
      </p:sp>
      <p:sp>
        <p:nvSpPr>
          <p:cNvPr id="21" name="Title 1"/>
          <p:cNvSpPr txBox="1">
            <a:spLocks/>
          </p:cNvSpPr>
          <p:nvPr/>
        </p:nvSpPr>
        <p:spPr>
          <a:xfrm>
            <a:off x="551385" y="277813"/>
            <a:ext cx="11018084" cy="414883"/>
          </a:xfrm>
          <a:prstGeom prst="rect">
            <a:avLst/>
          </a:prstGeom>
        </p:spPr>
        <p:txBody>
          <a:bodyPr/>
          <a:lstStyle>
            <a:lvl1pPr algn="l" rtl="0" eaLnBrk="1" fontAlgn="base" hangingPunct="1">
              <a:spcBef>
                <a:spcPct val="0"/>
              </a:spcBef>
              <a:spcAft>
                <a:spcPct val="0"/>
              </a:spcAft>
              <a:defRPr sz="2200">
                <a:solidFill>
                  <a:schemeClr val="tx2"/>
                </a:solidFill>
                <a:latin typeface="Calibri" panose="020F0502020204030204" pitchFamily="34" charset="0"/>
                <a:ea typeface="Tahoma" panose="020B0604030504040204" pitchFamily="34" charset="0"/>
                <a:cs typeface="Calibri" panose="020F050202020403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US" sz="2800" b="1" kern="0" dirty="0"/>
              <a:t>Key figures</a:t>
            </a:r>
            <a:endParaRPr lang="en-GB" sz="2800" b="1" kern="0" dirty="0"/>
          </a:p>
        </p:txBody>
      </p:sp>
      <p:sp>
        <p:nvSpPr>
          <p:cNvPr id="20" name="TextBox 19">
            <a:extLst>
              <a:ext uri="{FF2B5EF4-FFF2-40B4-BE49-F238E27FC236}">
                <a16:creationId xmlns:a16="http://schemas.microsoft.com/office/drawing/2014/main" id="{8DCBB929-4BDF-464F-A8A2-87D7B2C8E2ED}"/>
              </a:ext>
            </a:extLst>
          </p:cNvPr>
          <p:cNvSpPr txBox="1"/>
          <p:nvPr/>
        </p:nvSpPr>
        <p:spPr>
          <a:xfrm>
            <a:off x="7923941" y="3404139"/>
            <a:ext cx="2114249" cy="584775"/>
          </a:xfrm>
          <a:prstGeom prst="rect">
            <a:avLst/>
          </a:prstGeom>
          <a:noFill/>
        </p:spPr>
        <p:txBody>
          <a:bodyPr wrap="square" rtlCol="0" anchor="ctr" anchorCtr="0">
            <a:spAutoFit/>
          </a:bodyPr>
          <a:lstStyle/>
          <a:p>
            <a:pPr algn="ctr"/>
            <a:r>
              <a:rPr lang="en-US" b="1" dirty="0">
                <a:solidFill>
                  <a:schemeClr val="accent3">
                    <a:lumMod val="50000"/>
                  </a:schemeClr>
                </a:solidFill>
                <a:latin typeface="Calibri" panose="020F0502020204030204" pitchFamily="34" charset="0"/>
                <a:ea typeface="League Spartan" charset="0"/>
                <a:cs typeface="Calibri" panose="020F0502020204030204" pitchFamily="34" charset="0"/>
              </a:rPr>
              <a:t>Goals</a:t>
            </a:r>
            <a:endParaRPr lang="el-GR" b="1" dirty="0">
              <a:solidFill>
                <a:schemeClr val="accent3">
                  <a:lumMod val="50000"/>
                </a:schemeClr>
              </a:solidFill>
              <a:latin typeface="Calibri" panose="020F0502020204030204" pitchFamily="34" charset="0"/>
              <a:ea typeface="League Spartan" charset="0"/>
              <a:cs typeface="Calibri" panose="020F0502020204030204" pitchFamily="34" charset="0"/>
            </a:endParaRPr>
          </a:p>
          <a:p>
            <a:pPr algn="ctr"/>
            <a:r>
              <a:rPr lang="en-US" sz="1400" b="1" dirty="0">
                <a:solidFill>
                  <a:schemeClr val="accent3">
                    <a:lumMod val="50000"/>
                  </a:schemeClr>
                </a:solidFill>
                <a:latin typeface="Calibri" panose="020F0502020204030204" pitchFamily="34" charset="0"/>
                <a:ea typeface="League Spartan" charset="0"/>
                <a:cs typeface="Calibri" panose="020F0502020204030204" pitchFamily="34" charset="0"/>
              </a:rPr>
              <a:t>12.03.2024</a:t>
            </a:r>
          </a:p>
        </p:txBody>
      </p:sp>
      <p:sp>
        <p:nvSpPr>
          <p:cNvPr id="22" name="Subtitle 2">
            <a:extLst>
              <a:ext uri="{FF2B5EF4-FFF2-40B4-BE49-F238E27FC236}">
                <a16:creationId xmlns:a16="http://schemas.microsoft.com/office/drawing/2014/main" id="{0E99834D-879C-0547-B608-B504553045E0}"/>
              </a:ext>
            </a:extLst>
          </p:cNvPr>
          <p:cNvSpPr txBox="1">
            <a:spLocks/>
          </p:cNvSpPr>
          <p:nvPr/>
        </p:nvSpPr>
        <p:spPr>
          <a:xfrm>
            <a:off x="7464152" y="4111190"/>
            <a:ext cx="3645528" cy="16219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underwent mechanical processing, examination through AI and the team of analysts</a:t>
            </a:r>
          </a:p>
          <a:p>
            <a:pPr>
              <a:lnSpc>
                <a:spcPct val="100000"/>
              </a:lnSpc>
            </a:pPr>
            <a:endPar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a:p>
            <a:pPr>
              <a:lnSpc>
                <a:spcPct val="100000"/>
              </a:lnSpc>
            </a:pPr>
            <a:r>
              <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rPr>
              <a:t>Goals </a:t>
            </a:r>
            <a:r>
              <a:rPr lang="en-GB" sz="1600" dirty="0">
                <a:solidFill>
                  <a:schemeClr val="tx1"/>
                </a:solidFill>
                <a:latin typeface="Calibri" panose="020F0502020204030204" pitchFamily="34" charset="0"/>
                <a:ea typeface="Lato Light" panose="020F0502020204030203" pitchFamily="34" charset="0"/>
                <a:cs typeface="Calibri" panose="020F0502020204030204" pitchFamily="34" charset="0"/>
              </a:rPr>
              <a:t>from the representative sample of 40 public administration entities</a:t>
            </a:r>
            <a:endParaRPr lang="en-US" sz="16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23" name="TextBox 22">
            <a:extLst>
              <a:ext uri="{FF2B5EF4-FFF2-40B4-BE49-F238E27FC236}">
                <a16:creationId xmlns:a16="http://schemas.microsoft.com/office/drawing/2014/main" id="{97A1EE07-9858-994C-863D-4F23507B4EA3}"/>
              </a:ext>
            </a:extLst>
          </p:cNvPr>
          <p:cNvSpPr txBox="1"/>
          <p:nvPr/>
        </p:nvSpPr>
        <p:spPr>
          <a:xfrm>
            <a:off x="8034620" y="2868277"/>
            <a:ext cx="1798890" cy="707886"/>
          </a:xfrm>
          <a:prstGeom prst="rect">
            <a:avLst/>
          </a:prstGeom>
          <a:noFill/>
        </p:spPr>
        <p:txBody>
          <a:bodyPr wrap="none" rtlCol="0" anchor="ctr">
            <a:spAutoFit/>
          </a:bodyPr>
          <a:lstStyle/>
          <a:p>
            <a:pPr algn="ctr"/>
            <a:r>
              <a:rPr lang="el-GR" sz="4000" b="1" dirty="0">
                <a:solidFill>
                  <a:schemeClr val="accent3"/>
                </a:solidFill>
                <a:latin typeface="Poppins" pitchFamily="2" charset="77"/>
                <a:cs typeface="Poppins" pitchFamily="2" charset="77"/>
              </a:rPr>
              <a:t>36.452</a:t>
            </a:r>
            <a:endParaRPr lang="en-US" sz="4000" b="1" dirty="0">
              <a:solidFill>
                <a:schemeClr val="accent3"/>
              </a:solidFill>
              <a:latin typeface="Poppins" pitchFamily="2" charset="77"/>
              <a:cs typeface="Poppins" pitchFamily="2" charset="77"/>
            </a:endParaRPr>
          </a:p>
        </p:txBody>
      </p:sp>
      <p:grpSp>
        <p:nvGrpSpPr>
          <p:cNvPr id="24" name="Group 39183">
            <a:extLst>
              <a:ext uri="{FF2B5EF4-FFF2-40B4-BE49-F238E27FC236}">
                <a16:creationId xmlns:a16="http://schemas.microsoft.com/office/drawing/2014/main" id="{AB142A7E-1C95-0B49-A4DA-D3F6A96D1AF0}"/>
              </a:ext>
            </a:extLst>
          </p:cNvPr>
          <p:cNvGrpSpPr/>
          <p:nvPr/>
        </p:nvGrpSpPr>
        <p:grpSpPr>
          <a:xfrm>
            <a:off x="8418113" y="2132856"/>
            <a:ext cx="990255" cy="654395"/>
            <a:chOff x="59537" y="0"/>
            <a:chExt cx="1210463" cy="631495"/>
          </a:xfrm>
        </p:grpSpPr>
        <p:sp>
          <p:nvSpPr>
            <p:cNvPr id="25" name="Shape 39181">
              <a:extLst>
                <a:ext uri="{FF2B5EF4-FFF2-40B4-BE49-F238E27FC236}">
                  <a16:creationId xmlns:a16="http://schemas.microsoft.com/office/drawing/2014/main" id="{51330714-EB31-CF45-8B7F-9B406D59CDDB}"/>
                </a:ext>
              </a:extLst>
            </p:cNvPr>
            <p:cNvSpPr/>
            <p:nvPr/>
          </p:nvSpPr>
          <p:spPr>
            <a:xfrm>
              <a:off x="59537"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60000"/>
                <a:lumOff val="4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6" name="Shape 39182">
              <a:extLst>
                <a:ext uri="{FF2B5EF4-FFF2-40B4-BE49-F238E27FC236}">
                  <a16:creationId xmlns:a16="http://schemas.microsoft.com/office/drawing/2014/main" id="{29BD2FBA-5EE6-004B-A9EB-5A750B3428AA}"/>
                </a:ext>
              </a:extLst>
            </p:cNvPr>
            <p:cNvSpPr/>
            <p:nvPr/>
          </p:nvSpPr>
          <p:spPr>
            <a:xfrm flipH="1">
              <a:off x="665238"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Tree>
    <p:extLst>
      <p:ext uri="{BB962C8B-B14F-4D97-AF65-F5344CB8AC3E}">
        <p14:creationId xmlns:p14="http://schemas.microsoft.com/office/powerpoint/2010/main" val="4033773383"/>
      </p:ext>
    </p:extLst>
  </p:cSld>
  <p:clrMapOvr>
    <a:masterClrMapping/>
  </p:clrMapOvr>
</p:sld>
</file>

<file path=ppt/theme/theme1.xml><?xml version="1.0" encoding="utf-8"?>
<a:theme xmlns:a="http://schemas.openxmlformats.org/drawingml/2006/main" name="Presentatio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Level">
      <a:majorFont>
        <a:latin typeface="Times New Roman"/>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A3E93BFF5E64B81FD2752BF1BECD6" ma:contentTypeVersion="14" ma:contentTypeDescription="Create a new document." ma:contentTypeScope="" ma:versionID="da4e80a661110df4d7392d0b0ad65c8d">
  <xsd:schema xmlns:xsd="http://www.w3.org/2001/XMLSchema" xmlns:xs="http://www.w3.org/2001/XMLSchema" xmlns:p="http://schemas.microsoft.com/office/2006/metadata/properties" xmlns:ns2="4d8d8558-386b-4b7a-9934-ee7da0a43094" xmlns:ns3="5142aa42-1af1-41a6-85f2-be9d08ee8af9" targetNamespace="http://schemas.microsoft.com/office/2006/metadata/properties" ma:root="true" ma:fieldsID="76682d35caba6dd78801367249e3e9fe" ns2:_="" ns3:_="">
    <xsd:import namespace="4d8d8558-386b-4b7a-9934-ee7da0a43094"/>
    <xsd:import namespace="5142aa42-1af1-41a6-85f2-be9d08ee8a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d8558-386b-4b7a-9934-ee7da0a4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42aa42-1af1-41a6-85f2-be9d08ee8a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8d8558-386b-4b7a-9934-ee7da0a4309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D2F5C-E289-442B-8EA5-51AE7FF50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d8558-386b-4b7a-9934-ee7da0a43094"/>
    <ds:schemaRef ds:uri="5142aa42-1af1-41a6-85f2-be9d08ee8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8AC014-D349-49B9-A16C-168AB2DFA244}">
  <ds:schemaRefs>
    <ds:schemaRef ds:uri="http://schemas.microsoft.com/office/2006/metadata/properties"/>
    <ds:schemaRef ds:uri="http://schemas.microsoft.com/office/infopath/2007/PartnerControls"/>
    <ds:schemaRef ds:uri="4d8d8558-386b-4b7a-9934-ee7da0a43094"/>
  </ds:schemaRefs>
</ds:datastoreItem>
</file>

<file path=customXml/itemProps3.xml><?xml version="1.0" encoding="utf-8"?>
<ds:datastoreItem xmlns:ds="http://schemas.openxmlformats.org/officeDocument/2006/customXml" ds:itemID="{035167E6-0115-43C0-9643-B32D0035B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7591</TotalTime>
  <Words>2540</Words>
  <Application>Microsoft Office PowerPoint</Application>
  <PresentationFormat>Widescreen</PresentationFormat>
  <Paragraphs>220</Paragraphs>
  <Slides>20</Slides>
  <Notes>7</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Presentation</vt:lpstr>
      <vt:lpstr>Custom Design</vt:lpstr>
      <vt:lpstr>Office Theme</vt:lpstr>
      <vt:lpstr>Unlocking excellence:  Harnessing cutting-edge technologies for a goal-oriented public sector with measurable results Project: Supporting the implementation of the new goal-setting and performance evaluation system in Greece (Law 4940/2022)</vt:lpstr>
      <vt:lpstr>Content</vt:lpstr>
      <vt:lpstr>The project</vt:lpstr>
      <vt:lpstr>Background information</vt:lpstr>
      <vt:lpstr>PowerPoint Presentation</vt:lpstr>
      <vt:lpstr>Challenges</vt:lpstr>
      <vt:lpstr>Key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approach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ΕΙΔΙΚΑ ΠΕΡΙΓΡΑΜΜΑΤΑ ΟΔΗΓΙΕΣ  ΜΕΘΟΔΟΛΟΓΙΚΗΣ ΠΡΟΣΕΓΓΙΣΗΣ ΣΥΓΓΡΑΦΗΣ</dc:title>
  <dc:creator>USER</dc:creator>
  <cp:lastModifiedBy>user</cp:lastModifiedBy>
  <cp:revision>336</cp:revision>
  <dcterms:created xsi:type="dcterms:W3CDTF">2016-02-25T12:48:36Z</dcterms:created>
  <dcterms:modified xsi:type="dcterms:W3CDTF">2024-05-14T12:06:19Z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y fmtid="{D5CDD505-2E9C-101B-9397-08002B2CF9AE}" pid="3" name="ContentTypeId">
    <vt:lpwstr>0x010100A03A3E93BFF5E64B81FD2752BF1BECD6</vt:lpwstr>
  </property>
  <property fmtid="{D5CDD505-2E9C-101B-9397-08002B2CF9AE}" pid="4" name="MSIP_Label_6bd9ddd1-4d20-43f6-abfa-fc3c07406f94_Enabled">
    <vt:lpwstr>true</vt:lpwstr>
  </property>
  <property fmtid="{D5CDD505-2E9C-101B-9397-08002B2CF9AE}" pid="5" name="MSIP_Label_6bd9ddd1-4d20-43f6-abfa-fc3c07406f94_SetDate">
    <vt:lpwstr>2024-05-14T12:06:19Z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eb4c7793-4949-469d-93bc-ea6b6e512ebb</vt:lpwstr>
  </property>
  <property fmtid="{D5CDD505-2E9C-101B-9397-08002B2CF9AE}" pid="10" name="MSIP_Label_6bd9ddd1-4d20-43f6-abfa-fc3c07406f94_ContentBits">
    <vt:lpwstr>0</vt:lpwstr>
  </property>
  <property fmtid="{D5CDD505-2E9C-101B-9397-08002B2CF9AE}" pid="11" name="MediaServiceImageTags">
    <vt:lpwstr/>
  </property>
</Properties>
</file>