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87" r:id="rId5"/>
    <p:sldId id="307" r:id="rId6"/>
    <p:sldId id="302" r:id="rId7"/>
    <p:sldId id="320" r:id="rId8"/>
    <p:sldId id="305" r:id="rId9"/>
    <p:sldId id="306" r:id="rId10"/>
    <p:sldId id="308" r:id="rId11"/>
    <p:sldId id="304" r:id="rId12"/>
    <p:sldId id="311" r:id="rId13"/>
    <p:sldId id="319" r:id="rId14"/>
    <p:sldId id="312" r:id="rId15"/>
    <p:sldId id="310" r:id="rId16"/>
    <p:sldId id="318" r:id="rId17"/>
    <p:sldId id="322" r:id="rId18"/>
    <p:sldId id="266" r:id="rId19"/>
    <p:sldId id="325" r:id="rId20"/>
    <p:sldId id="323" r:id="rId21"/>
    <p:sldId id="303" r:id="rId22"/>
    <p:sldId id="316" r:id="rId23"/>
    <p:sldId id="317" r:id="rId24"/>
    <p:sldId id="327" r:id="rId25"/>
    <p:sldId id="313" r:id="rId26"/>
    <p:sldId id="309" r:id="rId27"/>
    <p:sldId id="314"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8DBBB1-5659-5D6F-4F44-8EC03C39313A}" name="GIACOLETTO Thomas (REFORM)" initials="TG" userId="GIACOLETTO Thomas (REFOR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MAS Ella (REFORM)" initials="AE(" lastIdx="1" clrIdx="0">
    <p:extLst>
      <p:ext uri="{19B8F6BF-5375-455C-9EA6-DF929625EA0E}">
        <p15:presenceInfo xmlns:p15="http://schemas.microsoft.com/office/powerpoint/2012/main" userId="S-1-5-21-1606980848-2025429265-839522115-1439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958E"/>
    <a:srgbClr val="0356B1"/>
    <a:srgbClr val="FFC000"/>
    <a:srgbClr val="0C4DA2"/>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FCA20-8CF8-4044-A68A-A9F498CAE8DB}" v="6" dt="2024-01-17T15:56:47.331"/>
    <p1510:client id="{70BB43DB-8E51-404D-AC6B-9064D8350928}" v="7" dt="2024-01-17T12:23:14.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11" autoAdjust="0"/>
  </p:normalViewPr>
  <p:slideViewPr>
    <p:cSldViewPr snapToGrid="0">
      <p:cViewPr varScale="1">
        <p:scale>
          <a:sx n="69" d="100"/>
          <a:sy n="69" d="100"/>
        </p:scale>
        <p:origin x="2076" y="72"/>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17/01/2024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No request received from DK and LU this year.</a:t>
            </a:r>
          </a:p>
          <a:p>
            <a:endParaRPr lang="en-IE" dirty="0"/>
          </a:p>
          <a:p>
            <a:r>
              <a:rPr lang="en-IE" dirty="0"/>
              <a:t>- </a:t>
            </a:r>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66842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year Justice and </a:t>
            </a:r>
            <a:r>
              <a:rPr lang="en-US" dirty="0" err="1"/>
              <a:t>RoL</a:t>
            </a:r>
            <a:r>
              <a:rPr lang="en-US" dirty="0"/>
              <a:t> is the second most subscribed topic thanks to the success of the Democracy and Rule of Law flagship</a:t>
            </a:r>
          </a:p>
          <a:p>
            <a:pPr marL="628650" lvl="1" indent="-171450">
              <a:buFontTx/>
              <a:buChar char="-"/>
            </a:pPr>
            <a:r>
              <a:rPr lang="en-US" dirty="0"/>
              <a:t>This is a great improvement from TSI 2023 when DG REFORM received 16 Justice and Rule of Law requests and selected 4.</a:t>
            </a:r>
          </a:p>
          <a:p>
            <a:pPr marL="171450" indent="-171450">
              <a:buFontTx/>
              <a:buChar char="-"/>
            </a:pPr>
            <a:endParaRPr lang="en-US" dirty="0"/>
          </a:p>
          <a:p>
            <a:pPr marL="171450" indent="-171450">
              <a:buFontTx/>
              <a:buChar char="-"/>
            </a:pPr>
            <a:r>
              <a:rPr lang="en-US" dirty="0"/>
              <a:t>Coverage all across the EU with the notable exception of all Nordic countries + NL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63538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Organisation</a:t>
            </a:r>
            <a:r>
              <a:rPr lang="en-US" dirty="0"/>
              <a:t> and management is the third most popular category, and it includes a wide variety of topics</a:t>
            </a:r>
          </a:p>
          <a:p>
            <a:pPr marL="628650" lvl="1" indent="-171450">
              <a:buFontTx/>
              <a:buChar char="-"/>
            </a:pPr>
            <a:r>
              <a:rPr lang="en-US" dirty="0"/>
              <a:t>Relatively spread repartition with seemingly little interest from central EU</a:t>
            </a:r>
          </a:p>
          <a:p>
            <a:pPr marL="171450" lvl="0" indent="-171450">
              <a:buFontTx/>
              <a:buChar char="-"/>
            </a:pPr>
            <a:endParaRPr lang="en-US" dirty="0"/>
          </a:p>
          <a:p>
            <a:pPr marL="171450" lvl="0" indent="-171450">
              <a:buFontTx/>
              <a:buChar char="-"/>
            </a:pPr>
            <a:r>
              <a:rPr lang="en-US" dirty="0"/>
              <a:t>We selected more than 50% of </a:t>
            </a:r>
            <a:r>
              <a:rPr lang="en-US" dirty="0" err="1"/>
              <a:t>Organisation</a:t>
            </a:r>
            <a:r>
              <a:rPr lang="en-US" dirty="0"/>
              <a:t> and Management requests, which is the highest selection ratio of all policy areas.</a:t>
            </a:r>
          </a:p>
          <a:p>
            <a:pPr marL="628650" lvl="1" indent="-171450">
              <a:buFontTx/>
              <a:buChar char="-"/>
            </a:pPr>
            <a:r>
              <a:rPr lang="en-US" dirty="0"/>
              <a:t>Many requests were aimed at core PA reforms and fundamental </a:t>
            </a:r>
            <a:r>
              <a:rPr lang="en-US" dirty="0" err="1"/>
              <a:t>organisation</a:t>
            </a:r>
            <a:r>
              <a:rPr lang="en-US" dirty="0"/>
              <a:t> reforms that fully satisfied the TSI regulation criteria.</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05274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71019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E" dirty="0"/>
              <a:t>IMPORTANT TO NOTE: Here the number of exchanges is practically the number of requests. Some of them include several civil servants, which explains the higher number there, and we are avoiding giving a number that diverges from the requests because we are not yet sure how many exact exchanges will happen.</a:t>
            </a:r>
          </a:p>
          <a:p>
            <a:pPr marL="171450" indent="-171450">
              <a:buFontTx/>
              <a:buChar char="-"/>
            </a:pPr>
            <a:endParaRPr lang="en-IE" dirty="0"/>
          </a:p>
          <a:p>
            <a:pPr marL="171450" indent="-171450">
              <a:buFontTx/>
              <a:buChar char="-"/>
            </a:pPr>
            <a:r>
              <a:rPr lang="en-IE" dirty="0"/>
              <a:t>Roughly the same number of both exchanges and civil servants as during last round, however we have exchanges from fewer MS than last year.</a:t>
            </a:r>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65222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of the policy areas are represented in a similar was in the TSI requests, with the exception of </a:t>
            </a:r>
            <a:r>
              <a:rPr lang="en-US" dirty="0" err="1"/>
              <a:t>Organisation</a:t>
            </a:r>
            <a:r>
              <a:rPr lang="en-US" dirty="0"/>
              <a:t> of Management</a:t>
            </a:r>
          </a:p>
          <a:p>
            <a:pPr marL="628650" lvl="1" indent="-171450">
              <a:buFontTx/>
              <a:buChar char="-"/>
            </a:pPr>
            <a:r>
              <a:rPr lang="en-US" dirty="0"/>
              <a:t>It is one of the most popular policy area for TSI requests but not here, could it be that exchanges are deemed less useful in that area?</a:t>
            </a:r>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6209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of the PACE requests that we selected this round have already either fully identify hosts or already have contacts and potential hosts ( “maybe”)</a:t>
            </a:r>
          </a:p>
          <a:p>
            <a:pPr marL="171450" indent="-171450">
              <a:buFontTx/>
              <a:buChar char="-"/>
            </a:pPr>
            <a:endParaRPr lang="en-US" dirty="0"/>
          </a:p>
          <a:p>
            <a:pPr marL="171450" indent="-171450">
              <a:buFontTx/>
              <a:buChar char="-"/>
            </a:pPr>
            <a:r>
              <a:rPr lang="en-US" dirty="0"/>
              <a:t>This is mostly based on the pilot’s experience that highlighted limitations in </a:t>
            </a:r>
            <a:r>
              <a:rPr lang="en-US" dirty="0" err="1"/>
              <a:t>organising</a:t>
            </a:r>
            <a:r>
              <a:rPr lang="en-US" dirty="0"/>
              <a:t> exchanges without any prior host identification</a:t>
            </a:r>
          </a:p>
          <a:p>
            <a:pPr marL="171450" indent="-171450">
              <a:buFontTx/>
              <a:buChar char="-"/>
            </a:pPr>
            <a:endParaRPr lang="en-US" dirty="0"/>
          </a:p>
          <a:p>
            <a:pPr marL="171450" indent="-171450">
              <a:buFontTx/>
              <a:buChar char="-"/>
            </a:pPr>
            <a:r>
              <a:rPr lang="en-US" dirty="0"/>
              <a:t>For the length of exchanges, </a:t>
            </a:r>
          </a:p>
          <a:p>
            <a:pPr marL="628650" lvl="1" indent="-171450">
              <a:buFontTx/>
              <a:buChar char="-"/>
            </a:pPr>
            <a:r>
              <a:rPr lang="en-US" dirty="0"/>
              <a:t>it is important to note that PACE was designed with longer exchanges in mind (at least 3-week, renewable) in order to allow public servants to fully immerse within the hosting administration</a:t>
            </a:r>
          </a:p>
          <a:p>
            <a:pPr marL="628650" lvl="1" indent="-171450">
              <a:buFontTx/>
              <a:buChar char="-"/>
            </a:pPr>
            <a:r>
              <a:rPr lang="en-US" dirty="0"/>
              <a:t>We will be inquiring with applicants what motivated them to opt for shorter exchanges. I think it might be good to ask EG participants for their input?</a:t>
            </a:r>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73932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It might be interesting to give a broad overview of the topics that we have been thinking about for 2025 flagships, but I am not sure whether it is appropriate at this stage.</a:t>
            </a:r>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285856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35954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Update/add/delete parts of the</a:t>
            </a:r>
            <a:r>
              <a:rPr lang="en-IE" baseline="0"/>
              <a:t> copy right notice where appropriate.</a:t>
            </a:r>
          </a:p>
          <a:p>
            <a:r>
              <a:rPr lang="en-IE" baseline="0"/>
              <a:t>More information: </a:t>
            </a:r>
            <a:r>
              <a:rPr lang="en-GB">
                <a:hlinkClick r:id="rId3"/>
              </a:rPr>
              <a:t>https://myintracomm.ec.europa.eu/corp/intellectual-property/Documents/2019_Reuse-guidelines%28CC-BY%29.pdf</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111381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No request received from DK and LU this year.</a:t>
            </a:r>
          </a:p>
          <a:p>
            <a:endParaRPr lang="en-IE" dirty="0"/>
          </a:p>
          <a:p>
            <a:r>
              <a:rPr lang="en-IE" dirty="0"/>
              <a:t>- </a:t>
            </a:r>
          </a:p>
        </p:txBody>
      </p:sp>
      <p:sp>
        <p:nvSpPr>
          <p:cNvPr id="4" name="Slide Number Placehold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4946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sz="2800" baseline="0" dirty="0"/>
              <a:t>WITHOUT PACE that will be shown separately</a:t>
            </a:r>
          </a:p>
          <a:p>
            <a:pPr marL="0" indent="0">
              <a:buFontTx/>
              <a:buNone/>
            </a:pPr>
            <a:endParaRPr lang="en-IE" sz="2800" baseline="0" dirty="0"/>
          </a:p>
          <a:p>
            <a:pPr marL="171450" indent="-171450">
              <a:buFontTx/>
              <a:buChar char="-"/>
            </a:pPr>
            <a:r>
              <a:rPr lang="en-IE" sz="2800" baseline="0" dirty="0"/>
              <a:t>Roughly the same number of request as last round (128)</a:t>
            </a:r>
          </a:p>
          <a:p>
            <a:pPr marL="171450" indent="-171450">
              <a:buFontTx/>
              <a:buChar char="-"/>
            </a:pPr>
            <a:endParaRPr lang="en-IE" sz="2800" baseline="0" dirty="0"/>
          </a:p>
          <a:p>
            <a:pPr marL="171450" indent="-171450">
              <a:buFontTx/>
              <a:buChar char="-"/>
            </a:pPr>
            <a:r>
              <a:rPr lang="en-IE" sz="2800" baseline="0" dirty="0"/>
              <a:t>The number of requests is higher than the number of projects thanks to MC projects </a:t>
            </a:r>
            <a:r>
              <a:rPr lang="en-IE" sz="2800" baseline="0" dirty="0">
                <a:sym typeface="Wingdings" panose="05000000000000000000" pitchFamily="2" charset="2"/>
              </a:rPr>
              <a:t> We are able to honour more requests and therefore more reforms</a:t>
            </a:r>
          </a:p>
          <a:p>
            <a:pPr marL="628650" lvl="1" indent="-171450">
              <a:buFontTx/>
              <a:buChar char="-"/>
            </a:pPr>
            <a:r>
              <a:rPr lang="en-IE" sz="2800" baseline="0" dirty="0"/>
              <a:t>We selected 5 MC projects with between 3 and 6 MS</a:t>
            </a:r>
            <a:endParaRPr lang="en-FI" sz="2800" baseline="0"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48450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FI" dirty="0"/>
              <a:t>-</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428389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E" baseline="0"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426018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More requests than during the previous rounds (both submitted and pre-selected). During TSI 2023 we received only 3 requests in this area.</a:t>
            </a:r>
          </a:p>
          <a:p>
            <a:pPr marL="171450" indent="-171450">
              <a:buFontTx/>
              <a:buChar char="-"/>
            </a:pPr>
            <a:endParaRPr lang="en-US" dirty="0"/>
          </a:p>
          <a:p>
            <a:pPr marL="171450" indent="-171450">
              <a:buFontTx/>
              <a:buChar char="-"/>
            </a:pPr>
            <a:r>
              <a:rPr lang="en-US" dirty="0"/>
              <a:t>The increase is mostly due to 3 multi-country projects that account for 9/13 requests, yet it undeniably shows an increased interest from </a:t>
            </a:r>
            <a:r>
              <a:rPr lang="en-US"/>
              <a:t>MS administrations.</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5272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IMPORTANT: This slides takes into account all TSI requests from units linked with </a:t>
            </a:r>
            <a:r>
              <a:rPr lang="en-US" dirty="0" err="1"/>
              <a:t>ComPACT</a:t>
            </a:r>
            <a:r>
              <a:rPr lang="en-US" dirty="0"/>
              <a:t>: B1, B2, B3, B4.</a:t>
            </a:r>
          </a:p>
          <a:p>
            <a:pPr marL="0" indent="0">
              <a:buFontTx/>
              <a:buNone/>
            </a:pPr>
            <a:endParaRPr lang="en-US" dirty="0"/>
          </a:p>
          <a:p>
            <a:pPr marL="171450" indent="-171450">
              <a:buFontTx/>
              <a:buChar char="-"/>
            </a:pPr>
            <a:r>
              <a:rPr lang="en-US" dirty="0"/>
              <a:t>Around 10% of the received requests were linked to one of the three </a:t>
            </a:r>
            <a:r>
              <a:rPr lang="en-US" dirty="0" err="1"/>
              <a:t>ComPAct</a:t>
            </a:r>
            <a:r>
              <a:rPr lang="en-US" dirty="0"/>
              <a:t> pillars</a:t>
            </a:r>
          </a:p>
          <a:p>
            <a:pPr marL="628650" lvl="1" indent="-171450">
              <a:buFontTx/>
              <a:buChar char="-"/>
            </a:pPr>
            <a:r>
              <a:rPr lang="en-US" dirty="0"/>
              <a:t>Taking into account that </a:t>
            </a:r>
            <a:r>
              <a:rPr lang="en-US" dirty="0" err="1"/>
              <a:t>ComPAct</a:t>
            </a:r>
            <a:r>
              <a:rPr lang="en-US" dirty="0"/>
              <a:t> was published shortly before the TSI 2024 deadline, it is a testimony to the fact that </a:t>
            </a:r>
            <a:r>
              <a:rPr lang="en-US" dirty="0" err="1"/>
              <a:t>ComPAct</a:t>
            </a:r>
            <a:r>
              <a:rPr lang="en-US" dirty="0"/>
              <a:t> identifies needs from the MS</a:t>
            </a:r>
          </a:p>
          <a:p>
            <a:pPr marL="628650" lvl="1" indent="-171450">
              <a:buFontTx/>
              <a:buChar char="-"/>
            </a:pPr>
            <a:r>
              <a:rPr lang="en-US" dirty="0"/>
              <a:t>It is important to note that a large share of the 472 requests that are not linked to </a:t>
            </a:r>
            <a:r>
              <a:rPr lang="en-US" dirty="0" err="1"/>
              <a:t>ComPAct</a:t>
            </a:r>
            <a:r>
              <a:rPr lang="en-US" dirty="0"/>
              <a:t> are also not linked to public administration, but to other sectors. This means that if we were to only look at the requests linked to PA, the share of requests linked to </a:t>
            </a:r>
            <a:r>
              <a:rPr lang="en-US" dirty="0" err="1"/>
              <a:t>ComPAct</a:t>
            </a:r>
            <a:r>
              <a:rPr lang="en-US" dirty="0"/>
              <a:t> would be higher.</a:t>
            </a:r>
          </a:p>
          <a:p>
            <a:pPr marL="0" lvl="0" indent="0">
              <a:buFontTx/>
              <a:buNone/>
            </a:pPr>
            <a:endParaRPr lang="en-US" dirty="0"/>
          </a:p>
          <a:p>
            <a:pPr marL="171450" lvl="0" indent="-171450">
              <a:buFontTx/>
              <a:buChar char="-"/>
            </a:pPr>
            <a:r>
              <a:rPr lang="en-US" dirty="0"/>
              <a:t>11% of the pre-selected requests are linked to compact, however the same caveat </a:t>
            </a:r>
            <a:r>
              <a:rPr lang="en-US" dirty="0" err="1"/>
              <a:t>aplies</a:t>
            </a:r>
            <a:r>
              <a:rPr lang="en-US" dirty="0"/>
              <a:t> and some requests are not linked to PA and could therefore not be.</a:t>
            </a:r>
          </a:p>
          <a:p>
            <a:pPr marL="628650" lvl="1" indent="-171450">
              <a:buFontTx/>
              <a:buChar char="-"/>
            </a:pPr>
            <a:r>
              <a:rPr lang="en-US" dirty="0"/>
              <a:t>If we look at only B2 requests, which are all PA requests, 25% of the pre-selected requests contribute to </a:t>
            </a:r>
            <a:r>
              <a:rPr lang="en-US" dirty="0" err="1"/>
              <a:t>ComPAct</a:t>
            </a:r>
            <a:r>
              <a:rPr lang="en-US" dirty="0"/>
              <a:t>!</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36239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FI" baseline="0" dirty="0"/>
              <a:t>Strong links to the NRPPS, </a:t>
            </a:r>
            <a:r>
              <a:rPr lang="en-IE" baseline="0" dirty="0"/>
              <a:t>it seems that MS see the </a:t>
            </a:r>
            <a:r>
              <a:rPr lang="en-FI" baseline="0" dirty="0"/>
              <a:t>TSI as a tool to concretely implement </a:t>
            </a:r>
            <a:r>
              <a:rPr lang="en-IE" baseline="0" dirty="0"/>
              <a:t>their</a:t>
            </a:r>
            <a:r>
              <a:rPr lang="en-FI" baseline="0" dirty="0"/>
              <a:t> RRPs</a:t>
            </a:r>
            <a:endParaRPr lang="en-IE" baseline="0" dirty="0"/>
          </a:p>
          <a:p>
            <a:pPr marL="171450" indent="-171450">
              <a:buFontTx/>
              <a:buChar char="-"/>
            </a:pPr>
            <a:endParaRPr lang="en-IE" baseline="0" dirty="0"/>
          </a:p>
          <a:p>
            <a:pPr marL="171450" lvl="0" indent="-171450">
              <a:buFontTx/>
              <a:buChar char="-"/>
            </a:pPr>
            <a:r>
              <a:rPr lang="en-IE" baseline="0" dirty="0"/>
              <a:t>In comparison with last round, a smaller proportion of both submitted and selected requests are linked with RRPs. This could be because:</a:t>
            </a:r>
          </a:p>
          <a:p>
            <a:pPr marL="628650" lvl="1" indent="-171450">
              <a:buFontTx/>
              <a:buChar char="-"/>
            </a:pPr>
            <a:r>
              <a:rPr lang="en-IE" baseline="0" dirty="0"/>
              <a:t>Many of the deadlines are sooner than the average length of TSI projects,</a:t>
            </a:r>
          </a:p>
          <a:p>
            <a:pPr marL="628650" lvl="1" indent="-171450">
              <a:buFontTx/>
              <a:buChar char="-"/>
            </a:pPr>
            <a:r>
              <a:rPr lang="en-IE" baseline="0" dirty="0"/>
              <a:t>MS might have already started implementing most measures and not require support anymore, or the TSI timeline might not be suitable for ongoing projects</a:t>
            </a:r>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49161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O</a:t>
            </a:r>
            <a:r>
              <a:rPr lang="en-FI" baseline="0" dirty="0"/>
              <a:t>nly </a:t>
            </a:r>
            <a:r>
              <a:rPr lang="en-IE" baseline="0" dirty="0"/>
              <a:t>15</a:t>
            </a:r>
            <a:r>
              <a:rPr lang="en-FI" baseline="0" dirty="0"/>
              <a:t>% of the requests </a:t>
            </a:r>
            <a:r>
              <a:rPr lang="en-IE" baseline="0" dirty="0"/>
              <a:t>linked with CSRs, </a:t>
            </a:r>
            <a:r>
              <a:rPr lang="en-FI" baseline="0" dirty="0"/>
              <a:t>perhaps due to the fact that not many countries have PA in their CSRs</a:t>
            </a:r>
            <a:endParaRPr lang="en-IE" baseline="0" dirty="0"/>
          </a:p>
          <a:p>
            <a:pPr marL="171450" indent="-171450">
              <a:buFontTx/>
              <a:buChar char="-"/>
            </a:pPr>
            <a:endParaRPr lang="en-IE" baseline="0" dirty="0"/>
          </a:p>
          <a:p>
            <a:pPr marL="171450" indent="-171450">
              <a:buFontTx/>
              <a:buChar char="-"/>
            </a:pPr>
            <a:r>
              <a:rPr lang="en-IE" baseline="0" dirty="0"/>
              <a:t>We pre-selected a higher share than was submitted:</a:t>
            </a:r>
          </a:p>
          <a:p>
            <a:pPr marL="628650" lvl="1" indent="-171450">
              <a:buFontTx/>
              <a:buChar char="-"/>
            </a:pPr>
            <a:r>
              <a:rPr lang="en-IE" baseline="0" dirty="0"/>
              <a:t>We take this into account as it indicates priority,</a:t>
            </a:r>
          </a:p>
          <a:p>
            <a:pPr marL="628650" lvl="1" indent="-171450">
              <a:buFontTx/>
              <a:buChar char="-"/>
            </a:pPr>
            <a:r>
              <a:rPr lang="en-IE" baseline="0" dirty="0"/>
              <a:t>It is more likely to be prioritised by the coordinating authorities.</a:t>
            </a:r>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5065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baseline="0" dirty="0"/>
              <a:t>IMPORTANT TO NOTE: On this slide we show both TSI requests and PACE since we compare the flagships, this is different from all the other slides</a:t>
            </a:r>
          </a:p>
          <a:p>
            <a:pPr marL="171450" indent="-171450">
              <a:buFontTx/>
              <a:buChar char="-"/>
            </a:pPr>
            <a:endParaRPr lang="en-IE" baseline="0" dirty="0"/>
          </a:p>
          <a:p>
            <a:pPr marL="171450" indent="-171450">
              <a:buFontTx/>
              <a:buChar char="-"/>
            </a:pPr>
            <a:r>
              <a:rPr lang="en-IE" baseline="0" dirty="0"/>
              <a:t>Relatively similar shares of general submitted requests and PACE, PA and Democracy flagships.</a:t>
            </a:r>
          </a:p>
          <a:p>
            <a:pPr marL="628650" lvl="1" indent="-171450">
              <a:buFontTx/>
              <a:buChar char="-"/>
            </a:pPr>
            <a:r>
              <a:rPr lang="en-IE" baseline="0" dirty="0"/>
              <a:t>Lower share of AI Flagship requests. This year 2/3</a:t>
            </a:r>
            <a:r>
              <a:rPr lang="en-IE" baseline="30000" dirty="0"/>
              <a:t>rd</a:t>
            </a:r>
            <a:r>
              <a:rPr lang="en-IE" baseline="0" dirty="0"/>
              <a:t> of the AI flagship requests were not related to PA but to other policy areas</a:t>
            </a:r>
          </a:p>
          <a:p>
            <a:pPr marL="171450" indent="-171450">
              <a:buFontTx/>
              <a:buChar char="-"/>
            </a:pPr>
            <a:endParaRPr lang="en-IE" baseline="0" dirty="0"/>
          </a:p>
          <a:p>
            <a:pPr marL="171450" indent="-171450">
              <a:buFontTx/>
              <a:buChar char="-"/>
            </a:pPr>
            <a:r>
              <a:rPr lang="en-IE" baseline="0" dirty="0"/>
              <a:t>Since we pre-selected 45 TSI requests and 31 PACE requests, the proportions skew the perspective slightly for the chart on the right.</a:t>
            </a:r>
          </a:p>
          <a:p>
            <a:pPr marL="628650" lvl="1" indent="-171450">
              <a:buFontTx/>
              <a:buChar char="-"/>
            </a:pPr>
            <a:r>
              <a:rPr lang="en-IE" baseline="0" dirty="0"/>
              <a:t>If we exclude PACE, the shares of submitted and pre-selected requests are nearly identical for each flagship, so the pre-selection respected the demand</a:t>
            </a:r>
            <a:endParaRPr lang="en-FI" baseline="0"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426168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No pre-selected PA MC requests in </a:t>
            </a:r>
            <a:r>
              <a:rPr lang="en-IE" b="0" i="0" dirty="0">
                <a:solidFill>
                  <a:srgbClr val="374151"/>
                </a:solidFill>
                <a:effectLst/>
                <a:latin typeface="Söhne"/>
              </a:rPr>
              <a:t>CZ, HU, SI, SK, DK and LU (DK and LU didn’t submit)</a:t>
            </a:r>
          </a:p>
          <a:p>
            <a:pPr marL="628650" lvl="1" indent="-171450">
              <a:buFontTx/>
              <a:buChar char="-"/>
            </a:pPr>
            <a:endParaRPr lang="en-US" dirty="0"/>
          </a:p>
          <a:p>
            <a:pPr marL="628650" lvl="1" indent="-171450">
              <a:buFontTx/>
              <a:buChar char="-"/>
            </a:pPr>
            <a:r>
              <a:rPr lang="en-US" dirty="0"/>
              <a:t>Multi-country projects in more than half of the MS that have a pre-selected project!</a:t>
            </a:r>
          </a:p>
          <a:p>
            <a:pPr marL="1085850" lvl="2" indent="-171450">
              <a:buFontTx/>
              <a:buChar char="-"/>
            </a:pPr>
            <a:r>
              <a:rPr lang="en-US" dirty="0"/>
              <a:t>There is increasing interest in MC projects with around 30% of all requests (41/133) </a:t>
            </a:r>
          </a:p>
          <a:p>
            <a:pPr marL="1085850" lvl="2" indent="-171450">
              <a:buFontTx/>
              <a:buChar char="-"/>
            </a:pPr>
            <a:r>
              <a:rPr lang="en-US" dirty="0"/>
              <a:t>Average of around 3 MS per MC request</a:t>
            </a:r>
          </a:p>
          <a:p>
            <a:pPr marL="1085850" lvl="2" indent="-171450">
              <a:buFontTx/>
              <a:buChar char="-"/>
            </a:pPr>
            <a:r>
              <a:rPr lang="en-US" dirty="0"/>
              <a:t>5 MC projects were selected, we show them on the next slide</a:t>
            </a:r>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88116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dirty="0"/>
              <a:t>-These are all of the pre-selected multi-country requests along with their policy area and the participating MS.</a:t>
            </a:r>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61400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round again, the Services and </a:t>
            </a:r>
            <a:r>
              <a:rPr lang="en-US" dirty="0" err="1"/>
              <a:t>Digitalisation</a:t>
            </a:r>
            <a:r>
              <a:rPr lang="en-US" dirty="0"/>
              <a:t> area is the most subscribed to, however the 47 requests are only split between 17 MS.</a:t>
            </a:r>
          </a:p>
          <a:p>
            <a:pPr marL="171450" indent="-171450">
              <a:buFontTx/>
              <a:buChar char="-"/>
            </a:pPr>
            <a:endParaRPr lang="en-US" dirty="0"/>
          </a:p>
          <a:p>
            <a:pPr marL="171450" indent="-171450">
              <a:buFontTx/>
              <a:buChar char="-"/>
            </a:pPr>
            <a:r>
              <a:rPr lang="en-US" dirty="0"/>
              <a:t>We only pre-selected 19% of requests in the area (lower than other policy areas) which could perhaps be explained by a few reasons:</a:t>
            </a:r>
          </a:p>
          <a:p>
            <a:pPr marL="628650" lvl="1" indent="-171450">
              <a:buFontTx/>
              <a:buChar char="-"/>
            </a:pPr>
            <a:r>
              <a:rPr lang="en-US" dirty="0"/>
              <a:t>DG REFORM capacity (not sure we want to be transparent about this),</a:t>
            </a:r>
          </a:p>
          <a:p>
            <a:pPr marL="628650" lvl="1" indent="-171450">
              <a:buFontTx/>
              <a:buChar char="-"/>
            </a:pPr>
            <a:r>
              <a:rPr lang="en-US" dirty="0"/>
              <a:t>The AI flagship was not as successful as hoped,</a:t>
            </a:r>
          </a:p>
          <a:p>
            <a:pPr marL="628650" lvl="1" indent="-171450">
              <a:buFontTx/>
              <a:buChar char="-"/>
            </a:pPr>
            <a:r>
              <a:rPr lang="en-US" dirty="0"/>
              <a:t>The coordinating authorities might not have </a:t>
            </a:r>
            <a:r>
              <a:rPr lang="en-US" dirty="0" err="1"/>
              <a:t>prioritised</a:t>
            </a:r>
            <a:r>
              <a:rPr lang="en-US" dirty="0"/>
              <a:t>.</a:t>
            </a:r>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015405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42936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50" r:id="rId6"/>
    <p:sldLayoutId id="2147483660" r:id="rId7"/>
    <p:sldLayoutId id="2147483652" r:id="rId8"/>
    <p:sldLayoutId id="2147483661" r:id="rId9"/>
    <p:sldLayoutId id="2147483653" r:id="rId10"/>
    <p:sldLayoutId id="2147483654" r:id="rId11"/>
    <p:sldLayoutId id="2147483659" r:id="rId12"/>
    <p:sldLayoutId id="2147483658" r:id="rId13"/>
    <p:sldLayoutId id="2147483666" r:id="rId14"/>
    <p:sldLayoutId id="2147483667" r:id="rId15"/>
    <p:sldLayoutId id="2147483668" r:id="rId16"/>
    <p:sldLayoutId id="2147483655" r:id="rId17"/>
    <p:sldLayoutId id="2147483669"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13" t="195" b="29116"/>
          <a:stretch/>
        </p:blipFill>
        <p:spPr>
          <a:xfrm>
            <a:off x="0" y="1097280"/>
            <a:ext cx="12199962" cy="5764482"/>
          </a:xfrm>
          <a:prstGeom prst="rect">
            <a:avLst/>
          </a:prstGeom>
        </p:spPr>
      </p:pic>
      <p:sp>
        <p:nvSpPr>
          <p:cNvPr id="6" name="Title 18"/>
          <p:cNvSpPr txBox="1">
            <a:spLocks/>
          </p:cNvSpPr>
          <p:nvPr/>
        </p:nvSpPr>
        <p:spPr>
          <a:xfrm>
            <a:off x="1071350" y="1992572"/>
            <a:ext cx="10065224" cy="2149523"/>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FI" sz="6000" dirty="0">
                <a:solidFill>
                  <a:schemeClr val="bg1"/>
                </a:solidFill>
              </a:rPr>
              <a:t>TSI 202</a:t>
            </a:r>
            <a:r>
              <a:rPr lang="en-IE" sz="6000" dirty="0">
                <a:solidFill>
                  <a:schemeClr val="bg1"/>
                </a:solidFill>
              </a:rPr>
              <a:t>4</a:t>
            </a:r>
          </a:p>
        </p:txBody>
      </p:sp>
      <p:sp>
        <p:nvSpPr>
          <p:cNvPr id="7" name="Subtitle 19"/>
          <p:cNvSpPr txBox="1">
            <a:spLocks/>
          </p:cNvSpPr>
          <p:nvPr/>
        </p:nvSpPr>
        <p:spPr>
          <a:xfrm>
            <a:off x="1183125" y="2968580"/>
            <a:ext cx="10065224" cy="897754"/>
          </a:xfrm>
          <a:prstGeom prst="rect">
            <a:avLst/>
          </a:prstGeom>
        </p:spPr>
        <p:txBody>
          <a:bodyPr lIns="91440" tIns="45720" rIns="91440" bIns="45720" anchor="t"/>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FI" sz="2800" dirty="0">
                <a:solidFill>
                  <a:schemeClr val="bg1"/>
                </a:solidFill>
              </a:rPr>
              <a:t>Overview of </a:t>
            </a:r>
            <a:r>
              <a:rPr lang="en-IE" sz="2800" dirty="0">
                <a:solidFill>
                  <a:schemeClr val="bg1"/>
                </a:solidFill>
              </a:rPr>
              <a:t>Public Administration</a:t>
            </a:r>
            <a:r>
              <a:rPr lang="en-FI" sz="2800" dirty="0">
                <a:solidFill>
                  <a:schemeClr val="bg1"/>
                </a:solidFill>
              </a:rPr>
              <a:t> </a:t>
            </a:r>
            <a:r>
              <a:rPr lang="en-IE" sz="2800" dirty="0">
                <a:solidFill>
                  <a:schemeClr val="bg1"/>
                </a:solidFill>
              </a:rPr>
              <a:t>and Governance </a:t>
            </a:r>
            <a:r>
              <a:rPr lang="en-FI" sz="2800" dirty="0">
                <a:solidFill>
                  <a:schemeClr val="bg1"/>
                </a:solidFill>
              </a:rPr>
              <a:t>requests from Member States</a:t>
            </a:r>
            <a:endParaRPr lang="en-IE" sz="2800" dirty="0">
              <a:solidFill>
                <a:schemeClr val="bg1"/>
              </a:solidFill>
            </a:endParaRPr>
          </a:p>
        </p:txBody>
      </p:sp>
      <p:sp>
        <p:nvSpPr>
          <p:cNvPr id="8" name="Text Placeholder 20"/>
          <p:cNvSpPr txBox="1">
            <a:spLocks/>
          </p:cNvSpPr>
          <p:nvPr/>
        </p:nvSpPr>
        <p:spPr>
          <a:xfrm>
            <a:off x="3407434" y="4680884"/>
            <a:ext cx="7987671" cy="1952356"/>
          </a:xfrm>
          <a:prstGeom prst="rect">
            <a:avLst/>
          </a:prstGeom>
        </p:spPr>
        <p:txBody>
          <a:bodyPr lIns="91440" tIns="45720" rIns="91440" bIns="45720" anchor="t"/>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GB" sz="2200" i="1" dirty="0">
              <a:solidFill>
                <a:schemeClr val="bg1"/>
              </a:solidFill>
            </a:endParaRPr>
          </a:p>
          <a:p>
            <a:pPr marL="0" indent="0" algn="r">
              <a:buNone/>
            </a:pPr>
            <a:r>
              <a:rPr lang="en-GB" sz="2200" i="1" dirty="0">
                <a:solidFill>
                  <a:schemeClr val="bg1"/>
                </a:solidFill>
              </a:rPr>
              <a:t>Expert Group Public Administration and Governance</a:t>
            </a:r>
            <a:endParaRPr lang="en-US" dirty="0">
              <a:solidFill>
                <a:schemeClr val="bg1"/>
              </a:solidFill>
            </a:endParaRPr>
          </a:p>
          <a:p>
            <a:pPr marL="0" indent="0" algn="r">
              <a:buNone/>
            </a:pPr>
            <a:r>
              <a:rPr lang="en-GB" sz="2200" i="1" dirty="0">
                <a:solidFill>
                  <a:schemeClr val="bg1"/>
                </a:solidFill>
              </a:rPr>
              <a:t>18 January 2024</a:t>
            </a:r>
            <a:endParaRPr lang="en-US" dirty="0">
              <a:solidFill>
                <a:schemeClr val="bg1"/>
              </a:solidFill>
              <a:cs typeface="Arial"/>
            </a:endParaRPr>
          </a:p>
        </p:txBody>
      </p:sp>
      <p:sp>
        <p:nvSpPr>
          <p:cNvPr id="9" name="Rectangle 8"/>
          <p:cNvSpPr/>
          <p:nvPr/>
        </p:nvSpPr>
        <p:spPr>
          <a:xfrm>
            <a:off x="809625" y="1985335"/>
            <a:ext cx="36000" cy="4865428"/>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659" y="-99538"/>
            <a:ext cx="1816156" cy="1816156"/>
          </a:xfrm>
          <a:prstGeom prst="rect">
            <a:avLst/>
          </a:prstGeom>
        </p:spPr>
      </p:pic>
      <p:sp>
        <p:nvSpPr>
          <p:cNvPr id="11" name="Rectangle 10"/>
          <p:cNvSpPr/>
          <p:nvPr/>
        </p:nvSpPr>
        <p:spPr>
          <a:xfrm>
            <a:off x="5724939" y="6627479"/>
            <a:ext cx="723569" cy="223284"/>
          </a:xfrm>
          <a:prstGeom prst="rect">
            <a:avLst/>
          </a:prstGeom>
          <a:solidFill>
            <a:srgbClr val="0C4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6A656BB6-9B58-6293-EABF-B838EA1EB72F}"/>
              </a:ext>
            </a:extLst>
          </p:cNvPr>
          <p:cNvSpPr txBox="1"/>
          <p:nvPr/>
        </p:nvSpPr>
        <p:spPr>
          <a:xfrm>
            <a:off x="1187570" y="4135196"/>
            <a:ext cx="102194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C000"/>
                </a:solidFill>
              </a:rPr>
              <a:t>Kjartan Björnsson Deputy Director &amp; Head of Unit, Unit B2: Governance and Public Administration</a:t>
            </a:r>
            <a:endParaRPr lang="en-US" sz="2800" dirty="0">
              <a:cs typeface="Arial"/>
            </a:endParaRPr>
          </a:p>
        </p:txBody>
      </p:sp>
    </p:spTree>
    <p:custDataLst>
      <p:tags r:id="rId1"/>
    </p:custDataLst>
    <p:extLst>
      <p:ext uri="{BB962C8B-B14F-4D97-AF65-F5344CB8AC3E}">
        <p14:creationId xmlns:p14="http://schemas.microsoft.com/office/powerpoint/2010/main" val="219338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754" y="795681"/>
            <a:ext cx="10515600" cy="782357"/>
          </a:xfrm>
        </p:spPr>
        <p:txBody>
          <a:bodyPr/>
          <a:lstStyle/>
          <a:p>
            <a:r>
              <a:rPr lang="en-IE" sz="2800" dirty="0">
                <a:solidFill>
                  <a:srgbClr val="21958E"/>
                </a:solidFill>
              </a:rPr>
              <a:t>Pre-selected m</a:t>
            </a:r>
            <a:r>
              <a:rPr lang="en-FI" sz="2800" dirty="0">
                <a:solidFill>
                  <a:srgbClr val="21958E"/>
                </a:solidFill>
              </a:rPr>
              <a:t>ulti-countr</a:t>
            </a:r>
            <a:r>
              <a:rPr lang="en-IE" sz="2800" dirty="0">
                <a:solidFill>
                  <a:srgbClr val="21958E"/>
                </a:solidFill>
              </a:rPr>
              <a:t>y requests</a:t>
            </a:r>
            <a:r>
              <a:rPr lang="en-FI" sz="2800" dirty="0">
                <a:solidFill>
                  <a:srgbClr val="21958E"/>
                </a:solidFill>
              </a:rPr>
              <a:t> by title, policy area and participating countries (excl. PACE) </a:t>
            </a:r>
            <a:endParaRPr lang="en-US" sz="2800" dirty="0">
              <a:solidFill>
                <a:srgbClr val="21958E"/>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1936367903"/>
              </p:ext>
            </p:extLst>
          </p:nvPr>
        </p:nvGraphicFramePr>
        <p:xfrm>
          <a:off x="417095" y="1896843"/>
          <a:ext cx="11277601" cy="3910399"/>
        </p:xfrm>
        <a:graphic>
          <a:graphicData uri="http://schemas.openxmlformats.org/drawingml/2006/table">
            <a:tbl>
              <a:tblPr firstRow="1" bandRow="1">
                <a:tableStyleId>{2D5ABB26-0587-4C30-8999-92F81FD0307C}</a:tableStyleId>
              </a:tblPr>
              <a:tblGrid>
                <a:gridCol w="6149960">
                  <a:extLst>
                    <a:ext uri="{9D8B030D-6E8A-4147-A177-3AD203B41FA5}">
                      <a16:colId xmlns:a16="http://schemas.microsoft.com/office/drawing/2014/main" val="3356440146"/>
                    </a:ext>
                  </a:extLst>
                </a:gridCol>
                <a:gridCol w="2591648">
                  <a:extLst>
                    <a:ext uri="{9D8B030D-6E8A-4147-A177-3AD203B41FA5}">
                      <a16:colId xmlns:a16="http://schemas.microsoft.com/office/drawing/2014/main" val="1571812722"/>
                    </a:ext>
                  </a:extLst>
                </a:gridCol>
                <a:gridCol w="2535993">
                  <a:extLst>
                    <a:ext uri="{9D8B030D-6E8A-4147-A177-3AD203B41FA5}">
                      <a16:colId xmlns:a16="http://schemas.microsoft.com/office/drawing/2014/main" val="1978045404"/>
                    </a:ext>
                  </a:extLst>
                </a:gridCol>
              </a:tblGrid>
              <a:tr h="628654">
                <a:tc>
                  <a:txBody>
                    <a:bodyPr/>
                    <a:lstStyle/>
                    <a:p>
                      <a:pPr algn="l"/>
                      <a:r>
                        <a:rPr lang="en-FI" sz="1400" b="1" dirty="0">
                          <a:latin typeface="+mn-lt"/>
                        </a:rPr>
                        <a:t>Title</a:t>
                      </a:r>
                      <a:endParaRPr lang="en-US" sz="1400" b="1" dirty="0">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FI" sz="1400" b="1" dirty="0">
                          <a:latin typeface="+mn-lt"/>
                        </a:rPr>
                        <a:t>Policy-Area</a:t>
                      </a:r>
                      <a:endParaRPr lang="en-US" sz="1400" b="1" dirty="0">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FI" sz="1400" b="1" dirty="0">
                          <a:latin typeface="+mn-lt"/>
                        </a:rPr>
                        <a:t>Participating MS</a:t>
                      </a:r>
                      <a:endParaRPr lang="en-US" sz="1400" b="1" dirty="0">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765518"/>
                  </a:ext>
                </a:extLst>
              </a:tr>
              <a:tr h="416110">
                <a:tc>
                  <a:txBody>
                    <a:bodyPr/>
                    <a:lstStyle/>
                    <a:p>
                      <a:pPr algn="l" fontAlgn="ctr"/>
                      <a:r>
                        <a:rPr lang="en-US" sz="1400" b="0" i="0" u="none" strike="noStrike" dirty="0">
                          <a:solidFill>
                            <a:schemeClr val="tx1"/>
                          </a:solidFill>
                          <a:effectLst/>
                          <a:latin typeface="+mn-lt"/>
                          <a:cs typeface="Times New Roman" panose="02020603050405020304" pitchFamily="18" charset="0"/>
                        </a:rPr>
                        <a:t>Enhancing regional access to and performance in EU initiatives and funds</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Management of EU funds</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BE, DE, PL</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93651067"/>
                  </a:ext>
                </a:extLst>
              </a:tr>
              <a:tr h="883963">
                <a:tc>
                  <a:txBody>
                    <a:bodyPr/>
                    <a:lstStyle/>
                    <a:p>
                      <a:pPr algn="l" fontAlgn="ctr"/>
                      <a:r>
                        <a:rPr lang="en-US" sz="1400" b="0" i="0" u="none" strike="noStrike" dirty="0">
                          <a:solidFill>
                            <a:schemeClr val="tx1"/>
                          </a:solidFill>
                          <a:effectLst/>
                          <a:latin typeface="+mn-lt"/>
                          <a:cs typeface="Times New Roman" panose="02020603050405020304" pitchFamily="18" charset="0"/>
                        </a:rPr>
                        <a:t>Enhancing the National Strategy for preventing and combating irregularities</a:t>
                      </a:r>
                    </a:p>
                    <a:p>
                      <a:pPr algn="l" fontAlgn="ctr"/>
                      <a:r>
                        <a:rPr lang="en-US" sz="1400" b="0" i="0" u="none" strike="noStrike" dirty="0">
                          <a:solidFill>
                            <a:schemeClr val="tx1"/>
                          </a:solidFill>
                          <a:effectLst/>
                          <a:latin typeface="+mn-lt"/>
                          <a:cs typeface="Times New Roman" panose="02020603050405020304" pitchFamily="18" charset="0"/>
                        </a:rPr>
                        <a:t>and fraud affecting the financial interests of the European Union over the period 2021-2027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Management of EU funds</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BG, CY, EL</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10933397"/>
                  </a:ext>
                </a:extLst>
              </a:tr>
              <a:tr h="592982">
                <a:tc>
                  <a:txBody>
                    <a:bodyPr/>
                    <a:lstStyle/>
                    <a:p>
                      <a:pPr algn="l" fontAlgn="ctr"/>
                      <a:r>
                        <a:rPr lang="en-US" sz="1400" b="0" i="0" u="none" strike="noStrike" dirty="0">
                          <a:solidFill>
                            <a:schemeClr val="tx1"/>
                          </a:solidFill>
                          <a:effectLst/>
                          <a:latin typeface="+mn-lt"/>
                          <a:cs typeface="Times New Roman" panose="02020603050405020304" pitchFamily="18" charset="0"/>
                        </a:rPr>
                        <a:t>Enhancing the Centre of Government’s capacities to steer complex priorities</a:t>
                      </a:r>
                    </a:p>
                    <a:p>
                      <a:pPr algn="l" fontAlgn="ctr"/>
                      <a:r>
                        <a:rPr lang="en-US" sz="1400" b="0" i="0" u="none" strike="noStrike" dirty="0">
                          <a:solidFill>
                            <a:schemeClr val="tx1"/>
                          </a:solidFill>
                          <a:effectLst/>
                          <a:latin typeface="+mn-lt"/>
                          <a:cs typeface="Times New Roman" panose="02020603050405020304" pitchFamily="18" charset="0"/>
                        </a:rPr>
                        <a:t>and manage crisis and megatrends through peer to peer review and learning</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Policy</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BG, EE, EL, IE, PL, PT</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3334656"/>
                  </a:ext>
                </a:extLst>
              </a:tr>
              <a:tr h="694345">
                <a:tc>
                  <a:txBody>
                    <a:bodyPr/>
                    <a:lstStyle/>
                    <a:p>
                      <a:pPr algn="l" fontAlgn="ctr"/>
                      <a:r>
                        <a:rPr lang="en-US" sz="1400" b="0" i="0" u="none" strike="noStrike" dirty="0">
                          <a:solidFill>
                            <a:schemeClr val="tx1"/>
                          </a:solidFill>
                          <a:effectLst/>
                          <a:latin typeface="+mn-lt"/>
                          <a:cs typeface="Times New Roman" panose="02020603050405020304" pitchFamily="18" charset="0"/>
                        </a:rPr>
                        <a:t>Artificial intelligence to support IT accessibility</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Services and Digitalisation</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DE, RO</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7612923"/>
                  </a:ext>
                </a:extLst>
              </a:tr>
              <a:tr h="694345">
                <a:tc>
                  <a:txBody>
                    <a:bodyPr/>
                    <a:lstStyle/>
                    <a:p>
                      <a:pPr algn="l" fontAlgn="ctr"/>
                      <a:r>
                        <a:rPr lang="en-US" sz="1400" b="0" i="0" u="none" strike="noStrike" dirty="0">
                          <a:solidFill>
                            <a:schemeClr val="tx1"/>
                          </a:solidFill>
                          <a:effectLst/>
                          <a:latin typeface="+mn-lt"/>
                          <a:cs typeface="Times New Roman" panose="02020603050405020304" pitchFamily="18" charset="0"/>
                        </a:rPr>
                        <a:t>Enhancing access to justice through the application of a PCJ approach</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chemeClr val="tx1"/>
                          </a:solidFill>
                          <a:effectLst/>
                          <a:latin typeface="+mn-lt"/>
                          <a:cs typeface="Times New Roman" panose="02020603050405020304" pitchFamily="18" charset="0"/>
                        </a:rPr>
                        <a:t>Justice and Rule of Law</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IE" sz="1400" b="0" i="0" u="none" strike="noStrike" dirty="0">
                          <a:solidFill>
                            <a:schemeClr val="tx1"/>
                          </a:solidFill>
                          <a:effectLst/>
                          <a:latin typeface="+mn-lt"/>
                          <a:cs typeface="Times New Roman" panose="02020603050405020304" pitchFamily="18" charset="0"/>
                        </a:rPr>
                        <a:t>IE, IT, MT, NL</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53502739"/>
                  </a:ext>
                </a:extLst>
              </a:tr>
            </a:tbl>
          </a:graphicData>
        </a:graphic>
      </p:graphicFrame>
    </p:spTree>
    <p:extLst>
      <p:ext uri="{BB962C8B-B14F-4D97-AF65-F5344CB8AC3E}">
        <p14:creationId xmlns:p14="http://schemas.microsoft.com/office/powerpoint/2010/main" val="354671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FI">
                <a:solidFill>
                  <a:srgbClr val="21958E"/>
                </a:solidFill>
              </a:rPr>
              <a:t>Services and Digitalisation</a:t>
            </a:r>
            <a:endParaRPr lang="en-US">
              <a:solidFill>
                <a:srgbClr val="21958E"/>
              </a:solidFill>
            </a:endParaRPr>
          </a:p>
        </p:txBody>
      </p:sp>
      <p:sp>
        <p:nvSpPr>
          <p:cNvPr id="8" name="Content Placeholder 7"/>
          <p:cNvSpPr>
            <a:spLocks noGrp="1"/>
          </p:cNvSpPr>
          <p:nvPr>
            <p:ph sz="half" idx="2"/>
          </p:nvPr>
        </p:nvSpPr>
        <p:spPr>
          <a:xfrm>
            <a:off x="574211" y="2523163"/>
            <a:ext cx="4619582" cy="3097331"/>
          </a:xfrm>
        </p:spPr>
        <p:txBody>
          <a:bodyPr vert="horz" wrap="square" lIns="91440" tIns="45720" rIns="91440" bIns="45720" rtlCol="0" anchor="t">
            <a:noAutofit/>
          </a:bodyPr>
          <a:lstStyle/>
          <a:p>
            <a:r>
              <a:rPr lang="en-IE" sz="2000" dirty="0"/>
              <a:t>9</a:t>
            </a:r>
            <a:r>
              <a:rPr lang="en-FI" sz="2000" dirty="0"/>
              <a:t> request pre-selected out of </a:t>
            </a:r>
            <a:r>
              <a:rPr lang="en-IE" sz="2000" dirty="0"/>
              <a:t>47</a:t>
            </a:r>
            <a:r>
              <a:rPr lang="en-FI" sz="2000" dirty="0"/>
              <a:t> submitted </a:t>
            </a:r>
          </a:p>
          <a:p>
            <a:r>
              <a:rPr lang="en-FI" sz="2000" dirty="0"/>
              <a:t>Topics include e.g. </a:t>
            </a:r>
            <a:r>
              <a:rPr lang="en-IE" sz="2000" dirty="0"/>
              <a:t>operationalisation of AI strategies</a:t>
            </a:r>
            <a:r>
              <a:rPr lang="en-FI" sz="2000" dirty="0"/>
              <a:t>, </a:t>
            </a:r>
            <a:r>
              <a:rPr lang="en-IE" sz="2000" dirty="0"/>
              <a:t>auditing digital services, accessibility of digital services</a:t>
            </a:r>
            <a:endParaRPr lang="en-FI" sz="2000" dirty="0"/>
          </a:p>
        </p:txBody>
      </p:sp>
      <p:pic>
        <p:nvPicPr>
          <p:cNvPr id="6" name="Content Placeholder 5" descr="A map of europe with red squares&#10;&#10;Description automatically generated">
            <a:extLst>
              <a:ext uri="{FF2B5EF4-FFF2-40B4-BE49-F238E27FC236}">
                <a16:creationId xmlns:a16="http://schemas.microsoft.com/office/drawing/2014/main" id="{1945FAC2-D3A2-BF20-D3E5-C6281EF79ABD}"/>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7513" r="8198"/>
          <a:stretch/>
        </p:blipFill>
        <p:spPr>
          <a:xfrm>
            <a:off x="5193793" y="1700784"/>
            <a:ext cx="6684672" cy="3919710"/>
          </a:xfrm>
        </p:spPr>
      </p:pic>
    </p:spTree>
    <p:extLst>
      <p:ext uri="{BB962C8B-B14F-4D97-AF65-F5344CB8AC3E}">
        <p14:creationId xmlns:p14="http://schemas.microsoft.com/office/powerpoint/2010/main" val="28907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FI">
                <a:solidFill>
                  <a:srgbClr val="21958E"/>
                </a:solidFill>
              </a:rPr>
              <a:t>Justice and Rule of Law </a:t>
            </a:r>
            <a:endParaRPr lang="en-US">
              <a:solidFill>
                <a:srgbClr val="21958E"/>
              </a:solidFill>
            </a:endParaRPr>
          </a:p>
        </p:txBody>
      </p:sp>
      <p:sp>
        <p:nvSpPr>
          <p:cNvPr id="8" name="Content Placeholder 7"/>
          <p:cNvSpPr>
            <a:spLocks noGrp="1"/>
          </p:cNvSpPr>
          <p:nvPr>
            <p:ph sz="half" idx="2"/>
          </p:nvPr>
        </p:nvSpPr>
        <p:spPr>
          <a:xfrm>
            <a:off x="588725" y="2433577"/>
            <a:ext cx="5157787" cy="3097331"/>
          </a:xfrm>
        </p:spPr>
        <p:txBody>
          <a:bodyPr vert="horz" wrap="square" lIns="91440" tIns="45720" rIns="91440" bIns="45720" rtlCol="0" anchor="t">
            <a:noAutofit/>
          </a:bodyPr>
          <a:lstStyle/>
          <a:p>
            <a:r>
              <a:rPr lang="en-IE" dirty="0"/>
              <a:t>15</a:t>
            </a:r>
            <a:r>
              <a:rPr lang="en-FI" dirty="0"/>
              <a:t> request pre-selected out of </a:t>
            </a:r>
            <a:r>
              <a:rPr lang="en-IE" dirty="0"/>
              <a:t>42</a:t>
            </a:r>
            <a:r>
              <a:rPr lang="en-FI" dirty="0"/>
              <a:t> submitted </a:t>
            </a:r>
          </a:p>
          <a:p>
            <a:r>
              <a:rPr lang="en-FI" dirty="0"/>
              <a:t>Topics include e.g. efficiency of justice</a:t>
            </a:r>
            <a:r>
              <a:rPr lang="en-IE" dirty="0"/>
              <a:t>, digitalisation of the law-making process, people-centred justice</a:t>
            </a:r>
            <a:endParaRPr lang="en-FI" dirty="0"/>
          </a:p>
        </p:txBody>
      </p:sp>
      <p:pic>
        <p:nvPicPr>
          <p:cNvPr id="6" name="Content Placeholder 5" descr="A map of europe with red and grey squares&#10;&#10;Description automatically generated">
            <a:extLst>
              <a:ext uri="{FF2B5EF4-FFF2-40B4-BE49-F238E27FC236}">
                <a16:creationId xmlns:a16="http://schemas.microsoft.com/office/drawing/2014/main" id="{E209EA5F-A1DC-5C7A-BD70-BFA32DE73174}"/>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6743" r="8028"/>
          <a:stretch/>
        </p:blipFill>
        <p:spPr>
          <a:xfrm>
            <a:off x="5618710" y="1719072"/>
            <a:ext cx="6573290" cy="3811836"/>
          </a:xfrm>
        </p:spPr>
      </p:pic>
    </p:spTree>
    <p:extLst>
      <p:ext uri="{BB962C8B-B14F-4D97-AF65-F5344CB8AC3E}">
        <p14:creationId xmlns:p14="http://schemas.microsoft.com/office/powerpoint/2010/main" val="44081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FI" dirty="0">
                <a:solidFill>
                  <a:srgbClr val="21958E"/>
                </a:solidFill>
              </a:rPr>
              <a:t>Organisation and Management</a:t>
            </a:r>
            <a:endParaRPr lang="en-US" dirty="0">
              <a:solidFill>
                <a:srgbClr val="21958E"/>
              </a:solidFill>
            </a:endParaRPr>
          </a:p>
        </p:txBody>
      </p:sp>
      <p:sp>
        <p:nvSpPr>
          <p:cNvPr id="8" name="Content Placeholder 7"/>
          <p:cNvSpPr>
            <a:spLocks noGrp="1"/>
          </p:cNvSpPr>
          <p:nvPr>
            <p:ph sz="half" idx="2"/>
          </p:nvPr>
        </p:nvSpPr>
        <p:spPr>
          <a:xfrm>
            <a:off x="508783" y="2505015"/>
            <a:ext cx="4520418" cy="3097331"/>
          </a:xfrm>
        </p:spPr>
        <p:txBody>
          <a:bodyPr vert="horz" wrap="square" lIns="91440" tIns="45720" rIns="91440" bIns="45720" rtlCol="0" anchor="t">
            <a:noAutofit/>
          </a:bodyPr>
          <a:lstStyle/>
          <a:p>
            <a:r>
              <a:rPr lang="en-FI" sz="2000" dirty="0"/>
              <a:t> </a:t>
            </a:r>
            <a:r>
              <a:rPr lang="en-IE" sz="2000" dirty="0"/>
              <a:t>15 </a:t>
            </a:r>
            <a:r>
              <a:rPr lang="en-FI" sz="2000" dirty="0"/>
              <a:t>requests pre-selected out of </a:t>
            </a:r>
            <a:r>
              <a:rPr lang="en-IE" sz="2000" dirty="0"/>
              <a:t>29</a:t>
            </a:r>
            <a:r>
              <a:rPr lang="en-FI" sz="2000" dirty="0"/>
              <a:t> submitted </a:t>
            </a:r>
          </a:p>
          <a:p>
            <a:r>
              <a:rPr lang="en-FI" sz="2000" dirty="0"/>
              <a:t>Topics include e.g., </a:t>
            </a:r>
            <a:r>
              <a:rPr lang="en-IE" sz="2000" dirty="0"/>
              <a:t>process-oriented management, evidence-based strategic planning, decentralisation reforms</a:t>
            </a:r>
            <a:endParaRPr lang="en-FI" sz="2000" dirty="0"/>
          </a:p>
        </p:txBody>
      </p:sp>
      <p:pic>
        <p:nvPicPr>
          <p:cNvPr id="10" name="Content Placeholder 9" descr="A map of europe with red and grey squares&#10;&#10;Description automatically generated">
            <a:extLst>
              <a:ext uri="{FF2B5EF4-FFF2-40B4-BE49-F238E27FC236}">
                <a16:creationId xmlns:a16="http://schemas.microsoft.com/office/drawing/2014/main" id="{0ECC6342-18AE-2C25-0536-2A8C5F3D52FE}"/>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6815" r="7029"/>
          <a:stretch/>
        </p:blipFill>
        <p:spPr>
          <a:xfrm>
            <a:off x="5212081" y="1731165"/>
            <a:ext cx="6748272" cy="3871181"/>
          </a:xfrm>
        </p:spPr>
      </p:pic>
    </p:spTree>
    <p:extLst>
      <p:ext uri="{BB962C8B-B14F-4D97-AF65-F5344CB8AC3E}">
        <p14:creationId xmlns:p14="http://schemas.microsoft.com/office/powerpoint/2010/main" val="375718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srcRect t="44" b="44"/>
          <a:stretch>
            <a:fillRect/>
          </a:stretch>
        </p:blipFill>
        <p:spPr>
          <a:prstGeom prst="rect">
            <a:avLst/>
          </a:prstGeom>
        </p:spPr>
      </p:pic>
      <p:sp>
        <p:nvSpPr>
          <p:cNvPr id="4" name="Title 3"/>
          <p:cNvSpPr>
            <a:spLocks noGrp="1"/>
          </p:cNvSpPr>
          <p:nvPr>
            <p:ph type="title"/>
          </p:nvPr>
        </p:nvSpPr>
        <p:spPr/>
        <p:txBody>
          <a:bodyPr/>
          <a:lstStyle/>
          <a:p>
            <a:r>
              <a:rPr lang="en-IE" dirty="0">
                <a:solidFill>
                  <a:srgbClr val="21958E"/>
                </a:solidFill>
              </a:rPr>
              <a:t>3</a:t>
            </a:r>
            <a:r>
              <a:rPr lang="en-FI" dirty="0">
                <a:solidFill>
                  <a:srgbClr val="21958E"/>
                </a:solidFill>
              </a:rPr>
              <a:t>. </a:t>
            </a:r>
            <a:r>
              <a:rPr lang="en-IE" dirty="0">
                <a:solidFill>
                  <a:srgbClr val="21958E"/>
                </a:solidFill>
              </a:rPr>
              <a:t>PACE exchanges</a:t>
            </a:r>
            <a:endParaRPr lang="en-US" dirty="0">
              <a:solidFill>
                <a:srgbClr val="21958E"/>
              </a:solidFill>
            </a:endParaRPr>
          </a:p>
        </p:txBody>
      </p:sp>
    </p:spTree>
    <p:extLst>
      <p:ext uri="{BB962C8B-B14F-4D97-AF65-F5344CB8AC3E}">
        <p14:creationId xmlns:p14="http://schemas.microsoft.com/office/powerpoint/2010/main" val="356009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br>
              <a:rPr lang="en-GB" dirty="0"/>
            </a:br>
            <a:endParaRPr lang="en-GB" dirty="0"/>
          </a:p>
        </p:txBody>
      </p:sp>
      <p:sp>
        <p:nvSpPr>
          <p:cNvPr id="2" name="Title 1"/>
          <p:cNvSpPr>
            <a:spLocks noGrp="1"/>
          </p:cNvSpPr>
          <p:nvPr>
            <p:ph type="title"/>
          </p:nvPr>
        </p:nvSpPr>
        <p:spPr/>
        <p:txBody>
          <a:bodyPr/>
          <a:lstStyle/>
          <a:p>
            <a:r>
              <a:rPr lang="en-GB" dirty="0">
                <a:solidFill>
                  <a:srgbClr val="21958E"/>
                </a:solidFill>
              </a:rPr>
              <a:t>Overview</a:t>
            </a:r>
          </a:p>
        </p:txBody>
      </p:sp>
      <p:sp>
        <p:nvSpPr>
          <p:cNvPr id="5" name="Content Placeholder 1"/>
          <p:cNvSpPr txBox="1">
            <a:spLocks/>
          </p:cNvSpPr>
          <p:nvPr/>
        </p:nvSpPr>
        <p:spPr>
          <a:xfrm>
            <a:off x="838197" y="1825626"/>
            <a:ext cx="5046409" cy="376313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45 Requests received, 31 pre-selected</a:t>
            </a:r>
          </a:p>
          <a:p>
            <a:r>
              <a:rPr lang="en-IE" dirty="0"/>
              <a:t>Over 80 civil servants from 12 Member States</a:t>
            </a:r>
          </a:p>
          <a:p>
            <a:r>
              <a:rPr lang="en-IE" dirty="0"/>
              <a:t>Most requests are for 1-week exchanges</a:t>
            </a:r>
          </a:p>
          <a:p>
            <a:endParaRPr lang="en-IE" dirty="0"/>
          </a:p>
          <a:p>
            <a:endParaRPr lang="en-GB" dirty="0"/>
          </a:p>
          <a:p>
            <a:endParaRPr lang="en-GB" dirty="0"/>
          </a:p>
        </p:txBody>
      </p:sp>
      <p:sp>
        <p:nvSpPr>
          <p:cNvPr id="4" name="Content Placeholder 1">
            <a:extLst>
              <a:ext uri="{FF2B5EF4-FFF2-40B4-BE49-F238E27FC236}">
                <a16:creationId xmlns:a16="http://schemas.microsoft.com/office/drawing/2014/main" id="{889B8A95-7C0B-F62C-5F9B-92D410BB699A}"/>
              </a:ext>
            </a:extLst>
          </p:cNvPr>
          <p:cNvSpPr txBox="1">
            <a:spLocks/>
          </p:cNvSpPr>
          <p:nvPr/>
        </p:nvSpPr>
        <p:spPr>
          <a:xfrm>
            <a:off x="6307391" y="1712723"/>
            <a:ext cx="5046409" cy="376313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pic>
        <p:nvPicPr>
          <p:cNvPr id="12" name="Content Placeholder 11" descr="A map of europe with red and grey countries/regions&#10;&#10;Description automatically generated">
            <a:extLst>
              <a:ext uri="{FF2B5EF4-FFF2-40B4-BE49-F238E27FC236}">
                <a16:creationId xmlns:a16="http://schemas.microsoft.com/office/drawing/2014/main" id="{A07B2A8E-C0E4-C19A-DF6E-9E07B02D710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128" t="4874" r="13641" b="5995"/>
          <a:stretch/>
        </p:blipFill>
        <p:spPr>
          <a:xfrm>
            <a:off x="5533190" y="1661508"/>
            <a:ext cx="6340737" cy="3814349"/>
          </a:xfrm>
        </p:spPr>
      </p:pic>
    </p:spTree>
    <p:extLst>
      <p:ext uri="{BB962C8B-B14F-4D97-AF65-F5344CB8AC3E}">
        <p14:creationId xmlns:p14="http://schemas.microsoft.com/office/powerpoint/2010/main" val="105856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rgbClr val="21958E"/>
                </a:solidFill>
              </a:rPr>
              <a:t>PACE policy areas</a:t>
            </a:r>
            <a:endParaRPr lang="en-US" dirty="0">
              <a:solidFill>
                <a:srgbClr val="21958E"/>
              </a:solidFill>
            </a:endParaRPr>
          </a:p>
        </p:txBody>
      </p:sp>
      <p:pic>
        <p:nvPicPr>
          <p:cNvPr id="8" name="Content Placeholder 7" descr="A screen shot of a graph&#10;&#10;Description automatically generated">
            <a:extLst>
              <a:ext uri="{FF2B5EF4-FFF2-40B4-BE49-F238E27FC236}">
                <a16:creationId xmlns:a16="http://schemas.microsoft.com/office/drawing/2014/main" id="{19E5518F-9BD7-184C-4A72-97A995BDE0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7589" y="1360940"/>
            <a:ext cx="8368623" cy="4136120"/>
          </a:xfrm>
        </p:spPr>
      </p:pic>
    </p:spTree>
    <p:extLst>
      <p:ext uri="{BB962C8B-B14F-4D97-AF65-F5344CB8AC3E}">
        <p14:creationId xmlns:p14="http://schemas.microsoft.com/office/powerpoint/2010/main" val="352217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p:txBody>
          <a:bodyPr/>
          <a:lstStyle/>
          <a:p>
            <a:r>
              <a:rPr lang="en-US" sz="1800" dirty="0">
                <a:solidFill>
                  <a:srgbClr val="21958E"/>
                </a:solidFill>
              </a:rPr>
              <a:t>Most PACE requests already identified hosts or already had contacts</a:t>
            </a:r>
          </a:p>
        </p:txBody>
      </p:sp>
      <p:sp>
        <p:nvSpPr>
          <p:cNvPr id="17" name="Text Placeholder 16"/>
          <p:cNvSpPr>
            <a:spLocks noGrp="1"/>
          </p:cNvSpPr>
          <p:nvPr>
            <p:ph type="body" sz="quarter" idx="3"/>
          </p:nvPr>
        </p:nvSpPr>
        <p:spPr/>
        <p:txBody>
          <a:bodyPr/>
          <a:lstStyle/>
          <a:p>
            <a:r>
              <a:rPr lang="en-IE" sz="1800" dirty="0">
                <a:solidFill>
                  <a:srgbClr val="21958E"/>
                </a:solidFill>
              </a:rPr>
              <a:t>Most exchanges will last 1 week, not fully utilising PACE’s 3-week model</a:t>
            </a:r>
            <a:endParaRPr lang="en-US" sz="1800" dirty="0">
              <a:solidFill>
                <a:srgbClr val="21958E"/>
              </a:solidFill>
            </a:endParaRPr>
          </a:p>
        </p:txBody>
      </p:sp>
      <p:sp>
        <p:nvSpPr>
          <p:cNvPr id="3" name="Title 2"/>
          <p:cNvSpPr>
            <a:spLocks noGrp="1"/>
          </p:cNvSpPr>
          <p:nvPr>
            <p:ph type="title"/>
          </p:nvPr>
        </p:nvSpPr>
        <p:spPr>
          <a:xfrm>
            <a:off x="970722" y="429852"/>
            <a:ext cx="10515600" cy="782357"/>
          </a:xfrm>
        </p:spPr>
        <p:txBody>
          <a:bodyPr/>
          <a:lstStyle/>
          <a:p>
            <a:r>
              <a:rPr lang="en-IE" dirty="0">
                <a:solidFill>
                  <a:srgbClr val="21958E"/>
                </a:solidFill>
              </a:rPr>
              <a:t>Details on exchanges</a:t>
            </a:r>
            <a:endParaRPr lang="en-US" dirty="0">
              <a:solidFill>
                <a:srgbClr val="21958E"/>
              </a:solidFill>
            </a:endParaRPr>
          </a:p>
        </p:txBody>
      </p:sp>
      <p:cxnSp>
        <p:nvCxnSpPr>
          <p:cNvPr id="22" name="Straight Connector 21"/>
          <p:cNvCxnSpPr/>
          <p:nvPr/>
        </p:nvCxnSpPr>
        <p:spPr>
          <a:xfrm>
            <a:off x="5976793" y="2010748"/>
            <a:ext cx="20782" cy="4085865"/>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Content Placeholder 24" descr="A screenshot of a computer&#10;&#10;Description automatically generated">
            <a:extLst>
              <a:ext uri="{FF2B5EF4-FFF2-40B4-BE49-F238E27FC236}">
                <a16:creationId xmlns:a16="http://schemas.microsoft.com/office/drawing/2014/main" id="{E8309016-A099-333B-E012-91BC5F43ECA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56145" y="2481910"/>
            <a:ext cx="3946238" cy="3946238"/>
          </a:xfrm>
        </p:spPr>
      </p:pic>
      <p:pic>
        <p:nvPicPr>
          <p:cNvPr id="29" name="Content Placeholder 28" descr="A screenshot of a computer&#10;&#10;Description automatically generated">
            <a:extLst>
              <a:ext uri="{FF2B5EF4-FFF2-40B4-BE49-F238E27FC236}">
                <a16:creationId xmlns:a16="http://schemas.microsoft.com/office/drawing/2014/main" id="{6815ED9F-15C4-1FAE-CA0D-ABD19A61C818}"/>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989618" y="2505075"/>
            <a:ext cx="3849256" cy="3849256"/>
          </a:xfrm>
        </p:spPr>
      </p:pic>
    </p:spTree>
    <p:extLst>
      <p:ext uri="{BB962C8B-B14F-4D97-AF65-F5344CB8AC3E}">
        <p14:creationId xmlns:p14="http://schemas.microsoft.com/office/powerpoint/2010/main" val="196260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199" y="1825624"/>
            <a:ext cx="10905699" cy="4026535"/>
          </a:xfrm>
        </p:spPr>
        <p:txBody>
          <a:bodyPr vert="horz" lIns="91440" tIns="45720" rIns="91440" bIns="45720" rtlCol="0" anchor="t">
            <a:noAutofit/>
          </a:bodyPr>
          <a:lstStyle/>
          <a:p>
            <a:pPr marL="342900" indent="-342900"/>
            <a:r>
              <a:rPr lang="en-IE" dirty="0">
                <a:cs typeface="Arial"/>
              </a:rPr>
              <a:t>Preparation of the f</a:t>
            </a:r>
            <a:r>
              <a:rPr lang="en-FI" dirty="0">
                <a:cs typeface="Arial"/>
              </a:rPr>
              <a:t>inancial decision </a:t>
            </a:r>
            <a:r>
              <a:rPr lang="en-IE" dirty="0">
                <a:cs typeface="Arial"/>
              </a:rPr>
              <a:t>is </a:t>
            </a:r>
            <a:r>
              <a:rPr lang="en-FI" dirty="0">
                <a:cs typeface="Arial"/>
              </a:rPr>
              <a:t>ongoing</a:t>
            </a:r>
            <a:endParaRPr lang="en-US" dirty="0">
              <a:cs typeface="Arial"/>
            </a:endParaRPr>
          </a:p>
          <a:p>
            <a:pPr marL="342900" indent="-342900"/>
            <a:r>
              <a:rPr lang="en-FI" dirty="0">
                <a:cs typeface="Arial"/>
              </a:rPr>
              <a:t>Press Conference 2</a:t>
            </a:r>
            <a:r>
              <a:rPr lang="en-IE" dirty="0">
                <a:cs typeface="Arial"/>
              </a:rPr>
              <a:t>6</a:t>
            </a:r>
            <a:r>
              <a:rPr lang="en-FI" dirty="0">
                <a:cs typeface="Arial"/>
              </a:rPr>
              <a:t> March 202</a:t>
            </a:r>
            <a:r>
              <a:rPr lang="en-IE" dirty="0">
                <a:cs typeface="Arial"/>
              </a:rPr>
              <a:t>4</a:t>
            </a:r>
            <a:r>
              <a:rPr lang="en-FI" dirty="0">
                <a:cs typeface="Arial"/>
              </a:rPr>
              <a:t> with the final adoption (the selection)</a:t>
            </a:r>
            <a:endParaRPr lang="en-US" dirty="0">
              <a:cs typeface="Arial"/>
            </a:endParaRPr>
          </a:p>
          <a:p>
            <a:pPr marL="342900" indent="-342900"/>
            <a:r>
              <a:rPr lang="en-US" dirty="0">
                <a:cs typeface="Arial"/>
              </a:rPr>
              <a:t>TSI projects will be kicked-off during Q2-Q3 2024</a:t>
            </a:r>
          </a:p>
          <a:p>
            <a:pPr marL="0" indent="0">
              <a:buNone/>
            </a:pPr>
            <a:r>
              <a:rPr lang="en-US" dirty="0">
                <a:ea typeface="+mn-lt"/>
                <a:cs typeface="+mn-lt"/>
              </a:rPr>
              <a:t>--------------------------------</a:t>
            </a:r>
          </a:p>
          <a:p>
            <a:pPr marL="342900" indent="-342900"/>
            <a:r>
              <a:rPr lang="en-US" dirty="0">
                <a:ea typeface="+mn-lt"/>
                <a:cs typeface="+mn-lt"/>
              </a:rPr>
              <a:t>Technical Support Instrument Annual Conference in May 2024</a:t>
            </a:r>
            <a:endParaRPr lang="en-US" dirty="0">
              <a:cs typeface="Arial"/>
            </a:endParaRPr>
          </a:p>
          <a:p>
            <a:pPr marL="342900" indent="-342900"/>
            <a:r>
              <a:rPr lang="en-US" dirty="0">
                <a:cs typeface="Arial"/>
              </a:rPr>
              <a:t>We will continue to work on flagships and multi country</a:t>
            </a:r>
          </a:p>
          <a:p>
            <a:pPr marL="342900" indent="-342900"/>
            <a:r>
              <a:rPr lang="en-US" dirty="0">
                <a:cs typeface="Arial"/>
              </a:rPr>
              <a:t>31 October 2024 deadline for TSI 2025</a:t>
            </a: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3" name="Title 2"/>
          <p:cNvSpPr>
            <a:spLocks noGrp="1"/>
          </p:cNvSpPr>
          <p:nvPr>
            <p:ph type="title"/>
          </p:nvPr>
        </p:nvSpPr>
        <p:spPr/>
        <p:txBody>
          <a:bodyPr/>
          <a:lstStyle/>
          <a:p>
            <a:r>
              <a:rPr lang="en-FI" dirty="0">
                <a:solidFill>
                  <a:srgbClr val="21958E"/>
                </a:solidFill>
              </a:rPr>
              <a:t>What to expect </a:t>
            </a:r>
            <a:endParaRPr lang="en-US" dirty="0">
              <a:solidFill>
                <a:srgbClr val="21958E"/>
              </a:solidFill>
            </a:endParaRPr>
          </a:p>
        </p:txBody>
      </p:sp>
    </p:spTree>
    <p:extLst>
      <p:ext uri="{BB962C8B-B14F-4D97-AF65-F5344CB8AC3E}">
        <p14:creationId xmlns:p14="http://schemas.microsoft.com/office/powerpoint/2010/main" val="150513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a:t>Any questions?</a:t>
            </a:r>
            <a:endParaRPr lang="en-GB"/>
          </a:p>
        </p:txBody>
      </p:sp>
      <p:sp>
        <p:nvSpPr>
          <p:cNvPr id="4" name="Subtitle 3"/>
          <p:cNvSpPr>
            <a:spLocks noGrp="1"/>
          </p:cNvSpPr>
          <p:nvPr>
            <p:ph type="subTitle" idx="1"/>
          </p:nvPr>
        </p:nvSpPr>
        <p:spPr>
          <a:xfrm>
            <a:off x="710441" y="3685217"/>
            <a:ext cx="10889439" cy="2881838"/>
          </a:xfrm>
        </p:spPr>
        <p:txBody>
          <a:bodyPr/>
          <a:lstStyle/>
          <a:p>
            <a:r>
              <a:rPr lang="en-GB" sz="1600" dirty="0"/>
              <a:t>We also have a few for you:</a:t>
            </a:r>
          </a:p>
          <a:p>
            <a:r>
              <a:rPr lang="en-GB" sz="1600" dirty="0"/>
              <a:t>- What do you think about the take-up of TSI projects in specific policy areas? Do the numbers presented resonate with the feedback you get within your own Member States?</a:t>
            </a:r>
          </a:p>
          <a:p>
            <a:r>
              <a:rPr lang="en-GB" sz="1600" dirty="0"/>
              <a:t>- As we have seen, there is increasing interest for multi country projects. What do you think about the trend, and how can we make such projects even more useful </a:t>
            </a:r>
            <a:r>
              <a:rPr lang="en-GB" sz="1600"/>
              <a:t>for participating Member States?</a:t>
            </a:r>
            <a:endParaRPr lang="en-GB" sz="1600" dirty="0"/>
          </a:p>
          <a:p>
            <a:r>
              <a:rPr lang="en-GB" sz="1600" dirty="0"/>
              <a:t>- When it comes with PACE exchanges, requests this year were most often for shorter exchanges. Do you think that it is because this is the most useful way to organise exchanges, or are there other reasons?</a:t>
            </a:r>
          </a:p>
        </p:txBody>
      </p:sp>
    </p:spTree>
    <p:extLst>
      <p:ext uri="{BB962C8B-B14F-4D97-AF65-F5344CB8AC3E}">
        <p14:creationId xmlns:p14="http://schemas.microsoft.com/office/powerpoint/2010/main" val="87765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and white concrete buildin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8917" b="289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FI" dirty="0">
                <a:solidFill>
                  <a:srgbClr val="21958E"/>
                </a:solidFill>
              </a:rPr>
              <a:t>1. Overvie</a:t>
            </a:r>
            <a:r>
              <a:rPr lang="en-IE" dirty="0">
                <a:solidFill>
                  <a:srgbClr val="21958E"/>
                </a:solidFill>
              </a:rPr>
              <a:t>w of Public Administration requests</a:t>
            </a:r>
            <a:endParaRPr lang="en-US" dirty="0">
              <a:solidFill>
                <a:srgbClr val="21958E"/>
              </a:solidFill>
            </a:endParaRPr>
          </a:p>
        </p:txBody>
      </p:sp>
      <p:sp>
        <p:nvSpPr>
          <p:cNvPr id="6" name="Text Placeholder 5"/>
          <p:cNvSpPr>
            <a:spLocks noGrp="1"/>
          </p:cNvSpPr>
          <p:nvPr>
            <p:ph type="body" sz="quarter" idx="14"/>
          </p:nvPr>
        </p:nvSpPr>
        <p:spPr/>
        <p:txBody>
          <a:bodyPr vert="horz" lIns="91440" tIns="45720" rIns="91440" bIns="45720" rtlCol="0" anchor="t">
            <a:noAutofit/>
          </a:bodyPr>
          <a:lstStyle/>
          <a:p>
            <a:r>
              <a:rPr lang="en-FI" dirty="0"/>
              <a:t>1</a:t>
            </a:r>
            <a:r>
              <a:rPr lang="en-IE" dirty="0"/>
              <a:t>33</a:t>
            </a:r>
            <a:r>
              <a:rPr lang="en-FI" dirty="0"/>
              <a:t> requests received</a:t>
            </a:r>
            <a:endParaRPr lang="en-US" dirty="0"/>
          </a:p>
          <a:p>
            <a:r>
              <a:rPr lang="en-IE" dirty="0">
                <a:cs typeface="Arial"/>
              </a:rPr>
              <a:t>+ 45</a:t>
            </a:r>
            <a:r>
              <a:rPr lang="en-FI" dirty="0">
                <a:cs typeface="Arial"/>
              </a:rPr>
              <a:t> PACE</a:t>
            </a:r>
            <a:r>
              <a:rPr lang="en-IE" dirty="0">
                <a:cs typeface="Arial"/>
              </a:rPr>
              <a:t> requests</a:t>
            </a:r>
            <a:endParaRPr lang="en-FI" dirty="0">
              <a:cs typeface="Arial"/>
            </a:endParaRPr>
          </a:p>
          <a:p>
            <a:r>
              <a:rPr lang="en-IE" dirty="0"/>
              <a:t>This includes 41</a:t>
            </a:r>
            <a:r>
              <a:rPr lang="en-FI" dirty="0"/>
              <a:t> multi-country requests</a:t>
            </a:r>
            <a:endParaRPr lang="en-FI" dirty="0">
              <a:cs typeface="Arial"/>
            </a:endParaRPr>
          </a:p>
          <a:p>
            <a:r>
              <a:rPr lang="en-FI" dirty="0"/>
              <a:t>2</a:t>
            </a:r>
            <a:r>
              <a:rPr lang="en-IE" dirty="0"/>
              <a:t>5</a:t>
            </a:r>
            <a:r>
              <a:rPr lang="en-FI" dirty="0"/>
              <a:t> Member States requested support</a:t>
            </a:r>
            <a:r>
              <a:rPr lang="en-IE" dirty="0"/>
              <a:t>, 15 requested PACE exchanges</a:t>
            </a:r>
          </a:p>
          <a:p>
            <a:r>
              <a:rPr lang="en-FI" dirty="0"/>
              <a:t>Strong links to </a:t>
            </a:r>
            <a:r>
              <a:rPr lang="en-IE" dirty="0" err="1"/>
              <a:t>ComPAct</a:t>
            </a:r>
            <a:r>
              <a:rPr lang="en-IE" dirty="0"/>
              <a:t>, </a:t>
            </a:r>
            <a:r>
              <a:rPr lang="en-FI" dirty="0"/>
              <a:t>national RRPs </a:t>
            </a:r>
            <a:r>
              <a:rPr lang="en-IE" dirty="0"/>
              <a:t>and </a:t>
            </a:r>
            <a:r>
              <a:rPr lang="en-FI" dirty="0"/>
              <a:t>CSRs</a:t>
            </a:r>
            <a:endParaRPr lang="en-FI" dirty="0">
              <a:cs typeface="Arial"/>
            </a:endParaRPr>
          </a:p>
        </p:txBody>
      </p:sp>
    </p:spTree>
    <p:extLst>
      <p:ext uri="{BB962C8B-B14F-4D97-AF65-F5344CB8AC3E}">
        <p14:creationId xmlns:p14="http://schemas.microsoft.com/office/powerpoint/2010/main" val="39326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FI"/>
              <a:t>Thank you! </a:t>
            </a:r>
            <a:endParaRPr lang="en-GB"/>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95068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and white concrete buildin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8917" b="289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IE" dirty="0">
                <a:solidFill>
                  <a:srgbClr val="21958E"/>
                </a:solidFill>
              </a:rPr>
              <a:t>4</a:t>
            </a:r>
            <a:r>
              <a:rPr lang="en-FI" dirty="0">
                <a:solidFill>
                  <a:srgbClr val="21958E"/>
                </a:solidFill>
              </a:rPr>
              <a:t>. </a:t>
            </a:r>
            <a:r>
              <a:rPr lang="en-IE" dirty="0">
                <a:solidFill>
                  <a:srgbClr val="21958E"/>
                </a:solidFill>
              </a:rPr>
              <a:t>Annex</a:t>
            </a:r>
            <a:endParaRPr lang="en-US" dirty="0">
              <a:solidFill>
                <a:srgbClr val="21958E"/>
              </a:solidFill>
            </a:endParaRPr>
          </a:p>
        </p:txBody>
      </p:sp>
      <p:sp>
        <p:nvSpPr>
          <p:cNvPr id="6" name="Text Placeholder 5"/>
          <p:cNvSpPr>
            <a:spLocks noGrp="1"/>
          </p:cNvSpPr>
          <p:nvPr>
            <p:ph type="body" sz="quarter" idx="14"/>
          </p:nvPr>
        </p:nvSpPr>
        <p:spPr/>
        <p:txBody>
          <a:bodyPr vert="horz" lIns="91440" tIns="45720" rIns="91440" bIns="45720" rtlCol="0" anchor="t">
            <a:noAutofit/>
          </a:bodyPr>
          <a:lstStyle/>
          <a:p>
            <a:endParaRPr lang="en-FI" dirty="0">
              <a:cs typeface="Arial"/>
            </a:endParaRPr>
          </a:p>
        </p:txBody>
      </p:sp>
    </p:spTree>
    <p:extLst>
      <p:ext uri="{BB962C8B-B14F-4D97-AF65-F5344CB8AC3E}">
        <p14:creationId xmlns:p14="http://schemas.microsoft.com/office/powerpoint/2010/main" val="110584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FI">
                <a:solidFill>
                  <a:srgbClr val="21958E"/>
                </a:solidFill>
              </a:rPr>
              <a:t>Policy </a:t>
            </a:r>
            <a:endParaRPr lang="en-US">
              <a:solidFill>
                <a:srgbClr val="21958E"/>
              </a:solidFill>
            </a:endParaRPr>
          </a:p>
        </p:txBody>
      </p:sp>
      <p:sp>
        <p:nvSpPr>
          <p:cNvPr id="8" name="Content Placeholder 7"/>
          <p:cNvSpPr>
            <a:spLocks noGrp="1"/>
          </p:cNvSpPr>
          <p:nvPr>
            <p:ph sz="half" idx="2"/>
          </p:nvPr>
        </p:nvSpPr>
        <p:spPr>
          <a:xfrm>
            <a:off x="643843" y="2367190"/>
            <a:ext cx="4476797" cy="3097331"/>
          </a:xfrm>
        </p:spPr>
        <p:txBody>
          <a:bodyPr vert="horz" wrap="square" lIns="91440" tIns="45720" rIns="91440" bIns="45720" rtlCol="0" anchor="t">
            <a:noAutofit/>
          </a:bodyPr>
          <a:lstStyle/>
          <a:p>
            <a:r>
              <a:rPr lang="en-IE" sz="2000" dirty="0"/>
              <a:t>9</a:t>
            </a:r>
            <a:r>
              <a:rPr lang="en-FI" sz="2000" dirty="0"/>
              <a:t> request pre-selected out of </a:t>
            </a:r>
            <a:r>
              <a:rPr lang="en-IE" sz="2000" dirty="0"/>
              <a:t>18</a:t>
            </a:r>
            <a:r>
              <a:rPr lang="en-FI" sz="2000" dirty="0"/>
              <a:t> submitted</a:t>
            </a:r>
          </a:p>
          <a:p>
            <a:r>
              <a:rPr lang="en-FI" sz="2000" dirty="0"/>
              <a:t>Topics include </a:t>
            </a:r>
            <a:r>
              <a:rPr lang="en-IE" sz="2000" dirty="0"/>
              <a:t>strengthening policy design and monitoring capabilities, resilience and crisis management </a:t>
            </a:r>
            <a:endParaRPr lang="en-FI" sz="2000" dirty="0"/>
          </a:p>
        </p:txBody>
      </p:sp>
      <p:pic>
        <p:nvPicPr>
          <p:cNvPr id="6" name="Content Placeholder 5" descr="A map of europe with red squares&#10;&#10;Description automatically generated">
            <a:extLst>
              <a:ext uri="{FF2B5EF4-FFF2-40B4-BE49-F238E27FC236}">
                <a16:creationId xmlns:a16="http://schemas.microsoft.com/office/drawing/2014/main" id="{B04158F6-66E5-90D5-D1DB-F55074C2838A}"/>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7586" r="7382"/>
          <a:stretch/>
        </p:blipFill>
        <p:spPr>
          <a:xfrm>
            <a:off x="5405319" y="1519855"/>
            <a:ext cx="6786681" cy="3944666"/>
          </a:xfrm>
        </p:spPr>
      </p:pic>
    </p:spTree>
    <p:extLst>
      <p:ext uri="{BB962C8B-B14F-4D97-AF65-F5344CB8AC3E}">
        <p14:creationId xmlns:p14="http://schemas.microsoft.com/office/powerpoint/2010/main" val="381174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FI">
                <a:solidFill>
                  <a:srgbClr val="21958E"/>
                </a:solidFill>
              </a:rPr>
              <a:t>Integrity and accountability  </a:t>
            </a:r>
            <a:endParaRPr lang="en-US">
              <a:solidFill>
                <a:srgbClr val="21958E"/>
              </a:solidFill>
            </a:endParaRPr>
          </a:p>
        </p:txBody>
      </p:sp>
      <p:sp>
        <p:nvSpPr>
          <p:cNvPr id="8" name="Content Placeholder 7"/>
          <p:cNvSpPr>
            <a:spLocks noGrp="1"/>
          </p:cNvSpPr>
          <p:nvPr>
            <p:ph sz="half" idx="2"/>
          </p:nvPr>
        </p:nvSpPr>
        <p:spPr>
          <a:xfrm>
            <a:off x="585787" y="2247947"/>
            <a:ext cx="4534854" cy="3097331"/>
          </a:xfrm>
        </p:spPr>
        <p:txBody>
          <a:bodyPr vert="horz" wrap="square" lIns="91440" tIns="45720" rIns="91440" bIns="45720" rtlCol="0" anchor="t">
            <a:noAutofit/>
          </a:bodyPr>
          <a:lstStyle/>
          <a:p>
            <a:r>
              <a:rPr lang="en-FI" sz="2000" dirty="0"/>
              <a:t>6 requests pre-selected out of 1</a:t>
            </a:r>
            <a:r>
              <a:rPr lang="en-IE" sz="2000" dirty="0"/>
              <a:t>6</a:t>
            </a:r>
            <a:endParaRPr lang="en-FI" sz="2000" dirty="0"/>
          </a:p>
          <a:p>
            <a:r>
              <a:rPr lang="en-FI" sz="2000" dirty="0"/>
              <a:t>Topics include e.g. </a:t>
            </a:r>
            <a:r>
              <a:rPr lang="en-IE" sz="2000" dirty="0"/>
              <a:t>Public sector financial audit reform, enhancing regulatory coherence</a:t>
            </a:r>
            <a:endParaRPr lang="en-FI" sz="2000" dirty="0"/>
          </a:p>
          <a:p>
            <a:pPr marL="0" indent="0">
              <a:buNone/>
            </a:pPr>
            <a:endParaRPr lang="en-US" dirty="0"/>
          </a:p>
        </p:txBody>
      </p:sp>
      <p:pic>
        <p:nvPicPr>
          <p:cNvPr id="7" name="Content Placeholder 6" descr="A map of the world with red and white squares&#10;&#10;Description automatically generated">
            <a:extLst>
              <a:ext uri="{FF2B5EF4-FFF2-40B4-BE49-F238E27FC236}">
                <a16:creationId xmlns:a16="http://schemas.microsoft.com/office/drawing/2014/main" id="{6056F256-39F6-7BD8-CE06-1E0DD762A6DD}"/>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7939" r="8440"/>
          <a:stretch/>
        </p:blipFill>
        <p:spPr>
          <a:xfrm>
            <a:off x="5250670" y="1810142"/>
            <a:ext cx="6721874" cy="3972939"/>
          </a:xfrm>
        </p:spPr>
      </p:pic>
    </p:spTree>
    <p:extLst>
      <p:ext uri="{BB962C8B-B14F-4D97-AF65-F5344CB8AC3E}">
        <p14:creationId xmlns:p14="http://schemas.microsoft.com/office/powerpoint/2010/main" val="2874474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FI">
                <a:solidFill>
                  <a:srgbClr val="21958E"/>
                </a:solidFill>
              </a:rPr>
              <a:t>Management of EU funds </a:t>
            </a:r>
            <a:endParaRPr lang="en-US">
              <a:solidFill>
                <a:srgbClr val="21958E"/>
              </a:solidFill>
            </a:endParaRPr>
          </a:p>
        </p:txBody>
      </p:sp>
      <p:sp>
        <p:nvSpPr>
          <p:cNvPr id="8" name="Content Placeholder 7"/>
          <p:cNvSpPr>
            <a:spLocks noGrp="1"/>
          </p:cNvSpPr>
          <p:nvPr>
            <p:ph sz="half" idx="2"/>
          </p:nvPr>
        </p:nvSpPr>
        <p:spPr>
          <a:xfrm>
            <a:off x="563862" y="2555876"/>
            <a:ext cx="5157787" cy="3097331"/>
          </a:xfrm>
        </p:spPr>
        <p:txBody>
          <a:bodyPr vert="horz" wrap="square" lIns="91440" tIns="45720" rIns="91440" bIns="45720" rtlCol="0" anchor="t">
            <a:noAutofit/>
          </a:bodyPr>
          <a:lstStyle/>
          <a:p>
            <a:r>
              <a:rPr lang="en-IE" dirty="0"/>
              <a:t>8</a:t>
            </a:r>
            <a:r>
              <a:rPr lang="en-FI" dirty="0"/>
              <a:t> requests pre-selected out of </a:t>
            </a:r>
            <a:r>
              <a:rPr lang="en-IE" dirty="0"/>
              <a:t>14</a:t>
            </a:r>
            <a:r>
              <a:rPr lang="en-FI" dirty="0"/>
              <a:t> submitted </a:t>
            </a:r>
          </a:p>
          <a:p>
            <a:r>
              <a:rPr lang="en-FI" dirty="0"/>
              <a:t>Topics include e.g. enhancing </a:t>
            </a:r>
            <a:r>
              <a:rPr lang="en-IE" dirty="0"/>
              <a:t>regional access to EU funds, development of audit and control tools</a:t>
            </a:r>
            <a:endParaRPr lang="en-FI" dirty="0"/>
          </a:p>
        </p:txBody>
      </p:sp>
      <p:pic>
        <p:nvPicPr>
          <p:cNvPr id="6" name="Content Placeholder 5" descr="A map of europe with red squares&#10;&#10;Description automatically generated">
            <a:extLst>
              <a:ext uri="{FF2B5EF4-FFF2-40B4-BE49-F238E27FC236}">
                <a16:creationId xmlns:a16="http://schemas.microsoft.com/office/drawing/2014/main" id="{4FDA73C2-5813-6BC0-3AAB-7E0B62F8EF30}"/>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8176" r="8494"/>
          <a:stretch/>
        </p:blipFill>
        <p:spPr>
          <a:xfrm>
            <a:off x="5721649" y="2113624"/>
            <a:ext cx="5967838" cy="3539583"/>
          </a:xfrm>
        </p:spPr>
      </p:pic>
    </p:spTree>
    <p:extLst>
      <p:ext uri="{BB962C8B-B14F-4D97-AF65-F5344CB8AC3E}">
        <p14:creationId xmlns:p14="http://schemas.microsoft.com/office/powerpoint/2010/main" val="347464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836612" y="1681163"/>
            <a:ext cx="5157787" cy="823912"/>
          </a:xfrm>
        </p:spPr>
        <p:txBody>
          <a:bodyPr/>
          <a:lstStyle/>
          <a:p>
            <a:r>
              <a:rPr lang="en-FI" dirty="0">
                <a:solidFill>
                  <a:srgbClr val="21958E"/>
                </a:solidFill>
              </a:rPr>
              <a:t>1</a:t>
            </a:r>
            <a:r>
              <a:rPr lang="en-IE" dirty="0">
                <a:solidFill>
                  <a:srgbClr val="21958E"/>
                </a:solidFill>
              </a:rPr>
              <a:t>33</a:t>
            </a:r>
            <a:r>
              <a:rPr lang="en-FI" dirty="0">
                <a:solidFill>
                  <a:srgbClr val="21958E"/>
                </a:solidFill>
              </a:rPr>
              <a:t> requests </a:t>
            </a:r>
            <a:r>
              <a:rPr lang="en-IE" dirty="0">
                <a:solidFill>
                  <a:srgbClr val="21958E"/>
                </a:solidFill>
              </a:rPr>
              <a:t>received</a:t>
            </a:r>
            <a:endParaRPr lang="en-US" dirty="0">
              <a:solidFill>
                <a:srgbClr val="21958E"/>
              </a:solidFill>
            </a:endParaRPr>
          </a:p>
        </p:txBody>
      </p:sp>
      <p:sp>
        <p:nvSpPr>
          <p:cNvPr id="17" name="Text Placeholder 16"/>
          <p:cNvSpPr>
            <a:spLocks noGrp="1"/>
          </p:cNvSpPr>
          <p:nvPr>
            <p:ph type="body" sz="quarter" idx="3"/>
          </p:nvPr>
        </p:nvSpPr>
        <p:spPr/>
        <p:txBody>
          <a:bodyPr/>
          <a:lstStyle/>
          <a:p>
            <a:r>
              <a:rPr lang="en-IE" dirty="0">
                <a:solidFill>
                  <a:srgbClr val="21958E"/>
                </a:solidFill>
              </a:rPr>
              <a:t>45</a:t>
            </a:r>
            <a:r>
              <a:rPr lang="en-FI" dirty="0">
                <a:solidFill>
                  <a:srgbClr val="21958E"/>
                </a:solidFill>
              </a:rPr>
              <a:t> pre-selected requests</a:t>
            </a:r>
            <a:r>
              <a:rPr lang="en-IE" dirty="0">
                <a:solidFill>
                  <a:srgbClr val="21958E"/>
                </a:solidFill>
              </a:rPr>
              <a:t> (30 projects)</a:t>
            </a:r>
            <a:endParaRPr lang="en-US" dirty="0">
              <a:solidFill>
                <a:srgbClr val="21958E"/>
              </a:solidFill>
            </a:endParaRPr>
          </a:p>
        </p:txBody>
      </p:sp>
      <p:sp>
        <p:nvSpPr>
          <p:cNvPr id="3" name="Title 2"/>
          <p:cNvSpPr>
            <a:spLocks noGrp="1"/>
          </p:cNvSpPr>
          <p:nvPr>
            <p:ph type="title"/>
          </p:nvPr>
        </p:nvSpPr>
        <p:spPr>
          <a:xfrm>
            <a:off x="841326" y="569124"/>
            <a:ext cx="11823939" cy="782357"/>
          </a:xfrm>
        </p:spPr>
        <p:txBody>
          <a:bodyPr/>
          <a:lstStyle/>
          <a:p>
            <a:r>
              <a:rPr lang="en-FI">
                <a:solidFill>
                  <a:srgbClr val="21958E"/>
                </a:solidFill>
              </a:rPr>
              <a:t>Number of presented and pre-selected </a:t>
            </a:r>
            <a:r>
              <a:rPr lang="en-FI" dirty="0">
                <a:solidFill>
                  <a:srgbClr val="21958E"/>
                </a:solidFill>
              </a:rPr>
              <a:t>requests </a:t>
            </a:r>
            <a:endParaRPr lang="en-US" dirty="0">
              <a:solidFill>
                <a:srgbClr val="21958E"/>
              </a:solidFill>
            </a:endParaRPr>
          </a:p>
        </p:txBody>
      </p:sp>
      <p:cxnSp>
        <p:nvCxnSpPr>
          <p:cNvPr id="22" name="Straight Connector 21"/>
          <p:cNvCxnSpPr/>
          <p:nvPr/>
        </p:nvCxnSpPr>
        <p:spPr>
          <a:xfrm>
            <a:off x="5770418" y="2023990"/>
            <a:ext cx="20782" cy="4085865"/>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Content Placeholder 13" descr="A map of europe with red and white squares&#10;&#10;Description automatically generated">
            <a:extLst>
              <a:ext uri="{FF2B5EF4-FFF2-40B4-BE49-F238E27FC236}">
                <a16:creationId xmlns:a16="http://schemas.microsoft.com/office/drawing/2014/main" id="{FA41CD4B-122F-5189-ACC7-87CF0D9284DD}"/>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371" r="5210"/>
          <a:stretch/>
        </p:blipFill>
        <p:spPr>
          <a:xfrm>
            <a:off x="580678" y="2518256"/>
            <a:ext cx="5100840" cy="3097331"/>
          </a:xfrm>
        </p:spPr>
      </p:pic>
      <p:pic>
        <p:nvPicPr>
          <p:cNvPr id="23" name="Content Placeholder 22" descr="A map of europe with red and grey squares&#10;&#10;Description automatically generated">
            <a:extLst>
              <a:ext uri="{FF2B5EF4-FFF2-40B4-BE49-F238E27FC236}">
                <a16:creationId xmlns:a16="http://schemas.microsoft.com/office/drawing/2014/main" id="{40AF0E17-6F25-C166-FC24-2D16A10B91FF}"/>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13558" t="843" r="3996"/>
          <a:stretch/>
        </p:blipFill>
        <p:spPr>
          <a:xfrm>
            <a:off x="6096000" y="2555903"/>
            <a:ext cx="5145762" cy="3059684"/>
          </a:xfrm>
        </p:spPr>
      </p:pic>
    </p:spTree>
    <p:extLst>
      <p:ext uri="{BB962C8B-B14F-4D97-AF65-F5344CB8AC3E}">
        <p14:creationId xmlns:p14="http://schemas.microsoft.com/office/powerpoint/2010/main" val="155590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836612" y="1681163"/>
            <a:ext cx="5157787" cy="823912"/>
          </a:xfrm>
        </p:spPr>
        <p:txBody>
          <a:bodyPr/>
          <a:lstStyle/>
          <a:p>
            <a:r>
              <a:rPr lang="en-IE" sz="1800" dirty="0">
                <a:solidFill>
                  <a:srgbClr val="21958E"/>
                </a:solidFill>
              </a:rPr>
              <a:t>Around 10% of submitted requests were linked with </a:t>
            </a:r>
            <a:r>
              <a:rPr lang="en-IE" sz="1800" dirty="0" err="1">
                <a:solidFill>
                  <a:srgbClr val="21958E"/>
                </a:solidFill>
              </a:rPr>
              <a:t>ComPAct</a:t>
            </a:r>
            <a:endParaRPr lang="en-US" sz="1800" dirty="0">
              <a:solidFill>
                <a:srgbClr val="21958E"/>
              </a:solidFill>
            </a:endParaRPr>
          </a:p>
        </p:txBody>
      </p:sp>
      <p:sp>
        <p:nvSpPr>
          <p:cNvPr id="17" name="Text Placeholder 16"/>
          <p:cNvSpPr>
            <a:spLocks noGrp="1"/>
          </p:cNvSpPr>
          <p:nvPr>
            <p:ph type="body" sz="quarter" idx="3"/>
          </p:nvPr>
        </p:nvSpPr>
        <p:spPr/>
        <p:txBody>
          <a:bodyPr/>
          <a:lstStyle/>
          <a:p>
            <a:r>
              <a:rPr lang="en-IE" sz="1800" dirty="0">
                <a:solidFill>
                  <a:srgbClr val="21958E"/>
                </a:solidFill>
              </a:rPr>
              <a:t>Around 1/4</a:t>
            </a:r>
            <a:r>
              <a:rPr lang="en-IE" sz="1800" baseline="30000" dirty="0">
                <a:solidFill>
                  <a:srgbClr val="21958E"/>
                </a:solidFill>
              </a:rPr>
              <a:t>th</a:t>
            </a:r>
            <a:r>
              <a:rPr lang="en-IE" sz="1800" dirty="0">
                <a:solidFill>
                  <a:srgbClr val="21958E"/>
                </a:solidFill>
              </a:rPr>
              <a:t> of the pre-selected projects are linked</a:t>
            </a:r>
            <a:endParaRPr lang="en-US" sz="1800" dirty="0">
              <a:solidFill>
                <a:srgbClr val="21958E"/>
              </a:solidFill>
            </a:endParaRPr>
          </a:p>
        </p:txBody>
      </p:sp>
      <p:sp>
        <p:nvSpPr>
          <p:cNvPr id="3" name="Title 2"/>
          <p:cNvSpPr>
            <a:spLocks noGrp="1"/>
          </p:cNvSpPr>
          <p:nvPr>
            <p:ph type="title"/>
          </p:nvPr>
        </p:nvSpPr>
        <p:spPr>
          <a:xfrm>
            <a:off x="841326" y="597879"/>
            <a:ext cx="10990053" cy="782357"/>
          </a:xfrm>
        </p:spPr>
        <p:txBody>
          <a:bodyPr/>
          <a:lstStyle/>
          <a:p>
            <a:r>
              <a:rPr lang="en-FI" dirty="0">
                <a:solidFill>
                  <a:srgbClr val="21958E"/>
                </a:solidFill>
              </a:rPr>
              <a:t>Links to </a:t>
            </a:r>
            <a:r>
              <a:rPr lang="en-IE" dirty="0">
                <a:solidFill>
                  <a:srgbClr val="21958E"/>
                </a:solidFill>
              </a:rPr>
              <a:t>the </a:t>
            </a:r>
            <a:r>
              <a:rPr lang="en-IE" dirty="0" err="1">
                <a:solidFill>
                  <a:srgbClr val="21958E"/>
                </a:solidFill>
              </a:rPr>
              <a:t>ComPAct</a:t>
            </a:r>
            <a:endParaRPr lang="en-US" dirty="0">
              <a:solidFill>
                <a:srgbClr val="21958E"/>
              </a:solidFill>
            </a:endParaRPr>
          </a:p>
        </p:txBody>
      </p:sp>
      <p:cxnSp>
        <p:nvCxnSpPr>
          <p:cNvPr id="22" name="Straight Connector 21"/>
          <p:cNvCxnSpPr/>
          <p:nvPr/>
        </p:nvCxnSpPr>
        <p:spPr>
          <a:xfrm>
            <a:off x="5770418" y="2023990"/>
            <a:ext cx="20782" cy="4085865"/>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Content Placeholder 12" descr="A screenshot of a computer screen&#10;&#10;Description automatically generated">
            <a:extLst>
              <a:ext uri="{FF2B5EF4-FFF2-40B4-BE49-F238E27FC236}">
                <a16:creationId xmlns:a16="http://schemas.microsoft.com/office/drawing/2014/main" id="{6835F572-7BED-E850-75C2-02AF22D2098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71" y="2658139"/>
            <a:ext cx="5789729" cy="2861523"/>
          </a:xfrm>
        </p:spPr>
      </p:pic>
      <p:pic>
        <p:nvPicPr>
          <p:cNvPr id="16" name="Content Placeholder 15" descr="A screenshot of a computer screen&#10;&#10;Description automatically generated">
            <a:extLst>
              <a:ext uri="{FF2B5EF4-FFF2-40B4-BE49-F238E27FC236}">
                <a16:creationId xmlns:a16="http://schemas.microsoft.com/office/drawing/2014/main" id="{A7C14CCF-C5A9-C7E1-1A6D-4D91A91F44CB}"/>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994399" y="2658139"/>
            <a:ext cx="5789728" cy="2861523"/>
          </a:xfrm>
        </p:spPr>
      </p:pic>
    </p:spTree>
    <p:extLst>
      <p:ext uri="{BB962C8B-B14F-4D97-AF65-F5344CB8AC3E}">
        <p14:creationId xmlns:p14="http://schemas.microsoft.com/office/powerpoint/2010/main" val="111813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p:txBody>
          <a:bodyPr/>
          <a:lstStyle/>
          <a:p>
            <a:r>
              <a:rPr lang="en-IE" sz="1800" dirty="0">
                <a:solidFill>
                  <a:srgbClr val="21958E"/>
                </a:solidFill>
              </a:rPr>
              <a:t>Majority of the </a:t>
            </a:r>
            <a:r>
              <a:rPr lang="en-FI" sz="1800" dirty="0">
                <a:solidFill>
                  <a:srgbClr val="21958E"/>
                </a:solidFill>
              </a:rPr>
              <a:t>submitted requests linked with National RRPs </a:t>
            </a:r>
            <a:endParaRPr lang="en-US" sz="1800" dirty="0">
              <a:solidFill>
                <a:srgbClr val="21958E"/>
              </a:solidFill>
            </a:endParaRPr>
          </a:p>
        </p:txBody>
      </p:sp>
      <p:sp>
        <p:nvSpPr>
          <p:cNvPr id="17" name="Text Placeholder 16"/>
          <p:cNvSpPr>
            <a:spLocks noGrp="1"/>
          </p:cNvSpPr>
          <p:nvPr>
            <p:ph type="body" sz="quarter" idx="3"/>
          </p:nvPr>
        </p:nvSpPr>
        <p:spPr/>
        <p:txBody>
          <a:bodyPr/>
          <a:lstStyle/>
          <a:p>
            <a:r>
              <a:rPr lang="en-IE" sz="1800" dirty="0">
                <a:solidFill>
                  <a:srgbClr val="21958E"/>
                </a:solidFill>
              </a:rPr>
              <a:t>2/3</a:t>
            </a:r>
            <a:r>
              <a:rPr lang="en-IE" sz="1800" baseline="30000" dirty="0">
                <a:solidFill>
                  <a:srgbClr val="21958E"/>
                </a:solidFill>
              </a:rPr>
              <a:t>rd</a:t>
            </a:r>
            <a:r>
              <a:rPr lang="en-IE" sz="1800" dirty="0">
                <a:solidFill>
                  <a:srgbClr val="21958E"/>
                </a:solidFill>
              </a:rPr>
              <a:t> </a:t>
            </a:r>
            <a:r>
              <a:rPr lang="en-FI" sz="1800" dirty="0">
                <a:solidFill>
                  <a:srgbClr val="21958E"/>
                </a:solidFill>
              </a:rPr>
              <a:t> </a:t>
            </a:r>
            <a:r>
              <a:rPr lang="en-IE" sz="1800" dirty="0">
                <a:solidFill>
                  <a:srgbClr val="21958E"/>
                </a:solidFill>
              </a:rPr>
              <a:t>of the </a:t>
            </a:r>
            <a:r>
              <a:rPr lang="en-FI" sz="1800" dirty="0">
                <a:solidFill>
                  <a:srgbClr val="21958E"/>
                </a:solidFill>
              </a:rPr>
              <a:t>pre-selected requests linked to National RRPs</a:t>
            </a:r>
            <a:endParaRPr lang="en-US" sz="1800" dirty="0">
              <a:solidFill>
                <a:srgbClr val="21958E"/>
              </a:solidFill>
            </a:endParaRPr>
          </a:p>
        </p:txBody>
      </p:sp>
      <p:sp>
        <p:nvSpPr>
          <p:cNvPr id="3" name="Title 2"/>
          <p:cNvSpPr>
            <a:spLocks noGrp="1"/>
          </p:cNvSpPr>
          <p:nvPr>
            <p:ph type="title"/>
          </p:nvPr>
        </p:nvSpPr>
        <p:spPr>
          <a:xfrm>
            <a:off x="839788" y="490137"/>
            <a:ext cx="10990053" cy="782357"/>
          </a:xfrm>
        </p:spPr>
        <p:txBody>
          <a:bodyPr/>
          <a:lstStyle/>
          <a:p>
            <a:r>
              <a:rPr lang="en-FI">
                <a:solidFill>
                  <a:srgbClr val="21958E"/>
                </a:solidFill>
              </a:rPr>
              <a:t>Links to the National Recovery and Resilience Plans (RRP) </a:t>
            </a:r>
            <a:endParaRPr lang="en-US">
              <a:solidFill>
                <a:srgbClr val="21958E"/>
              </a:solidFill>
            </a:endParaRPr>
          </a:p>
        </p:txBody>
      </p:sp>
      <p:cxnSp>
        <p:nvCxnSpPr>
          <p:cNvPr id="22" name="Straight Connector 21"/>
          <p:cNvCxnSpPr/>
          <p:nvPr/>
        </p:nvCxnSpPr>
        <p:spPr>
          <a:xfrm>
            <a:off x="5770418" y="2023990"/>
            <a:ext cx="20782" cy="4085865"/>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7" descr="A screenshot of a computer&#10;&#10;Description automatically generated">
            <a:extLst>
              <a:ext uri="{FF2B5EF4-FFF2-40B4-BE49-F238E27FC236}">
                <a16:creationId xmlns:a16="http://schemas.microsoft.com/office/drawing/2014/main" id="{10F33EB6-39FD-D906-5CB9-385CBC751A3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3582" y="2895073"/>
            <a:ext cx="5677618" cy="2806113"/>
          </a:xfrm>
        </p:spPr>
      </p:pic>
      <p:pic>
        <p:nvPicPr>
          <p:cNvPr id="14" name="Content Placeholder 13" descr="A screenshot of a computer&#10;&#10;Description automatically generated">
            <a:extLst>
              <a:ext uri="{FF2B5EF4-FFF2-40B4-BE49-F238E27FC236}">
                <a16:creationId xmlns:a16="http://schemas.microsoft.com/office/drawing/2014/main" id="{CC7C6BE1-6187-781A-8245-FEC104576848}"/>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172200" y="2871707"/>
            <a:ext cx="5724893" cy="2829479"/>
          </a:xfrm>
        </p:spPr>
      </p:pic>
    </p:spTree>
    <p:extLst>
      <p:ext uri="{BB962C8B-B14F-4D97-AF65-F5344CB8AC3E}">
        <p14:creationId xmlns:p14="http://schemas.microsoft.com/office/powerpoint/2010/main" val="129697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633413" y="1676402"/>
            <a:ext cx="5157787" cy="823912"/>
          </a:xfrm>
        </p:spPr>
        <p:txBody>
          <a:bodyPr/>
          <a:lstStyle/>
          <a:p>
            <a:r>
              <a:rPr lang="en-IE" sz="1800" dirty="0">
                <a:solidFill>
                  <a:srgbClr val="21958E"/>
                </a:solidFill>
              </a:rPr>
              <a:t>15</a:t>
            </a:r>
            <a:r>
              <a:rPr lang="en-FI" sz="1800" dirty="0">
                <a:solidFill>
                  <a:srgbClr val="21958E"/>
                </a:solidFill>
              </a:rPr>
              <a:t>% of the submissions linked with CSRs</a:t>
            </a:r>
            <a:endParaRPr lang="en-US" sz="1800" dirty="0">
              <a:solidFill>
                <a:srgbClr val="21958E"/>
              </a:solidFill>
            </a:endParaRPr>
          </a:p>
        </p:txBody>
      </p:sp>
      <p:sp>
        <p:nvSpPr>
          <p:cNvPr id="17" name="Text Placeholder 16"/>
          <p:cNvSpPr>
            <a:spLocks noGrp="1"/>
          </p:cNvSpPr>
          <p:nvPr>
            <p:ph type="body" sz="quarter" idx="3"/>
          </p:nvPr>
        </p:nvSpPr>
        <p:spPr>
          <a:xfrm>
            <a:off x="6084748" y="1705156"/>
            <a:ext cx="5801415" cy="795158"/>
          </a:xfrm>
        </p:spPr>
        <p:txBody>
          <a:bodyPr/>
          <a:lstStyle/>
          <a:p>
            <a:r>
              <a:rPr lang="en-IE" sz="1800" dirty="0">
                <a:solidFill>
                  <a:srgbClr val="21958E"/>
                </a:solidFill>
              </a:rPr>
              <a:t>20</a:t>
            </a:r>
            <a:r>
              <a:rPr lang="en-FI" sz="1800" dirty="0">
                <a:solidFill>
                  <a:srgbClr val="21958E"/>
                </a:solidFill>
              </a:rPr>
              <a:t>% of pre-selected requests linked with CSRs</a:t>
            </a:r>
            <a:endParaRPr lang="en-US" sz="1800" dirty="0">
              <a:solidFill>
                <a:srgbClr val="21958E"/>
              </a:solidFill>
            </a:endParaRPr>
          </a:p>
        </p:txBody>
      </p:sp>
      <p:sp>
        <p:nvSpPr>
          <p:cNvPr id="3" name="Title 2"/>
          <p:cNvSpPr>
            <a:spLocks noGrp="1"/>
          </p:cNvSpPr>
          <p:nvPr>
            <p:ph type="title"/>
          </p:nvPr>
        </p:nvSpPr>
        <p:spPr>
          <a:xfrm>
            <a:off x="826948" y="741652"/>
            <a:ext cx="10515600" cy="782357"/>
          </a:xfrm>
        </p:spPr>
        <p:txBody>
          <a:bodyPr/>
          <a:lstStyle/>
          <a:p>
            <a:r>
              <a:rPr lang="en-FI">
                <a:solidFill>
                  <a:srgbClr val="21958E"/>
                </a:solidFill>
              </a:rPr>
              <a:t>Links to the European Semester Country Specific Recommendations (CSR) </a:t>
            </a:r>
            <a:endParaRPr lang="en-US">
              <a:solidFill>
                <a:srgbClr val="21958E"/>
              </a:solidFill>
            </a:endParaRPr>
          </a:p>
        </p:txBody>
      </p:sp>
      <p:cxnSp>
        <p:nvCxnSpPr>
          <p:cNvPr id="22" name="Straight Connector 21"/>
          <p:cNvCxnSpPr/>
          <p:nvPr/>
        </p:nvCxnSpPr>
        <p:spPr>
          <a:xfrm>
            <a:off x="5770418" y="2023990"/>
            <a:ext cx="20782" cy="4085865"/>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7" descr="A screenshot of a computer&#10;&#10;Description automatically generated">
            <a:extLst>
              <a:ext uri="{FF2B5EF4-FFF2-40B4-BE49-F238E27FC236}">
                <a16:creationId xmlns:a16="http://schemas.microsoft.com/office/drawing/2014/main" id="{DA6BD170-BCDA-92D3-A000-700E7623F34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6607" y="2883006"/>
            <a:ext cx="5754593" cy="2844157"/>
          </a:xfrm>
        </p:spPr>
      </p:pic>
      <p:pic>
        <p:nvPicPr>
          <p:cNvPr id="18" name="Content Placeholder 17" descr="A screenshot of a computer screen&#10;&#10;Description automatically generated">
            <a:extLst>
              <a:ext uri="{FF2B5EF4-FFF2-40B4-BE49-F238E27FC236}">
                <a16:creationId xmlns:a16="http://schemas.microsoft.com/office/drawing/2014/main" id="{D3ED7EE6-0CFB-6973-5A9F-A07AA71B306B}"/>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084748" y="2883006"/>
            <a:ext cx="5754589" cy="2844156"/>
          </a:xfrm>
        </p:spPr>
      </p:pic>
    </p:spTree>
    <p:extLst>
      <p:ext uri="{BB962C8B-B14F-4D97-AF65-F5344CB8AC3E}">
        <p14:creationId xmlns:p14="http://schemas.microsoft.com/office/powerpoint/2010/main" val="105170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p:txBody>
          <a:bodyPr/>
          <a:lstStyle/>
          <a:p>
            <a:r>
              <a:rPr lang="en-FI" sz="1800" dirty="0">
                <a:solidFill>
                  <a:srgbClr val="21958E"/>
                </a:solidFill>
              </a:rPr>
              <a:t>Majority of </a:t>
            </a:r>
            <a:r>
              <a:rPr lang="en-IE" sz="1800" dirty="0">
                <a:solidFill>
                  <a:srgbClr val="21958E"/>
                </a:solidFill>
              </a:rPr>
              <a:t>flagship </a:t>
            </a:r>
            <a:r>
              <a:rPr lang="en-FI" sz="1800" dirty="0">
                <a:solidFill>
                  <a:srgbClr val="21958E"/>
                </a:solidFill>
              </a:rPr>
              <a:t>requests</a:t>
            </a:r>
            <a:r>
              <a:rPr lang="en-IE" sz="1800" dirty="0">
                <a:solidFill>
                  <a:srgbClr val="21958E"/>
                </a:solidFill>
              </a:rPr>
              <a:t>, mostly PACE, PA and Democracy</a:t>
            </a:r>
            <a:endParaRPr lang="en-US" sz="1800" dirty="0">
              <a:solidFill>
                <a:srgbClr val="21958E"/>
              </a:solidFill>
            </a:endParaRPr>
          </a:p>
        </p:txBody>
      </p:sp>
      <p:sp>
        <p:nvSpPr>
          <p:cNvPr id="17" name="Text Placeholder 16"/>
          <p:cNvSpPr>
            <a:spLocks noGrp="1"/>
          </p:cNvSpPr>
          <p:nvPr>
            <p:ph type="body" sz="quarter" idx="3"/>
          </p:nvPr>
        </p:nvSpPr>
        <p:spPr/>
        <p:txBody>
          <a:bodyPr/>
          <a:lstStyle/>
          <a:p>
            <a:r>
              <a:rPr lang="en-IE" sz="1800" dirty="0">
                <a:solidFill>
                  <a:srgbClr val="21958E"/>
                </a:solidFill>
              </a:rPr>
              <a:t>Similar shares of selected requests, except for PACE</a:t>
            </a:r>
            <a:endParaRPr lang="en-US" sz="1800" dirty="0">
              <a:solidFill>
                <a:srgbClr val="21958E"/>
              </a:solidFill>
            </a:endParaRPr>
          </a:p>
        </p:txBody>
      </p:sp>
      <p:sp>
        <p:nvSpPr>
          <p:cNvPr id="3" name="Title 2"/>
          <p:cNvSpPr>
            <a:spLocks noGrp="1"/>
          </p:cNvSpPr>
          <p:nvPr>
            <p:ph type="title"/>
          </p:nvPr>
        </p:nvSpPr>
        <p:spPr>
          <a:xfrm>
            <a:off x="970722" y="429852"/>
            <a:ext cx="10515600" cy="782357"/>
          </a:xfrm>
        </p:spPr>
        <p:txBody>
          <a:bodyPr/>
          <a:lstStyle/>
          <a:p>
            <a:r>
              <a:rPr lang="en-FI" dirty="0">
                <a:solidFill>
                  <a:srgbClr val="21958E"/>
                </a:solidFill>
              </a:rPr>
              <a:t>Type of requested support </a:t>
            </a:r>
            <a:endParaRPr lang="en-US" dirty="0">
              <a:solidFill>
                <a:srgbClr val="21958E"/>
              </a:solidFill>
            </a:endParaRPr>
          </a:p>
        </p:txBody>
      </p:sp>
      <p:cxnSp>
        <p:nvCxnSpPr>
          <p:cNvPr id="22" name="Straight Connector 21"/>
          <p:cNvCxnSpPr/>
          <p:nvPr/>
        </p:nvCxnSpPr>
        <p:spPr>
          <a:xfrm>
            <a:off x="5770418" y="2023990"/>
            <a:ext cx="20782" cy="4085865"/>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Content Placeholder 19" descr="A screen shot of a computer&#10;&#10;Description automatically generated">
            <a:extLst>
              <a:ext uri="{FF2B5EF4-FFF2-40B4-BE49-F238E27FC236}">
                <a16:creationId xmlns:a16="http://schemas.microsoft.com/office/drawing/2014/main" id="{14031575-C596-2AB2-3D23-AE88BC598FB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856" y="2839508"/>
            <a:ext cx="5940244" cy="2935913"/>
          </a:xfrm>
        </p:spPr>
      </p:pic>
      <p:pic>
        <p:nvPicPr>
          <p:cNvPr id="8" name="Content Placeholder 7" descr="A screenshot of a computer&#10;&#10;Description automatically generated">
            <a:extLst>
              <a:ext uri="{FF2B5EF4-FFF2-40B4-BE49-F238E27FC236}">
                <a16:creationId xmlns:a16="http://schemas.microsoft.com/office/drawing/2014/main" id="{E8A6B295-9D10-BD4F-0706-568D057767AA}"/>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096000" y="2839507"/>
            <a:ext cx="5940243" cy="2935914"/>
          </a:xfrm>
        </p:spPr>
      </p:pic>
    </p:spTree>
    <p:extLst>
      <p:ext uri="{BB962C8B-B14F-4D97-AF65-F5344CB8AC3E}">
        <p14:creationId xmlns:p14="http://schemas.microsoft.com/office/powerpoint/2010/main" val="250550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srcRect t="44" b="44"/>
          <a:stretch>
            <a:fillRect/>
          </a:stretch>
        </p:blipFill>
        <p:spPr>
          <a:prstGeom prst="rect">
            <a:avLst/>
          </a:prstGeom>
        </p:spPr>
      </p:pic>
      <p:sp>
        <p:nvSpPr>
          <p:cNvPr id="4" name="Title 3"/>
          <p:cNvSpPr>
            <a:spLocks noGrp="1"/>
          </p:cNvSpPr>
          <p:nvPr>
            <p:ph type="title"/>
          </p:nvPr>
        </p:nvSpPr>
        <p:spPr/>
        <p:txBody>
          <a:bodyPr/>
          <a:lstStyle/>
          <a:p>
            <a:r>
              <a:rPr lang="en-FI">
                <a:solidFill>
                  <a:srgbClr val="21958E"/>
                </a:solidFill>
              </a:rPr>
              <a:t>2. Requests / policy areas / countries </a:t>
            </a:r>
            <a:endParaRPr lang="en-US">
              <a:solidFill>
                <a:srgbClr val="21958E"/>
              </a:solidFill>
            </a:endParaRPr>
          </a:p>
        </p:txBody>
      </p:sp>
    </p:spTree>
    <p:extLst>
      <p:ext uri="{BB962C8B-B14F-4D97-AF65-F5344CB8AC3E}">
        <p14:creationId xmlns:p14="http://schemas.microsoft.com/office/powerpoint/2010/main" val="345752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solidFill>
                  <a:srgbClr val="21958E"/>
                </a:solidFill>
              </a:rPr>
              <a:t>Requests per Country and multi-country</a:t>
            </a:r>
            <a:endParaRPr lang="en-US">
              <a:solidFill>
                <a:srgbClr val="21958E"/>
              </a:solidFill>
            </a:endParaRPr>
          </a:p>
        </p:txBody>
      </p:sp>
      <p:sp>
        <p:nvSpPr>
          <p:cNvPr id="8" name="Content Placeholder 7"/>
          <p:cNvSpPr>
            <a:spLocks noGrp="1"/>
          </p:cNvSpPr>
          <p:nvPr>
            <p:ph sz="half" idx="2"/>
          </p:nvPr>
        </p:nvSpPr>
        <p:spPr>
          <a:xfrm>
            <a:off x="435678" y="2686018"/>
            <a:ext cx="4569459" cy="1971428"/>
          </a:xfrm>
        </p:spPr>
        <p:txBody>
          <a:bodyPr vert="horz" wrap="square" lIns="91440" tIns="45720" rIns="91440" bIns="45720" rtlCol="0" anchor="t">
            <a:noAutofit/>
          </a:bodyPr>
          <a:lstStyle/>
          <a:p>
            <a:r>
              <a:rPr lang="en-IE" dirty="0"/>
              <a:t>Pre-selected requests in 21 Member State</a:t>
            </a:r>
            <a:endParaRPr lang="en-FI" dirty="0"/>
          </a:p>
          <a:p>
            <a:r>
              <a:rPr lang="en-IE" dirty="0"/>
              <a:t>Pre-selected multi-country requests in 12 Member States</a:t>
            </a:r>
            <a:endParaRPr lang="en-US" dirty="0"/>
          </a:p>
        </p:txBody>
      </p:sp>
      <p:pic>
        <p:nvPicPr>
          <p:cNvPr id="6" name="Content Placeholder 5" descr="A blue and black graph&#10;&#10;Description automatically generated">
            <a:extLst>
              <a:ext uri="{FF2B5EF4-FFF2-40B4-BE49-F238E27FC236}">
                <a16:creationId xmlns:a16="http://schemas.microsoft.com/office/drawing/2014/main" id="{1C74744D-1155-EF6B-F1A9-90BA100BA174}"/>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47216" y="1939637"/>
            <a:ext cx="7009106" cy="3464190"/>
          </a:xfrm>
        </p:spPr>
      </p:pic>
    </p:spTree>
    <p:extLst>
      <p:ext uri="{BB962C8B-B14F-4D97-AF65-F5344CB8AC3E}">
        <p14:creationId xmlns:p14="http://schemas.microsoft.com/office/powerpoint/2010/main" val="3906836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8c09b92-03a1-4aee-b18d-5bd89c2c2a4c"/>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A3E93BFF5E64B81FD2752BF1BECD6" ma:contentTypeVersion="14" ma:contentTypeDescription="Create a new document." ma:contentTypeScope="" ma:versionID="da4e80a661110df4d7392d0b0ad65c8d">
  <xsd:schema xmlns:xsd="http://www.w3.org/2001/XMLSchema" xmlns:xs="http://www.w3.org/2001/XMLSchema" xmlns:p="http://schemas.microsoft.com/office/2006/metadata/properties" xmlns:ns2="4d8d8558-386b-4b7a-9934-ee7da0a43094" xmlns:ns3="5142aa42-1af1-41a6-85f2-be9d08ee8af9" targetNamespace="http://schemas.microsoft.com/office/2006/metadata/properties" ma:root="true" ma:fieldsID="76682d35caba6dd78801367249e3e9fe" ns2:_="" ns3:_="">
    <xsd:import namespace="4d8d8558-386b-4b7a-9934-ee7da0a43094"/>
    <xsd:import namespace="5142aa42-1af1-41a6-85f2-be9d08ee8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d8558-386b-4b7a-9934-ee7da0a4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2aa42-1af1-41a6-85f2-be9d08ee8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8d8558-386b-4b7a-9934-ee7da0a4309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0EB66-79DC-4CEA-8D2F-DF2140B66E65}"/>
</file>

<file path=customXml/itemProps2.xml><?xml version="1.0" encoding="utf-8"?>
<ds:datastoreItem xmlns:ds="http://schemas.openxmlformats.org/officeDocument/2006/customXml" ds:itemID="{F08F74A5-E642-4D25-870D-F9CD2618160B}">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33e07890-6196-4e26-9dd2-53178dae8e48"/>
    <ds:schemaRef ds:uri="http://purl.org/dc/dcmitype/"/>
    <ds:schemaRef ds:uri="http://schemas.microsoft.com/office/infopath/2007/PartnerControls"/>
    <ds:schemaRef ds:uri="http://schemas.openxmlformats.org/package/2006/metadata/core-properties"/>
    <ds:schemaRef ds:uri="faa54b14-608b-44ba-8621-4287d9574b27"/>
    <ds:schemaRef ds:uri="http://www.w3.org/XML/1998/namespace"/>
    <ds:schemaRef ds:uri="4d8d8558-386b-4b7a-9934-ee7da0a43094"/>
  </ds:schemaRefs>
</ds:datastoreItem>
</file>

<file path=customXml/itemProps3.xml><?xml version="1.0" encoding="utf-8"?>
<ds:datastoreItem xmlns:ds="http://schemas.openxmlformats.org/officeDocument/2006/customXml" ds:itemID="{C800FD2B-F418-46BC-BD63-FF5C2E4F52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5460</TotalTime>
  <Words>2005</Words>
  <Application>Microsoft Office PowerPoint</Application>
  <PresentationFormat>Widescreen</PresentationFormat>
  <Paragraphs>200</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Söhne</vt:lpstr>
      <vt:lpstr>Office Theme</vt:lpstr>
      <vt:lpstr>PowerPoint Presentation</vt:lpstr>
      <vt:lpstr>1. Overview of Public Administration requests</vt:lpstr>
      <vt:lpstr>Number of presented and pre-selected requests </vt:lpstr>
      <vt:lpstr>Links to the ComPAct</vt:lpstr>
      <vt:lpstr>Links to the National Recovery and Resilience Plans (RRP) </vt:lpstr>
      <vt:lpstr>Links to the European Semester Country Specific Recommendations (CSR) </vt:lpstr>
      <vt:lpstr>Type of requested support </vt:lpstr>
      <vt:lpstr>2. Requests / policy areas / countries </vt:lpstr>
      <vt:lpstr>Requests per Country and multi-country</vt:lpstr>
      <vt:lpstr>Pre-selected multi-country requests by title, policy area and participating countries (excl. PACE) </vt:lpstr>
      <vt:lpstr>Services and Digitalisation</vt:lpstr>
      <vt:lpstr>Justice and Rule of Law </vt:lpstr>
      <vt:lpstr>Organisation and Management</vt:lpstr>
      <vt:lpstr>3. PACE exchanges</vt:lpstr>
      <vt:lpstr>Overview</vt:lpstr>
      <vt:lpstr>PACE policy areas</vt:lpstr>
      <vt:lpstr>Details on exchanges</vt:lpstr>
      <vt:lpstr>What to expect </vt:lpstr>
      <vt:lpstr>Any questions?</vt:lpstr>
      <vt:lpstr>Thank you! </vt:lpstr>
      <vt:lpstr>4. Annex</vt:lpstr>
      <vt:lpstr>Policy </vt:lpstr>
      <vt:lpstr>Integrity and accountability  </vt:lpstr>
      <vt:lpstr>Management of EU funds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GIACOLETTO Thomas (REFORM)</cp:lastModifiedBy>
  <cp:revision>107</cp:revision>
  <dcterms:created xsi:type="dcterms:W3CDTF">2019-08-09T12:06:42Z</dcterms:created>
  <dcterms:modified xsi:type="dcterms:W3CDTF">2024-01-17T16:06:11Z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0x010100A03A3E93BFF5E64B81FD2752BF1BECD6</vt:lpwstr>
  </property>
  <property fmtid="{D5CDD505-2E9C-101B-9397-08002B2CF9AE}" pid="3" name="Offisync_UpdateToken">
    <vt:lpwstr>1</vt:lpwstr>
  </property>
  <property fmtid="{D5CDD505-2E9C-101B-9397-08002B2CF9AE}" pid="4" name="Offisync_ServerID">
    <vt:lpwstr>0d3b22a6-6203-4efc-8e8e-b5279256493b</vt:lpwstr>
  </property>
  <property fmtid="{D5CDD505-2E9C-101B-9397-08002B2CF9AE}" pid="5" name="Offisync_UniqueId">
    <vt:lpwstr>215656</vt:lpwstr>
  </property>
  <property fmtid="{D5CDD505-2E9C-101B-9397-08002B2CF9AE}" pid="6" name="Jive_LatestUserAccountName">
    <vt:lpwstr>charmth</vt:lpwstr>
  </property>
  <property fmtid="{D5CDD505-2E9C-101B-9397-08002B2CF9AE}" pid="7" name="Offisync_ProviderInitializationData">
    <vt:lpwstr>https://webgate.ec.europa.eu/connected</vt:lpwstr>
  </property>
  <property fmtid="{D5CDD505-2E9C-101B-9397-08002B2CF9AE}" pid="8" name="Jive_VersionGuid">
    <vt:lpwstr>f32d9c5c6dce4db48ebd539cb3fe0e33</vt:lpwstr>
  </property>
  <property fmtid="{D5CDD505-2E9C-101B-9397-08002B2CF9AE}" pid="9" name="MediaServiceImageTags">
    <vt:lpwstr/>
  </property>
  <property fmtid="{D5CDD505-2E9C-101B-9397-08002B2CF9AE}" pid="10" name="MSIP_Label_6bd9ddd1-4d20-43f6-abfa-fc3c07406f94_Enabled">
    <vt:lpwstr>true</vt:lpwstr>
  </property>
  <property fmtid="{D5CDD505-2E9C-101B-9397-08002B2CF9AE}" pid="11" name="MSIP_Label_6bd9ddd1-4d20-43f6-abfa-fc3c07406f94_SetDate">
    <vt:lpwstr>2023-02-06T16:24:24Z</vt:lpwstr>
  </property>
  <property fmtid="{D5CDD505-2E9C-101B-9397-08002B2CF9AE}" pid="12" name="MSIP_Label_6bd9ddd1-4d20-43f6-abfa-fc3c07406f94_Method">
    <vt:lpwstr>Standard</vt:lpwstr>
  </property>
  <property fmtid="{D5CDD505-2E9C-101B-9397-08002B2CF9AE}" pid="13" name="MSIP_Label_6bd9ddd1-4d20-43f6-abfa-fc3c07406f94_Name">
    <vt:lpwstr>Commission Use</vt:lpwstr>
  </property>
  <property fmtid="{D5CDD505-2E9C-101B-9397-08002B2CF9AE}" pid="14" name="MSIP_Label_6bd9ddd1-4d20-43f6-abfa-fc3c07406f94_SiteId">
    <vt:lpwstr>b24c8b06-522c-46fe-9080-70926f8dddb1</vt:lpwstr>
  </property>
  <property fmtid="{D5CDD505-2E9C-101B-9397-08002B2CF9AE}" pid="15" name="MSIP_Label_6bd9ddd1-4d20-43f6-abfa-fc3c07406f94_ActionId">
    <vt:lpwstr>b177c264-3b0d-4f5a-b511-ae1404550216</vt:lpwstr>
  </property>
  <property fmtid="{D5CDD505-2E9C-101B-9397-08002B2CF9AE}" pid="16" name="MSIP_Label_6bd9ddd1-4d20-43f6-abfa-fc3c07406f94_ContentBits">
    <vt:lpwstr>0</vt:lpwstr>
  </property>
</Properties>
</file>