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4"/>
  </p:handoutMasterIdLst>
  <p:sldIdLst>
    <p:sldId id="256" r:id="rId5"/>
    <p:sldId id="257" r:id="rId6"/>
    <p:sldId id="262" r:id="rId7"/>
    <p:sldId id="278" r:id="rId8"/>
    <p:sldId id="282" r:id="rId9"/>
    <p:sldId id="265" r:id="rId10"/>
    <p:sldId id="280" r:id="rId11"/>
    <p:sldId id="28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lli Justin at MITA" initials="PJaM" lastIdx="2" clrIdx="0">
    <p:extLst>
      <p:ext uri="{19B8F6BF-5375-455C-9EA6-DF929625EA0E}">
        <p15:presenceInfo xmlns:p15="http://schemas.microsoft.com/office/powerpoint/2012/main" userId="S::justin.portelli@gov.mt::3cc3d6e3-b65e-4803-94b2-77f5963608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94E"/>
    <a:srgbClr val="1F4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0"/>
    <p:restoredTop sz="94620"/>
  </p:normalViewPr>
  <p:slideViewPr>
    <p:cSldViewPr snapToGrid="0" snapToObjects="1">
      <p:cViewPr varScale="1">
        <p:scale>
          <a:sx n="65" d="100"/>
          <a:sy n="65" d="100"/>
        </p:scale>
        <p:origin x="8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68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SSON Kjartan (REFORM)" userId="S::kjartan.bjornsson@ec.europa.eu::febdbe4a-1221-44e0-8685-a0321ace4502" providerId="AD" clId="Web-{AAA4DE8E-713F-FF29-B09D-D731E293E2CC}"/>
    <pc:docChg chg="mod">
      <pc:chgData name="BJORNSSON Kjartan (REFORM)" userId="S::kjartan.bjornsson@ec.europa.eu::febdbe4a-1221-44e0-8685-a0321ace4502" providerId="AD" clId="Web-{AAA4DE8E-713F-FF29-B09D-D731E293E2CC}" dt="2024-05-13T19:09:18.385" v="0" actId="33475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F5E545-6677-7F41-9FA7-6F6E43D32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1BC6B-16FE-F740-B9AB-517C7022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18108-8238-DD45-B9AB-18209D483D8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280A4-4199-AA45-9092-20398BA23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B86F-ABB2-3E44-B95A-C8E8396D5B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E06A-5C54-F849-AA32-814C584F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hyperlink" Target="https://www.youtube.com/user/MITAchannel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www.facebook.com/mitaofficial" TargetMode="External"/><Relationship Id="rId12" Type="http://schemas.openxmlformats.org/officeDocument/2006/relationships/image" Target="../media/image18.emf"/><Relationship Id="rId2" Type="http://schemas.openxmlformats.org/officeDocument/2006/relationships/image" Target="../media/image1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https://twitter.com/mitamalta?lang=en" TargetMode="External"/><Relationship Id="rId5" Type="http://schemas.openxmlformats.org/officeDocument/2006/relationships/image" Target="../media/image4.emf"/><Relationship Id="rId15" Type="http://schemas.openxmlformats.org/officeDocument/2006/relationships/hyperlink" Target="https://www.linkedin.com/company/mita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hyperlink" Target="https://www.instagram.com/mita.malta/?hl=en" TargetMode="External"/><Relationship Id="rId14" Type="http://schemas.openxmlformats.org/officeDocument/2006/relationships/image" Target="../media/image1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8DF65F-FB9C-AF4F-B7B4-08F1D660D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19208"/>
          <a:stretch/>
        </p:blipFill>
        <p:spPr>
          <a:xfrm rot="5400000">
            <a:off x="2606388" y="-2747052"/>
            <a:ext cx="7042287" cy="1231499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86CD-F621-5D4D-812E-88E39B041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3976" y="2218765"/>
            <a:ext cx="5044637" cy="941348"/>
          </a:xfrm>
        </p:spPr>
        <p:txBody>
          <a:bodyPr anchor="b">
            <a:normAutofit/>
          </a:bodyPr>
          <a:lstStyle>
            <a:lvl1pPr algn="l">
              <a:defRPr sz="24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5C487-0157-9E46-9644-3B785B075F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23977" y="3305600"/>
            <a:ext cx="5044636" cy="271462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 SUBTITLE OF 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D8E40-51F1-DC4C-B5FE-CDFB6AF30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954" y="3013608"/>
            <a:ext cx="2320239" cy="714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1E126-4129-C049-A7FC-95330B5536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964" y="350647"/>
            <a:ext cx="1368357" cy="469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D1F15-7F4A-544F-817B-F12078558D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0"/>
            <a:ext cx="2603147" cy="2161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CCAAE-5B8D-A845-8351-FEE1982DBA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02806" y="3327794"/>
            <a:ext cx="3282222" cy="36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9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8DD12-5A23-E94F-A8C7-3B06621FB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619" y="5920858"/>
            <a:ext cx="12291238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8DE30-0235-2548-A261-FA5F22F8F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619" y="1601162"/>
            <a:ext cx="4605965" cy="52975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6F3F07-4483-4739-925B-68864CE3EDE5}"/>
              </a:ext>
            </a:extLst>
          </p:cNvPr>
          <p:cNvCxnSpPr/>
          <p:nvPr userDrawn="1"/>
        </p:nvCxnSpPr>
        <p:spPr>
          <a:xfrm>
            <a:off x="4182809" y="1359932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D7EFF32-30AD-461B-9F8D-932C44F42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2808" y="1584817"/>
            <a:ext cx="7411429" cy="346919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BE4CF-1FE2-4B4B-BAC6-1C180BAAD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2809" y="713555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3994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ubtitle + Poin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8DD12-5A23-E94F-A8C7-3B06621FB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619" y="5920858"/>
            <a:ext cx="12291238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8DE30-0235-2548-A261-FA5F22F8F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619" y="1601162"/>
            <a:ext cx="4605965" cy="52975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6F3F07-4483-4739-925B-68864CE3EDE5}"/>
              </a:ext>
            </a:extLst>
          </p:cNvPr>
          <p:cNvCxnSpPr/>
          <p:nvPr userDrawn="1"/>
        </p:nvCxnSpPr>
        <p:spPr>
          <a:xfrm>
            <a:off x="4182809" y="1359932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D7EFF32-30AD-461B-9F8D-932C44F42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2808" y="1584816"/>
            <a:ext cx="7411429" cy="341957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6F8B12-0C00-154D-9BE8-B33B050198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2809" y="713555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646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8BA4017-25BB-3C45-86E2-9373737AF3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819" y="1612219"/>
            <a:ext cx="6780606" cy="4313660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8A3E339-61A5-1744-BB6C-DD6AC15783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3434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9168B41-C4A2-A14E-B159-B50C4730DD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19" y="1612219"/>
            <a:ext cx="6780606" cy="4285305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3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00DB60-8040-804A-A3A1-E871154D34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8999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E7F8F5B-5D94-C448-993D-7479FDF9B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614" y="1066596"/>
            <a:ext cx="4682837" cy="49829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8BA4017-25BB-3C45-86E2-9373737AF3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819" y="1612219"/>
            <a:ext cx="3982905" cy="443733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49DE3A-3760-0946-8A2E-493C8EA409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2680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E7F8F5B-5D94-C448-993D-7479FDF9B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614" y="1066596"/>
            <a:ext cx="4682837" cy="49829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65776358-4B35-BE4D-AB11-121599C98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9D0C70E-5708-9246-A416-F620380D34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19" y="1612219"/>
            <a:ext cx="3982905" cy="4437336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3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63368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Text + Cap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6E1A0B-8AB4-D948-9E7A-0BD8A21C2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9208"/>
          <a:stretch/>
        </p:blipFill>
        <p:spPr>
          <a:xfrm rot="5400000">
            <a:off x="7029035" y="4316296"/>
            <a:ext cx="505106" cy="3980872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7C3A3E-82C3-0A43-8A59-7F2F837DD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1152" y="6168233"/>
            <a:ext cx="3980872" cy="19708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E7F8F5B-5D94-C448-993D-7479FDF9B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614" y="1066596"/>
            <a:ext cx="4682837" cy="49829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65776358-4B35-BE4D-AB11-121599C98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1EC8C3F-97EA-0145-B59D-89822A7E0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21" y="1531950"/>
            <a:ext cx="3982905" cy="451760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55188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title + Points + Cap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6E1A0B-8AB4-D948-9E7A-0BD8A21C2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9208"/>
          <a:stretch/>
        </p:blipFill>
        <p:spPr>
          <a:xfrm rot="5400000">
            <a:off x="7029035" y="4316296"/>
            <a:ext cx="505106" cy="3980872"/>
          </a:xfrm>
          <a:prstGeom prst="rect">
            <a:avLst/>
          </a:prstGeom>
          <a:ln>
            <a:noFill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7C3A3E-82C3-0A43-8A59-7F2F837DD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1152" y="6168233"/>
            <a:ext cx="3980872" cy="19708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E7F8F5B-5D94-C448-993D-7479FDF9B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8614" y="1066596"/>
            <a:ext cx="4682837" cy="49829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EA405-31CF-3449-B90B-CA432A3021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151" y="-924560"/>
            <a:ext cx="6683187" cy="956165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330C8F-EEE5-E54E-9065-EA18129A0C78}"/>
              </a:ext>
            </a:extLst>
          </p:cNvPr>
          <p:cNvCxnSpPr/>
          <p:nvPr userDrawn="1"/>
        </p:nvCxnSpPr>
        <p:spPr>
          <a:xfrm>
            <a:off x="776821" y="133570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65776358-4B35-BE4D-AB11-121599C98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821" y="697353"/>
            <a:ext cx="3127060" cy="552113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9D0C70E-5708-9246-A416-F620380D34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819" y="1612219"/>
            <a:ext cx="3982905" cy="4437336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4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13121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ub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7A58B05-6004-284B-83BF-6883C5C73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0134" y="1045132"/>
            <a:ext cx="7345029" cy="105085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64393EF-D95A-4745-95DD-9ECD04D2B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0120" y="700517"/>
            <a:ext cx="2643545" cy="555520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1539E8-A812-F945-B7BE-99DC1E333880}"/>
              </a:ext>
            </a:extLst>
          </p:cNvPr>
          <p:cNvCxnSpPr/>
          <p:nvPr userDrawn="1"/>
        </p:nvCxnSpPr>
        <p:spPr>
          <a:xfrm>
            <a:off x="6630120" y="134227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AA735D-B76B-7C4F-AF52-B8B35DC069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18553" y="1342278"/>
            <a:ext cx="4432684" cy="453729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94FC023-24CF-4A48-A5D4-C18AEA7709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0120" y="1636853"/>
            <a:ext cx="4909608" cy="424271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77296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ub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7A58B05-6004-284B-83BF-6883C5C73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0134" y="1045132"/>
            <a:ext cx="7345029" cy="105085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64393EF-D95A-4745-95DD-9ECD04D2B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0120" y="700517"/>
            <a:ext cx="2643545" cy="555520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1539E8-A812-F945-B7BE-99DC1E333880}"/>
              </a:ext>
            </a:extLst>
          </p:cNvPr>
          <p:cNvCxnSpPr/>
          <p:nvPr userDrawn="1"/>
        </p:nvCxnSpPr>
        <p:spPr>
          <a:xfrm>
            <a:off x="6630120" y="134227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DAA735D-B76B-7C4F-AF52-B8B35DC069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18553" y="1342278"/>
            <a:ext cx="4432684" cy="453729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525D841-3A43-3F4D-AE8C-3AD00DB80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0120" y="1636852"/>
            <a:ext cx="4909608" cy="4242717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3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5788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ubtitle +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6B869B5-039A-F14B-83FF-A57ED0E689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7699" y="586387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74032-A770-6546-A2C8-BDEAA2D648D3}"/>
              </a:ext>
            </a:extLst>
          </p:cNvPr>
          <p:cNvCxnSpPr/>
          <p:nvPr userDrawn="1"/>
        </p:nvCxnSpPr>
        <p:spPr>
          <a:xfrm>
            <a:off x="1837699" y="1232764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4B575DA-F4AB-DB47-B455-144201670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7697" y="1478497"/>
            <a:ext cx="7021687" cy="4793116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A9C19E-274E-FB41-8936-56DAFD3F8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62EAAF-70F4-6748-9C0F-ECEBE0920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BE6C56-A3B7-C94C-8CEE-5F722760DA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ubtitle + Point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7A58B05-6004-284B-83BF-6883C5C73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0134" y="1045132"/>
            <a:ext cx="7345029" cy="1050855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64393EF-D95A-4745-95DD-9ECD04D2B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30120" y="700517"/>
            <a:ext cx="2643545" cy="555520"/>
          </a:xfrm>
        </p:spPr>
        <p:txBody>
          <a:bodyPr>
            <a:noAutofit/>
          </a:bodyPr>
          <a:lstStyle>
            <a:lvl1pPr marL="0" indent="0" algn="l">
              <a:lnSpc>
                <a:spcPts val="1720"/>
              </a:lnSpc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1539E8-A812-F945-B7BE-99DC1E333880}"/>
              </a:ext>
            </a:extLst>
          </p:cNvPr>
          <p:cNvCxnSpPr/>
          <p:nvPr userDrawn="1"/>
        </p:nvCxnSpPr>
        <p:spPr>
          <a:xfrm>
            <a:off x="6630120" y="1342279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525D841-3A43-3F4D-AE8C-3AD00DB80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0120" y="1636852"/>
            <a:ext cx="4909608" cy="4352818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3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B3FCD80-0126-8442-A9D6-087473CBB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5191" y="3334867"/>
            <a:ext cx="2846112" cy="30995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dirty="0" smtClean="0">
                <a:solidFill>
                  <a:srgbClr val="AA29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BDD75C4-0175-974F-BD7A-396250110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5768" y="2183310"/>
            <a:ext cx="3145535" cy="99974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dirty="0" smtClean="0">
                <a:solidFill>
                  <a:srgbClr val="1F42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“QUOTE GOES</a:t>
            </a:r>
          </a:p>
          <a:p>
            <a:pPr lvl="0"/>
            <a:r>
              <a:rPr lang="en-US" dirty="0"/>
              <a:t>HERE”</a:t>
            </a:r>
          </a:p>
        </p:txBody>
      </p:sp>
    </p:spTree>
    <p:extLst>
      <p:ext uri="{BB962C8B-B14F-4D97-AF65-F5344CB8AC3E}">
        <p14:creationId xmlns:p14="http://schemas.microsoft.com/office/powerpoint/2010/main" val="207934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F30C2F2-EA28-A24E-A71E-9D68750FC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7125" y="536460"/>
            <a:ext cx="7345029" cy="105085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531E8-B62F-644C-992F-E441591032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000" y="863600"/>
            <a:ext cx="10922001" cy="54864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Chart/Table</a:t>
            </a:r>
          </a:p>
        </p:txBody>
      </p:sp>
    </p:spTree>
    <p:extLst>
      <p:ext uri="{BB962C8B-B14F-4D97-AF65-F5344CB8AC3E}">
        <p14:creationId xmlns:p14="http://schemas.microsoft.com/office/powerpoint/2010/main" val="2109755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99E996-C60E-5C46-86B9-F0A80D32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19208"/>
          <a:stretch/>
        </p:blipFill>
        <p:spPr>
          <a:xfrm rot="5400000">
            <a:off x="2606388" y="-2747052"/>
            <a:ext cx="7042287" cy="1231499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886CD-F621-5D4D-812E-88E39B0416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3976" y="3196422"/>
            <a:ext cx="5044637" cy="385109"/>
          </a:xfrm>
        </p:spPr>
        <p:txBody>
          <a:bodyPr anchor="b">
            <a:normAutofit/>
          </a:bodyPr>
          <a:lstStyle>
            <a:lvl1pPr algn="l">
              <a:defRPr sz="24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D8E40-51F1-DC4C-B5FE-CDFB6AF30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954" y="3013608"/>
            <a:ext cx="2320239" cy="714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A7C3F-249A-9B4F-B2F6-2760D97C8D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964" y="350647"/>
            <a:ext cx="1368357" cy="4694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E702D-CBF4-5743-AF84-863B60A606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0"/>
            <a:ext cx="2603147" cy="2161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D8680-914B-8B4A-818B-7E89F73D29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02806" y="3327794"/>
            <a:ext cx="3282222" cy="3603791"/>
          </a:xfrm>
          <a:prstGeom prst="rect">
            <a:avLst/>
          </a:prstGeom>
        </p:spPr>
      </p:pic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0B9F8352-F3E7-FE4A-8AE6-49CEEF319B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76585" y="3782418"/>
            <a:ext cx="368300" cy="368300"/>
          </a:xfrm>
          <a:prstGeom prst="rect">
            <a:avLst/>
          </a:prstGeom>
        </p:spPr>
      </p:pic>
      <p:pic>
        <p:nvPicPr>
          <p:cNvPr id="18" name="Picture 17">
            <a:hlinkClick r:id="rId9"/>
            <a:extLst>
              <a:ext uri="{FF2B5EF4-FFF2-40B4-BE49-F238E27FC236}">
                <a16:creationId xmlns:a16="http://schemas.microsoft.com/office/drawing/2014/main" id="{9977D9CB-63F0-9641-8CD6-6BF9B96C9B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5533" y="3782418"/>
            <a:ext cx="368300" cy="368300"/>
          </a:xfrm>
          <a:prstGeom prst="rect">
            <a:avLst/>
          </a:prstGeom>
        </p:spPr>
      </p:pic>
      <p:pic>
        <p:nvPicPr>
          <p:cNvPr id="19" name="Picture 18">
            <a:hlinkClick r:id="rId11"/>
            <a:extLst>
              <a:ext uri="{FF2B5EF4-FFF2-40B4-BE49-F238E27FC236}">
                <a16:creationId xmlns:a16="http://schemas.microsoft.com/office/drawing/2014/main" id="{775A79C5-B095-C841-8C0F-24E4E8BD65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74481" y="3773558"/>
            <a:ext cx="368300" cy="368300"/>
          </a:xfrm>
          <a:prstGeom prst="rect">
            <a:avLst/>
          </a:prstGeom>
        </p:spPr>
      </p:pic>
      <p:pic>
        <p:nvPicPr>
          <p:cNvPr id="20" name="Picture 19">
            <a:hlinkClick r:id="rId13"/>
            <a:extLst>
              <a:ext uri="{FF2B5EF4-FFF2-40B4-BE49-F238E27FC236}">
                <a16:creationId xmlns:a16="http://schemas.microsoft.com/office/drawing/2014/main" id="{11D61E7B-CE5E-6B44-9EA0-8FE455C30B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73429" y="3773558"/>
            <a:ext cx="368300" cy="368300"/>
          </a:xfrm>
          <a:prstGeom prst="rect">
            <a:avLst/>
          </a:prstGeom>
        </p:spPr>
      </p:pic>
      <p:pic>
        <p:nvPicPr>
          <p:cNvPr id="21" name="Picture 20">
            <a:hlinkClick r:id="rId15"/>
            <a:extLst>
              <a:ext uri="{FF2B5EF4-FFF2-40B4-BE49-F238E27FC236}">
                <a16:creationId xmlns:a16="http://schemas.microsoft.com/office/drawing/2014/main" id="{67804AA2-0F97-2D4D-9142-020803A73A7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69083" y="3773558"/>
            <a:ext cx="368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7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ubtitle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6B869B5-039A-F14B-83FF-A57ED0E689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7699" y="586387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74032-A770-6546-A2C8-BDEAA2D648D3}"/>
              </a:ext>
            </a:extLst>
          </p:cNvPr>
          <p:cNvCxnSpPr/>
          <p:nvPr userDrawn="1"/>
        </p:nvCxnSpPr>
        <p:spPr>
          <a:xfrm>
            <a:off x="1837699" y="1232764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BA9C19E-274E-FB41-8936-56DAFD3F8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62EAAF-70F4-6748-9C0F-ECEBE0920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BE6C56-A3B7-C94C-8CEE-5F722760DA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F50F0F0-6CD0-423A-8D33-E554BF5AC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699" y="1523232"/>
            <a:ext cx="7411429" cy="381431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ubtitle + Poin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6B869B5-039A-F14B-83FF-A57ED0E689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7699" y="586387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474032-A770-6546-A2C8-BDEAA2D648D3}"/>
              </a:ext>
            </a:extLst>
          </p:cNvPr>
          <p:cNvCxnSpPr/>
          <p:nvPr userDrawn="1"/>
        </p:nvCxnSpPr>
        <p:spPr>
          <a:xfrm>
            <a:off x="1837699" y="1232764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BA9C19E-274E-FB41-8936-56DAFD3F8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62EAAF-70F4-6748-9C0F-ECEBE0920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BE6C56-A3B7-C94C-8CEE-5F722760DA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F50F0F0-6CD0-423A-8D33-E554BF5AC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699" y="1523232"/>
            <a:ext cx="7411429" cy="384975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 lang="en-US" sz="1400" b="0" i="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457200" marR="0" lvl="1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6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ub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051BD-9BBE-BD45-85AD-8662CD03D2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2016" y="342180"/>
            <a:ext cx="5865091" cy="582814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B7F2A-17A8-7746-A7DD-EE7ECBFB6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D32B4-2432-FD42-BE1D-F865EF0B9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897B0-74CE-5244-A5B2-30E830DDF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18A6D6F-53F7-664B-B916-09DB5A756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2478" y="1298637"/>
            <a:ext cx="3669865" cy="487168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5E6A75A-74BF-7642-B8C3-D9D1E4A546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479" y="342180"/>
            <a:ext cx="3383884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E39A98-0BC0-7A40-8493-57B64CCE20E5}"/>
              </a:ext>
            </a:extLst>
          </p:cNvPr>
          <p:cNvCxnSpPr>
            <a:cxnSpLocks/>
          </p:cNvCxnSpPr>
          <p:nvPr userDrawn="1"/>
        </p:nvCxnSpPr>
        <p:spPr>
          <a:xfrm>
            <a:off x="1992479" y="984483"/>
            <a:ext cx="3383884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ub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051BD-9BBE-BD45-85AD-8662CD03D2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2016" y="342180"/>
            <a:ext cx="5865091" cy="582814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B7F2A-17A8-7746-A7DD-EE7ECBFB6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D32B4-2432-FD42-BE1D-F865EF0B9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897B0-74CE-5244-A5B2-30E830DDF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5E6A75A-74BF-7642-B8C3-D9D1E4A546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479" y="342180"/>
            <a:ext cx="3383884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E39A98-0BC0-7A40-8493-57B64CCE20E5}"/>
              </a:ext>
            </a:extLst>
          </p:cNvPr>
          <p:cNvCxnSpPr>
            <a:cxnSpLocks/>
          </p:cNvCxnSpPr>
          <p:nvPr userDrawn="1"/>
        </p:nvCxnSpPr>
        <p:spPr>
          <a:xfrm>
            <a:off x="1992479" y="984483"/>
            <a:ext cx="3383884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2F7BF8A-83E3-AA42-8AF1-5406645FB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2900" y="1298636"/>
            <a:ext cx="3560112" cy="4871685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5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37699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B7F2A-17A8-7746-A7DD-EE7ECBFB6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1" y="-110702"/>
            <a:ext cx="2603150" cy="2161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D32B4-2432-FD42-BE1D-F865EF0B90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531" y="342180"/>
            <a:ext cx="1368357" cy="4694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897B0-74CE-5244-A5B2-30E830DDF0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86974" y="3327793"/>
            <a:ext cx="3282222" cy="360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4ADFE-D604-A14A-AA04-24B257FA2E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2477" y="0"/>
            <a:ext cx="576343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9E51BF7-6D50-FF48-B8A2-7A3F10CAB4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712" y="1901622"/>
            <a:ext cx="3383884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4FCC8EF-F729-8748-B0B9-722BCB155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133" y="2626095"/>
            <a:ext cx="3560112" cy="1952993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  <a:buSzTx/>
              <a:buFontTx/>
              <a:buBlip>
                <a:blip r:embed="rId4"/>
              </a:buBlip>
              <a:tabLst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90610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ubtitle +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58DD12-5A23-E94F-A8C7-3B06621FB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619" y="5920858"/>
            <a:ext cx="12291238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8DE30-0235-2548-A261-FA5F22F8F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619" y="1601162"/>
            <a:ext cx="4605965" cy="529759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7E2BF25-A819-9340-80A9-38D6DBA811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2809" y="713555"/>
            <a:ext cx="5044636" cy="560134"/>
          </a:xfrm>
        </p:spPr>
        <p:txBody>
          <a:bodyPr anchor="b">
            <a:noAutofit/>
          </a:bodyPr>
          <a:lstStyle>
            <a:lvl1pPr marL="0" indent="0" algn="l">
              <a:lnSpc>
                <a:spcPts val="1720"/>
              </a:lnSpc>
              <a:spcBef>
                <a:spcPts val="500"/>
              </a:spcBef>
              <a:buNone/>
              <a:defRPr sz="1600" b="1" i="0">
                <a:solidFill>
                  <a:srgbClr val="1F4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SUBTITLE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F8B475-7AC0-224D-9D41-B255E239127D}"/>
              </a:ext>
            </a:extLst>
          </p:cNvPr>
          <p:cNvCxnSpPr/>
          <p:nvPr userDrawn="1"/>
        </p:nvCxnSpPr>
        <p:spPr>
          <a:xfrm>
            <a:off x="4182809" y="1359932"/>
            <a:ext cx="3127060" cy="0"/>
          </a:xfrm>
          <a:prstGeom prst="line">
            <a:avLst/>
          </a:prstGeom>
          <a:ln w="19050">
            <a:solidFill>
              <a:srgbClr val="AA2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48DC596-D895-7945-B006-5E14B6C61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2809" y="1602853"/>
            <a:ext cx="7393673" cy="341571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52745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EB15E-DA34-9043-AEC5-D85B56CE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B9069-D16E-9842-B41F-3929C3E1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8D191-3D01-C2B7-4B73-525697280DF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8787" y="6642100"/>
            <a:ext cx="6429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82612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62" r:id="rId5"/>
    <p:sldLayoutId id="2147483671" r:id="rId6"/>
    <p:sldLayoutId id="2147483685" r:id="rId7"/>
    <p:sldLayoutId id="2147483687" r:id="rId8"/>
    <p:sldLayoutId id="2147483672" r:id="rId9"/>
    <p:sldLayoutId id="2147483673" r:id="rId10"/>
    <p:sldLayoutId id="2147483676" r:id="rId11"/>
    <p:sldLayoutId id="2147483682" r:id="rId12"/>
    <p:sldLayoutId id="2147483680" r:id="rId13"/>
    <p:sldLayoutId id="2147483664" r:id="rId14"/>
    <p:sldLayoutId id="2147483679" r:id="rId15"/>
    <p:sldLayoutId id="2147483683" r:id="rId16"/>
    <p:sldLayoutId id="2147483681" r:id="rId17"/>
    <p:sldLayoutId id="2147483684" r:id="rId18"/>
    <p:sldLayoutId id="2147483655" r:id="rId19"/>
    <p:sldLayoutId id="2147483686" r:id="rId20"/>
    <p:sldLayoutId id="2147483669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F42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AA294E"/>
        </a:buClr>
        <a:buFont typeface="Arial" panose="020B0604020202020204" pitchFamily="34" charset="0"/>
        <a:buNone/>
        <a:defRPr sz="2400" b="1" kern="1200">
          <a:solidFill>
            <a:srgbClr val="1F42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A294E"/>
        </a:buClr>
        <a:buFont typeface="Arial" panose="020B0604020202020204" pitchFamily="34" charset="0"/>
        <a:buNone/>
        <a:defRPr sz="1600" kern="1200">
          <a:solidFill>
            <a:srgbClr val="1F42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A294E"/>
        </a:buClr>
        <a:buFont typeface="Arial" panose="020B0604020202020204" pitchFamily="34" charset="0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A294E"/>
        </a:buClr>
        <a:buFont typeface="Arial" panose="020B0604020202020204" pitchFamily="34" charset="0"/>
        <a:buNone/>
        <a:defRPr sz="1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A294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CE71-EF3C-5D4A-9045-1B4920ED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976" y="1366474"/>
            <a:ext cx="5916336" cy="33225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Leveraging Digital</a:t>
            </a:r>
            <a:br>
              <a:rPr lang="en-US" sz="2800" dirty="0"/>
            </a:br>
            <a:br>
              <a:rPr lang="en-US" sz="2800" dirty="0"/>
            </a:br>
            <a:r>
              <a:rPr lang="en-US" sz="2600" b="0" i="1" dirty="0"/>
              <a:t>for </a:t>
            </a:r>
            <a:br>
              <a:rPr lang="en-US" sz="2600" b="0" i="1" dirty="0"/>
            </a:br>
            <a:r>
              <a:rPr lang="en-US" sz="2600" b="0" i="1" dirty="0"/>
              <a:t>Public Administration </a:t>
            </a:r>
            <a:br>
              <a:rPr lang="en-US" sz="2600" b="0" i="1" dirty="0"/>
            </a:br>
            <a:r>
              <a:rPr lang="en-US" sz="2600" b="0" i="1" dirty="0"/>
              <a:t>Governance &amp; Reforms</a:t>
            </a:r>
            <a:br>
              <a:rPr lang="en-US" sz="2600" b="0" i="1" dirty="0"/>
            </a:br>
            <a:br>
              <a:rPr lang="en-US" sz="2600" b="0" i="1" dirty="0"/>
            </a:br>
            <a:r>
              <a:rPr lang="en-US" sz="1600" b="0" dirty="0"/>
              <a:t>15/5/2024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AD55E-05F1-6A4A-908F-4384FFD01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3072" y="6062558"/>
            <a:ext cx="2331887" cy="6685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Emanuel Darmanin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MITA CEO</a:t>
            </a:r>
          </a:p>
        </p:txBody>
      </p:sp>
    </p:spTree>
    <p:extLst>
      <p:ext uri="{BB962C8B-B14F-4D97-AF65-F5344CB8AC3E}">
        <p14:creationId xmlns:p14="http://schemas.microsoft.com/office/powerpoint/2010/main" val="396031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BE0B13B-21A4-004D-BE14-EA79709E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698" y="586387"/>
            <a:ext cx="6216055" cy="560134"/>
          </a:xfrm>
        </p:spPr>
        <p:txBody>
          <a:bodyPr/>
          <a:lstStyle/>
          <a:p>
            <a:r>
              <a:rPr lang="en-GB" sz="2000" dirty="0"/>
              <a:t>Malta Information Technology Agency (MITA)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5719-A711-C369-C65E-3CAB8E95AA95}"/>
              </a:ext>
            </a:extLst>
          </p:cNvPr>
          <p:cNvSpPr txBox="1"/>
          <p:nvPr/>
        </p:nvSpPr>
        <p:spPr>
          <a:xfrm>
            <a:off x="1837698" y="1565031"/>
            <a:ext cx="8308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Government </a:t>
            </a:r>
            <a:r>
              <a:rPr lang="mt-MT" sz="2000" b="0" i="0" dirty="0">
                <a:solidFill>
                  <a:schemeClr val="bg2">
                    <a:lumMod val="25000"/>
                  </a:schemeClr>
                </a:solidFill>
              </a:rPr>
              <a:t>ICT </a:t>
            </a: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Agency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Deliver digital policies, services and projects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Operate only with </a:t>
            </a:r>
            <a:r>
              <a:rPr lang="mt-MT" sz="2000" b="0" i="0" dirty="0">
                <a:solidFill>
                  <a:schemeClr val="bg2">
                    <a:lumMod val="25000"/>
                  </a:schemeClr>
                </a:solidFill>
              </a:rPr>
              <a:t>Government</a:t>
            </a: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Function as a business organisation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ISO Certifications &amp; best practices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330 </a:t>
            </a:r>
            <a:r>
              <a:rPr lang="mt-MT" sz="2000" b="0" i="0" dirty="0">
                <a:solidFill>
                  <a:schemeClr val="bg2">
                    <a:lumMod val="25000"/>
                  </a:schemeClr>
                </a:solidFill>
              </a:rPr>
              <a:t>ICT </a:t>
            </a:r>
            <a:r>
              <a:rPr lang="en-GB" sz="2000" b="0" i="0" dirty="0">
                <a:solidFill>
                  <a:schemeClr val="bg2">
                    <a:lumMod val="25000"/>
                  </a:schemeClr>
                </a:solidFill>
              </a:rPr>
              <a:t>professionals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bg2">
                    <a:lumMod val="25000"/>
                  </a:schemeClr>
                </a:solidFill>
              </a:rPr>
              <a:t>Started operations in 1990</a:t>
            </a: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45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063FB7-7E2E-774D-B4F1-575492C4E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Adopt a Strategic Approach to Digital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35ED-5027-CF41-916F-50983AAA3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2809" y="1755647"/>
            <a:ext cx="7393673" cy="3675889"/>
          </a:xfrm>
        </p:spPr>
        <p:txBody>
          <a:bodyPr>
            <a:normAutofit/>
          </a:bodyPr>
          <a:lstStyle/>
          <a:p>
            <a:pPr algn="ctr"/>
            <a:r>
              <a:rPr lang="en-GB" sz="2200" b="1" dirty="0">
                <a:solidFill>
                  <a:srgbClr val="AA294E"/>
                </a:solidFill>
                <a:latin typeface="+mn-lt"/>
              </a:rPr>
              <a:t>…ensuring long-term vision and policy direction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National Digital Strategy </a:t>
            </a: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National Cybersecurity Security Strategy </a:t>
            </a: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National AI Strategy </a:t>
            </a: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eSkills Strategy </a:t>
            </a: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eCommerce Strategy</a:t>
            </a: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Public Administration Data Strategy </a:t>
            </a:r>
          </a:p>
          <a:p>
            <a:pPr>
              <a:spcBef>
                <a:spcPts val="0"/>
              </a:spcBef>
              <a:buClr>
                <a:srgbClr val="1F425F"/>
              </a:buClr>
            </a:pPr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spcBef>
                <a:spcPts val="0"/>
              </a:spcBef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MITA Strategy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en-GB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31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BE0B13B-21A4-004D-BE14-EA79709E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698" y="586387"/>
            <a:ext cx="6216055" cy="560134"/>
          </a:xfrm>
        </p:spPr>
        <p:txBody>
          <a:bodyPr/>
          <a:lstStyle/>
          <a:p>
            <a:r>
              <a:rPr lang="en-GB" sz="2000" dirty="0"/>
              <a:t>Backed by essential structures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5719-A711-C369-C65E-3CAB8E95AA95}"/>
              </a:ext>
            </a:extLst>
          </p:cNvPr>
          <p:cNvSpPr txBox="1"/>
          <p:nvPr/>
        </p:nvSpPr>
        <p:spPr>
          <a:xfrm>
            <a:off x="1837698" y="1565031"/>
            <a:ext cx="83087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buClr>
                <a:srgbClr val="AA294E"/>
              </a:buClr>
            </a:pP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…through specialised Agencies, Authorities and Committees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Public Administration 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– Office of </a:t>
            </a:r>
            <a:r>
              <a:rPr lang="mt-MT" sz="2000" dirty="0" err="1">
                <a:solidFill>
                  <a:schemeClr val="bg2">
                    <a:lumMod val="25000"/>
                  </a:schemeClr>
                </a:solidFill>
              </a:rPr>
              <a:t>Prime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t-MT" sz="2000" dirty="0" err="1">
                <a:solidFill>
                  <a:schemeClr val="bg2">
                    <a:lumMod val="25000"/>
                  </a:schemeClr>
                </a:solidFill>
              </a:rPr>
              <a:t>Minister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Digitalisation Committee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IT Agency (MITA)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Ministry CIOs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Data Governance Council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National Cybersecurity Counci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National level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mt-MT" sz="2000" dirty="0" err="1">
                <a:solidFill>
                  <a:schemeClr val="bg2">
                    <a:lumMod val="25000"/>
                  </a:schemeClr>
                </a:solidFill>
              </a:rPr>
              <a:t>Ministry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t-MT" sz="2000" dirty="0" err="1">
                <a:solidFill>
                  <a:schemeClr val="bg2">
                    <a:lumMod val="25000"/>
                  </a:schemeClr>
                </a:solidFill>
              </a:rPr>
              <a:t>responsible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 for Digital Economy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Digital Innovation Agency (MDIA)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Tech.MT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MCA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eSkills</a:t>
            </a:r>
          </a:p>
        </p:txBody>
      </p:sp>
    </p:spTree>
    <p:extLst>
      <p:ext uri="{BB962C8B-B14F-4D97-AF65-F5344CB8AC3E}">
        <p14:creationId xmlns:p14="http://schemas.microsoft.com/office/powerpoint/2010/main" val="3106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BE0B13B-21A4-004D-BE14-EA79709E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698" y="586387"/>
            <a:ext cx="6216055" cy="560134"/>
          </a:xfrm>
        </p:spPr>
        <p:txBody>
          <a:bodyPr/>
          <a:lstStyle/>
          <a:p>
            <a:r>
              <a:rPr lang="en-GB" sz="2000" dirty="0"/>
              <a:t>Facilitated by horizontal frameworks &amp; processes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15719-A711-C369-C65E-3CAB8E95AA95}"/>
              </a:ext>
            </a:extLst>
          </p:cNvPr>
          <p:cNvSpPr txBox="1"/>
          <p:nvPr/>
        </p:nvSpPr>
        <p:spPr>
          <a:xfrm>
            <a:off x="1837699" y="1565031"/>
            <a:ext cx="866031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…enabling governance, standardisation, economies of scale &amp; efficiency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Centralised ICT budgeting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Coordinated approach towards use of EU Funding for digital (RRF / CONvErGE)</a:t>
            </a:r>
          </a:p>
          <a:p>
            <a:pPr marL="285750" indent="-285750"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Government-wide Enterprise Agreements &amp; Dynamic Purchasing Systems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mt-MT" sz="2000" dirty="0" err="1">
                <a:solidFill>
                  <a:schemeClr val="bg2">
                    <a:lumMod val="25000"/>
                  </a:schemeClr>
                </a:solidFill>
              </a:rPr>
              <a:t>Whole</a:t>
            </a:r>
            <a:r>
              <a:rPr lang="mt-MT" sz="2000" dirty="0">
                <a:solidFill>
                  <a:schemeClr val="bg2">
                    <a:lumMod val="25000"/>
                  </a:schemeClr>
                </a:solidFill>
              </a:rPr>
              <a:t>-of-Government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Enterprise Architecture, digital &amp; cybersecurity policies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Programme / measure reporting structures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FE960D-6029-BC41-A12D-90F9C551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20" y="932121"/>
            <a:ext cx="4375471" cy="31734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Supported by Digital Enablers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45FAA-A100-F3F8-3211-AE1C3C2FDB36}"/>
              </a:ext>
            </a:extLst>
          </p:cNvPr>
          <p:cNvSpPr txBox="1"/>
          <p:nvPr/>
        </p:nvSpPr>
        <p:spPr>
          <a:xfrm>
            <a:off x="776821" y="1659285"/>
            <a:ext cx="71010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F425F"/>
              </a:buClr>
            </a:pP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…investing in corporate &amp; Government-wide solutions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Digital Infrastructure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Government Network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Data Centre facilities (on-prem &amp; cloud)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>
                <a:solidFill>
                  <a:srgbClr val="1F425F"/>
                </a:solidFill>
              </a:rPr>
              <a:t>Service Call Centre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Network Operating Centre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Security Operating Centre</a:t>
            </a:r>
          </a:p>
          <a:p>
            <a:pPr lvl="1">
              <a:buClr>
                <a:srgbClr val="1F425F"/>
              </a:buClr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Digital Platforms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Interoperability &amp; authentication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Workflow Automation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Shared hosting platform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Payment Gateway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Notification Platform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endParaRPr lang="en-GB" dirty="0">
              <a:solidFill>
                <a:srgbClr val="1F4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FE960D-6029-BC41-A12D-90F9C551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20" y="932121"/>
            <a:ext cx="5597603" cy="31734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Facilitating internal reforms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45FAA-A100-F3F8-3211-AE1C3C2FDB36}"/>
              </a:ext>
            </a:extLst>
          </p:cNvPr>
          <p:cNvSpPr txBox="1"/>
          <p:nvPr/>
        </p:nvSpPr>
        <p:spPr>
          <a:xfrm>
            <a:off x="776820" y="1659285"/>
            <a:ext cx="685490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… maximising the use digital tools by public officers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Modern workplace (incl. Email, remote working, telephony &amp; collaboration)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Secured workstations (Zero Trust)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Document Management system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Line of business back-office applications </a:t>
            </a:r>
          </a:p>
        </p:txBody>
      </p:sp>
    </p:spTree>
    <p:extLst>
      <p:ext uri="{BB962C8B-B14F-4D97-AF65-F5344CB8AC3E}">
        <p14:creationId xmlns:p14="http://schemas.microsoft.com/office/powerpoint/2010/main" val="289528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FE960D-6029-BC41-A12D-90F9C5513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20" y="932121"/>
            <a:ext cx="4544988" cy="31734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Empowering Citizens &amp; Businesses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45FAA-A100-F3F8-3211-AE1C3C2FDB36}"/>
              </a:ext>
            </a:extLst>
          </p:cNvPr>
          <p:cNvSpPr txBox="1"/>
          <p:nvPr/>
        </p:nvSpPr>
        <p:spPr>
          <a:xfrm>
            <a:off x="776820" y="1659285"/>
            <a:ext cx="69604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F425F"/>
              </a:buClr>
            </a:pP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…</a:t>
            </a:r>
            <a:r>
              <a:rPr lang="mt-MT" sz="2200" b="1" dirty="0" err="1">
                <a:solidFill>
                  <a:srgbClr val="AA294E"/>
                </a:solidFill>
                <a:cs typeface="Arial" panose="020B0604020202020204" pitchFamily="34" charset="0"/>
              </a:rPr>
              <a:t>ultimately</a:t>
            </a:r>
            <a:r>
              <a:rPr lang="mt-MT" sz="2200" b="1" dirty="0">
                <a:solidFill>
                  <a:srgbClr val="AA294E"/>
                </a:solidFill>
                <a:cs typeface="Arial" panose="020B0604020202020204" pitchFamily="34" charset="0"/>
              </a:rPr>
              <a:t> </a:t>
            </a:r>
            <a:r>
              <a:rPr lang="en-GB" sz="2200" b="1" dirty="0">
                <a:solidFill>
                  <a:srgbClr val="AA294E"/>
                </a:solidFill>
                <a:cs typeface="Arial" panose="020B0604020202020204" pitchFamily="34" charset="0"/>
              </a:rPr>
              <a:t>providing enhanced public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Horizontal Services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 err="1">
                <a:solidFill>
                  <a:srgbClr val="1F425F"/>
                </a:solidFill>
              </a:rPr>
              <a:t>eID</a:t>
            </a:r>
            <a:r>
              <a:rPr lang="en-GB" dirty="0">
                <a:solidFill>
                  <a:srgbClr val="1F425F"/>
                </a:solidFill>
              </a:rPr>
              <a:t> / EIDAS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Open Data Portal &amp; Geoportal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Base Registers (Person, Business &amp; Address)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Public Facing websites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Online Forms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Electronic Procurement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Single Digital Gateway</a:t>
            </a:r>
          </a:p>
          <a:p>
            <a:pPr lvl="1">
              <a:buClr>
                <a:srgbClr val="1F425F"/>
              </a:buClr>
            </a:pPr>
            <a:endParaRPr lang="en-GB" sz="2000" b="0" i="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25F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Line-of-business systems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Taxation systems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Social Security services </a:t>
            </a:r>
          </a:p>
          <a:p>
            <a:pPr marL="742950" lvl="1" indent="-285750">
              <a:buClr>
                <a:srgbClr val="1F425F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F425F"/>
                </a:solidFill>
              </a:rPr>
              <a:t>Healthcare technology</a:t>
            </a:r>
          </a:p>
        </p:txBody>
      </p:sp>
    </p:spTree>
    <p:extLst>
      <p:ext uri="{BB962C8B-B14F-4D97-AF65-F5344CB8AC3E}">
        <p14:creationId xmlns:p14="http://schemas.microsoft.com/office/powerpoint/2010/main" val="162207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1B7C-8BE8-9643-8205-3BCE99F68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4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TA Colours">
      <a:dk1>
        <a:srgbClr val="A9A9A9"/>
      </a:dk1>
      <a:lt1>
        <a:srgbClr val="FFFFFF"/>
      </a:lt1>
      <a:dk2>
        <a:srgbClr val="073B5B"/>
      </a:dk2>
      <a:lt2>
        <a:srgbClr val="E7E6E6"/>
      </a:lt2>
      <a:accent1>
        <a:srgbClr val="073B5B"/>
      </a:accent1>
      <a:accent2>
        <a:srgbClr val="A6163F"/>
      </a:accent2>
      <a:accent3>
        <a:srgbClr val="275770"/>
      </a:accent3>
      <a:accent4>
        <a:srgbClr val="96304B"/>
      </a:accent4>
      <a:accent5>
        <a:srgbClr val="A9A9A9"/>
      </a:accent5>
      <a:accent6>
        <a:srgbClr val="797979"/>
      </a:accent6>
      <a:hlink>
        <a:srgbClr val="073B5B"/>
      </a:hlink>
      <a:folHlink>
        <a:srgbClr val="073B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18B703-5331-4762-A6E7-8E8AF77093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22C7A-C123-4D31-9F9E-075E8D1A3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d8558-386b-4b7a-9934-ee7da0a43094"/>
    <ds:schemaRef ds:uri="5142aa42-1af1-41a6-85f2-be9d08ee8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5CDDDB-1DAD-4057-A523-B7CF793A7ADC}">
  <ds:schemaRefs>
    <ds:schemaRef ds:uri="http://schemas.microsoft.com/sharepoint/v3"/>
    <ds:schemaRef ds:uri="374bd324-eb14-45bb-b710-d0496888cb0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1eb280a-dddf-4125-9b03-1dad709049be"/>
    <ds:schemaRef ds:uri="http://purl.org/dc/elements/1.1/"/>
    <ds:schemaRef ds:uri="http://schemas.microsoft.com/office/2006/metadata/properties"/>
    <ds:schemaRef ds:uri="http://schemas.microsoft.com/sharepoint/v3/fields"/>
    <ds:schemaRef ds:uri="http://schemas.microsoft.com/sharepoint.v3"/>
    <ds:schemaRef ds:uri="http://www.w3.org/XML/1998/namespace"/>
    <ds:schemaRef ds:uri="http://purl.org/dc/dcmitype/"/>
    <ds:schemaRef ds:uri="4d8d8558-386b-4b7a-9934-ee7da0a430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329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Leveraging Digital  for  Public Administration  Governance &amp; Reforms  15/5/2024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- Wide 16:9</dc:title>
  <dc:creator>Microsoft Office User</dc:creator>
  <dc:description>MITA Official PowerPoint Presentation Template - Wide 16:9, to be used when creating presentations.</dc:description>
  <cp:lastModifiedBy>MANTA Athina (REFORM-ATHENS)</cp:lastModifiedBy>
  <cp:revision>141</cp:revision>
  <dcterms:created xsi:type="dcterms:W3CDTF">2020-03-13T09:14:25Z</dcterms:created>
  <dcterms:modified xsi:type="dcterms:W3CDTF">2024-05-13T19:09:18Z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Order">
    <vt:r8>30600</vt:r8>
  </property>
  <property fmtid="{D5CDD505-2E9C-101B-9397-08002B2CF9AE}" pid="4" name="URL">
    <vt:lpwstr/>
  </property>
  <property fmtid="{D5CDD505-2E9C-101B-9397-08002B2CF9AE}" pid="5" name="Process Owner0">
    <vt:lpwstr>16</vt:lpwstr>
  </property>
  <property fmtid="{D5CDD505-2E9C-101B-9397-08002B2CF9AE}" pid="6" name="MSIP_Label_250b0053-e9e4-4f03-b2f6-aff36cfd23c2_Enabled">
    <vt:lpwstr>true</vt:lpwstr>
  </property>
  <property fmtid="{D5CDD505-2E9C-101B-9397-08002B2CF9AE}" pid="7" name="MSIP_Label_250b0053-e9e4-4f03-b2f6-aff36cfd23c2_SetDate">
    <vt:lpwstr>2024-05-09T05:40:38Z</vt:lpwstr>
  </property>
  <property fmtid="{D5CDD505-2E9C-101B-9397-08002B2CF9AE}" pid="8" name="MSIP_Label_250b0053-e9e4-4f03-b2f6-aff36cfd23c2_Method">
    <vt:lpwstr>Standard</vt:lpwstr>
  </property>
  <property fmtid="{D5CDD505-2E9C-101B-9397-08002B2CF9AE}" pid="9" name="MSIP_Label_250b0053-e9e4-4f03-b2f6-aff36cfd23c2_Name">
    <vt:lpwstr>Unlabel</vt:lpwstr>
  </property>
  <property fmtid="{D5CDD505-2E9C-101B-9397-08002B2CF9AE}" pid="10" name="MSIP_Label_250b0053-e9e4-4f03-b2f6-aff36cfd23c2_SiteId">
    <vt:lpwstr>34cdd9f5-5db8-49bc-acba-01f65cca680d</vt:lpwstr>
  </property>
  <property fmtid="{D5CDD505-2E9C-101B-9397-08002B2CF9AE}" pid="11" name="MSIP_Label_250b0053-e9e4-4f03-b2f6-aff36cfd23c2_ActionId">
    <vt:lpwstr>2ff31eb2-2a14-456a-841e-5980b22e7b29</vt:lpwstr>
  </property>
  <property fmtid="{D5CDD505-2E9C-101B-9397-08002B2CF9AE}" pid="12" name="MSIP_Label_250b0053-e9e4-4f03-b2f6-aff36cfd23c2_ContentBits">
    <vt:lpwstr>2</vt:lpwstr>
  </property>
  <property fmtid="{D5CDD505-2E9C-101B-9397-08002B2CF9AE}" pid="13" name="ClassificationContentMarkingFooterLocations">
    <vt:lpwstr>Office Theme:5</vt:lpwstr>
  </property>
  <property fmtid="{D5CDD505-2E9C-101B-9397-08002B2CF9AE}" pid="14" name="ClassificationContentMarkingFooterText">
    <vt:lpwstr>Unclassified</vt:lpwstr>
  </property>
  <property fmtid="{D5CDD505-2E9C-101B-9397-08002B2CF9AE}" pid="15" name="MSIP_Label_6bd9ddd1-4d20-43f6-abfa-fc3c07406f94_Enabled">
    <vt:lpwstr>true</vt:lpwstr>
  </property>
  <property fmtid="{D5CDD505-2E9C-101B-9397-08002B2CF9AE}" pid="16" name="MSIP_Label_6bd9ddd1-4d20-43f6-abfa-fc3c07406f94_SetDate">
    <vt:lpwstr>2024-05-13T19:09:18Z</vt:lpwstr>
  </property>
  <property fmtid="{D5CDD505-2E9C-101B-9397-08002B2CF9AE}" pid="17" name="MSIP_Label_6bd9ddd1-4d20-43f6-abfa-fc3c07406f94_Method">
    <vt:lpwstr>Standard</vt:lpwstr>
  </property>
  <property fmtid="{D5CDD505-2E9C-101B-9397-08002B2CF9AE}" pid="18" name="MSIP_Label_6bd9ddd1-4d20-43f6-abfa-fc3c07406f94_Name">
    <vt:lpwstr>Commission Use</vt:lpwstr>
  </property>
  <property fmtid="{D5CDD505-2E9C-101B-9397-08002B2CF9AE}" pid="19" name="MSIP_Label_6bd9ddd1-4d20-43f6-abfa-fc3c07406f94_SiteId">
    <vt:lpwstr>b24c8b06-522c-46fe-9080-70926f8dddb1</vt:lpwstr>
  </property>
  <property fmtid="{D5CDD505-2E9C-101B-9397-08002B2CF9AE}" pid="20" name="MSIP_Label_6bd9ddd1-4d20-43f6-abfa-fc3c07406f94_ActionId">
    <vt:lpwstr>eff1047d-f615-4fde-b915-b0b47fc8f314</vt:lpwstr>
  </property>
  <property fmtid="{D5CDD505-2E9C-101B-9397-08002B2CF9AE}" pid="21" name="MSIP_Label_6bd9ddd1-4d20-43f6-abfa-fc3c07406f94_ContentBits">
    <vt:lpwstr>0</vt:lpwstr>
  </property>
  <property fmtid="{D5CDD505-2E9C-101B-9397-08002B2CF9AE}" pid="22" name="MediaServiceImageTags">
    <vt:lpwstr/>
  </property>
</Properties>
</file>