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042" r:id="rId5"/>
    <p:sldId id="1044" r:id="rId6"/>
    <p:sldId id="1045" r:id="rId7"/>
    <p:sldId id="1047" r:id="rId8"/>
    <p:sldId id="1048" r:id="rId9"/>
    <p:sldId id="1051" r:id="rId10"/>
    <p:sldId id="1046" r:id="rId11"/>
    <p:sldId id="1050" r:id="rId12"/>
    <p:sldId id="105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68400-74AC-46CB-9E98-E058EA002FD5}" v="1" dt="2024-01-17T15:32:28.467"/>
    <p1510:client id="{DC0BCD3C-A62B-41A9-933E-F23E3400765B}" v="1" dt="2024-01-17T15:48:59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 Aurelie (ENV)" userId="9f5283cf-46e0-44e6-86d6-d3c8556363f5" providerId="ADAL" clId="{DC0BCD3C-A62B-41A9-933E-F23E3400765B}"/>
    <pc:docChg chg="custSel modSld">
      <pc:chgData name="FAURE Aurelie (ENV)" userId="9f5283cf-46e0-44e6-86d6-d3c8556363f5" providerId="ADAL" clId="{DC0BCD3C-A62B-41A9-933E-F23E3400765B}" dt="2024-01-17T15:53:52.820" v="335" actId="14100"/>
      <pc:docMkLst>
        <pc:docMk/>
      </pc:docMkLst>
      <pc:sldChg chg="addSp delSp modSp mod">
        <pc:chgData name="FAURE Aurelie (ENV)" userId="9f5283cf-46e0-44e6-86d6-d3c8556363f5" providerId="ADAL" clId="{DC0BCD3C-A62B-41A9-933E-F23E3400765B}" dt="2024-01-17T15:53:52.820" v="335" actId="14100"/>
        <pc:sldMkLst>
          <pc:docMk/>
          <pc:sldMk cId="2190749824" sldId="1052"/>
        </pc:sldMkLst>
        <pc:spChg chg="add mod">
          <ac:chgData name="FAURE Aurelie (ENV)" userId="9f5283cf-46e0-44e6-86d6-d3c8556363f5" providerId="ADAL" clId="{DC0BCD3C-A62B-41A9-933E-F23E3400765B}" dt="2024-01-17T15:53:50.560" v="334" actId="14100"/>
          <ac:spMkLst>
            <pc:docMk/>
            <pc:sldMk cId="2190749824" sldId="1052"/>
            <ac:spMk id="3" creationId="{A2875C94-3805-9670-7B8F-FEE083F594D3}"/>
          </ac:spMkLst>
        </pc:spChg>
        <pc:spChg chg="del mod">
          <ac:chgData name="FAURE Aurelie (ENV)" userId="9f5283cf-46e0-44e6-86d6-d3c8556363f5" providerId="ADAL" clId="{DC0BCD3C-A62B-41A9-933E-F23E3400765B}" dt="2024-01-17T15:53:31.271" v="325" actId="478"/>
          <ac:spMkLst>
            <pc:docMk/>
            <pc:sldMk cId="2190749824" sldId="1052"/>
            <ac:spMk id="7" creationId="{80BD0D40-8F76-646D-048B-F3384D6D9E36}"/>
          </ac:spMkLst>
        </pc:spChg>
        <pc:spChg chg="add del">
          <ac:chgData name="FAURE Aurelie (ENV)" userId="9f5283cf-46e0-44e6-86d6-d3c8556363f5" providerId="ADAL" clId="{DC0BCD3C-A62B-41A9-933E-F23E3400765B}" dt="2024-01-17T15:51:42.245" v="268" actId="478"/>
          <ac:spMkLst>
            <pc:docMk/>
            <pc:sldMk cId="2190749824" sldId="1052"/>
            <ac:spMk id="8" creationId="{C31FF12F-419D-BDE2-06C4-4C4B5249FECA}"/>
          </ac:spMkLst>
        </pc:spChg>
        <pc:spChg chg="del">
          <ac:chgData name="FAURE Aurelie (ENV)" userId="9f5283cf-46e0-44e6-86d6-d3c8556363f5" providerId="ADAL" clId="{DC0BCD3C-A62B-41A9-933E-F23E3400765B}" dt="2024-01-17T15:53:22.159" v="321" actId="478"/>
          <ac:spMkLst>
            <pc:docMk/>
            <pc:sldMk cId="2190749824" sldId="1052"/>
            <ac:spMk id="9" creationId="{A923FA71-59DE-BA6F-D192-7BB72EC33B0D}"/>
          </ac:spMkLst>
        </pc:spChg>
        <pc:spChg chg="mod">
          <ac:chgData name="FAURE Aurelie (ENV)" userId="9f5283cf-46e0-44e6-86d6-d3c8556363f5" providerId="ADAL" clId="{DC0BCD3C-A62B-41A9-933E-F23E3400765B}" dt="2024-01-17T15:53:52.820" v="335" actId="14100"/>
          <ac:spMkLst>
            <pc:docMk/>
            <pc:sldMk cId="2190749824" sldId="1052"/>
            <ac:spMk id="11" creationId="{9F0FEA22-B25E-3533-9CC3-2198B88E3017}"/>
          </ac:spMkLst>
        </pc:spChg>
        <pc:spChg chg="del">
          <ac:chgData name="FAURE Aurelie (ENV)" userId="9f5283cf-46e0-44e6-86d6-d3c8556363f5" providerId="ADAL" clId="{DC0BCD3C-A62B-41A9-933E-F23E3400765B}" dt="2024-01-17T15:53:20.993" v="320" actId="478"/>
          <ac:spMkLst>
            <pc:docMk/>
            <pc:sldMk cId="2190749824" sldId="1052"/>
            <ac:spMk id="18" creationId="{585AF84F-B4AE-7F6A-16FD-6BAAEDE835FA}"/>
          </ac:spMkLst>
        </pc:spChg>
        <pc:spChg chg="del">
          <ac:chgData name="FAURE Aurelie (ENV)" userId="9f5283cf-46e0-44e6-86d6-d3c8556363f5" providerId="ADAL" clId="{DC0BCD3C-A62B-41A9-933E-F23E3400765B}" dt="2024-01-17T15:53:19.883" v="319" actId="478"/>
          <ac:spMkLst>
            <pc:docMk/>
            <pc:sldMk cId="2190749824" sldId="1052"/>
            <ac:spMk id="30" creationId="{B7494664-039A-22FB-5F61-88F59A7313D6}"/>
          </ac:spMkLst>
        </pc:spChg>
        <pc:spChg chg="del mod">
          <ac:chgData name="FAURE Aurelie (ENV)" userId="9f5283cf-46e0-44e6-86d6-d3c8556363f5" providerId="ADAL" clId="{DC0BCD3C-A62B-41A9-933E-F23E3400765B}" dt="2024-01-17T15:53:30.070" v="323" actId="478"/>
          <ac:spMkLst>
            <pc:docMk/>
            <pc:sldMk cId="2190749824" sldId="1052"/>
            <ac:spMk id="34" creationId="{BF9AD402-E767-EDF1-6891-40F006C168CC}"/>
          </ac:spMkLst>
        </pc:spChg>
        <pc:spChg chg="mod">
          <ac:chgData name="FAURE Aurelie (ENV)" userId="9f5283cf-46e0-44e6-86d6-d3c8556363f5" providerId="ADAL" clId="{DC0BCD3C-A62B-41A9-933E-F23E3400765B}" dt="2024-01-17T15:53:04.310" v="302" actId="1076"/>
          <ac:spMkLst>
            <pc:docMk/>
            <pc:sldMk cId="2190749824" sldId="1052"/>
            <ac:spMk id="35" creationId="{F124EA59-D478-8FB8-AA56-2B44C4BEB51F}"/>
          </ac:spMkLst>
        </pc:spChg>
        <pc:spChg chg="del mod">
          <ac:chgData name="FAURE Aurelie (ENV)" userId="9f5283cf-46e0-44e6-86d6-d3c8556363f5" providerId="ADAL" clId="{DC0BCD3C-A62B-41A9-933E-F23E3400765B}" dt="2024-01-17T15:53:30.627" v="324" actId="478"/>
          <ac:spMkLst>
            <pc:docMk/>
            <pc:sldMk cId="2190749824" sldId="1052"/>
            <ac:spMk id="40" creationId="{C22974D7-FF3E-D07F-ECB5-8B8109264809}"/>
          </ac:spMkLst>
        </pc:spChg>
        <pc:spChg chg="mod">
          <ac:chgData name="FAURE Aurelie (ENV)" userId="9f5283cf-46e0-44e6-86d6-d3c8556363f5" providerId="ADAL" clId="{DC0BCD3C-A62B-41A9-933E-F23E3400765B}" dt="2024-01-17T15:53:14.107" v="317" actId="14100"/>
          <ac:spMkLst>
            <pc:docMk/>
            <pc:sldMk cId="2190749824" sldId="1052"/>
            <ac:spMk id="41" creationId="{8CD57F42-0BDF-B449-5F36-0EABFC922FF3}"/>
          </ac:spMkLst>
        </pc:spChg>
      </pc:sldChg>
    </pc:docChg>
  </pc:docChgLst>
  <pc:docChgLst>
    <pc:chgData name="FAURE Aurelie (ENV)" userId="9f5283cf-46e0-44e6-86d6-d3c8556363f5" providerId="ADAL" clId="{8C268400-74AC-46CB-9E98-E058EA002FD5}"/>
    <pc:docChg chg="undo custSel addSld modSld">
      <pc:chgData name="FAURE Aurelie (ENV)" userId="9f5283cf-46e0-44e6-86d6-d3c8556363f5" providerId="ADAL" clId="{8C268400-74AC-46CB-9E98-E058EA002FD5}" dt="2024-01-17T15:44:20.022" v="225" actId="113"/>
      <pc:docMkLst>
        <pc:docMk/>
      </pc:docMkLst>
      <pc:sldChg chg="modSp mod">
        <pc:chgData name="FAURE Aurelie (ENV)" userId="9f5283cf-46e0-44e6-86d6-d3c8556363f5" providerId="ADAL" clId="{8C268400-74AC-46CB-9E98-E058EA002FD5}" dt="2024-01-17T15:44:14.369" v="224" actId="123"/>
        <pc:sldMkLst>
          <pc:docMk/>
          <pc:sldMk cId="560990292" sldId="1050"/>
        </pc:sldMkLst>
        <pc:spChg chg="mod">
          <ac:chgData name="FAURE Aurelie (ENV)" userId="9f5283cf-46e0-44e6-86d6-d3c8556363f5" providerId="ADAL" clId="{8C268400-74AC-46CB-9E98-E058EA002FD5}" dt="2024-01-17T15:44:14.369" v="224" actId="123"/>
          <ac:spMkLst>
            <pc:docMk/>
            <pc:sldMk cId="560990292" sldId="1050"/>
            <ac:spMk id="11" creationId="{9F0FEA22-B25E-3533-9CC3-2198B88E3017}"/>
          </ac:spMkLst>
        </pc:spChg>
        <pc:picChg chg="mod">
          <ac:chgData name="FAURE Aurelie (ENV)" userId="9f5283cf-46e0-44e6-86d6-d3c8556363f5" providerId="ADAL" clId="{8C268400-74AC-46CB-9E98-E058EA002FD5}" dt="2024-01-17T15:44:05.794" v="222" actId="14100"/>
          <ac:picMkLst>
            <pc:docMk/>
            <pc:sldMk cId="560990292" sldId="1050"/>
            <ac:picMk id="8" creationId="{AF3E1B78-5C1C-4580-0EF4-205D0446ED40}"/>
          </ac:picMkLst>
        </pc:picChg>
      </pc:sldChg>
      <pc:sldChg chg="delSp modSp add mod">
        <pc:chgData name="FAURE Aurelie (ENV)" userId="9f5283cf-46e0-44e6-86d6-d3c8556363f5" providerId="ADAL" clId="{8C268400-74AC-46CB-9E98-E058EA002FD5}" dt="2024-01-17T15:44:20.022" v="225" actId="113"/>
        <pc:sldMkLst>
          <pc:docMk/>
          <pc:sldMk cId="2190749824" sldId="1052"/>
        </pc:sldMkLst>
        <pc:spChg chg="mod">
          <ac:chgData name="FAURE Aurelie (ENV)" userId="9f5283cf-46e0-44e6-86d6-d3c8556363f5" providerId="ADAL" clId="{8C268400-74AC-46CB-9E98-E058EA002FD5}" dt="2024-01-17T15:33:42.894" v="4"/>
          <ac:spMkLst>
            <pc:docMk/>
            <pc:sldMk cId="2190749824" sldId="1052"/>
            <ac:spMk id="2" creationId="{00000000-0000-0000-0000-000000000000}"/>
          </ac:spMkLst>
        </pc:spChg>
        <pc:spChg chg="mod">
          <ac:chgData name="FAURE Aurelie (ENV)" userId="9f5283cf-46e0-44e6-86d6-d3c8556363f5" providerId="ADAL" clId="{8C268400-74AC-46CB-9E98-E058EA002FD5}" dt="2024-01-17T15:44:20.022" v="225" actId="113"/>
          <ac:spMkLst>
            <pc:docMk/>
            <pc:sldMk cId="2190749824" sldId="1052"/>
            <ac:spMk id="11" creationId="{9F0FEA22-B25E-3533-9CC3-2198B88E3017}"/>
          </ac:spMkLst>
        </pc:spChg>
        <pc:spChg chg="del">
          <ac:chgData name="FAURE Aurelie (ENV)" userId="9f5283cf-46e0-44e6-86d6-d3c8556363f5" providerId="ADAL" clId="{8C268400-74AC-46CB-9E98-E058EA002FD5}" dt="2024-01-17T15:32:32.422" v="1" actId="478"/>
          <ac:spMkLst>
            <pc:docMk/>
            <pc:sldMk cId="2190749824" sldId="1052"/>
            <ac:spMk id="14" creationId="{7E0C9480-B2F6-3336-B04B-3AEC40DBCDA3}"/>
          </ac:spMkLst>
        </pc:spChg>
        <pc:picChg chg="del">
          <ac:chgData name="FAURE Aurelie (ENV)" userId="9f5283cf-46e0-44e6-86d6-d3c8556363f5" providerId="ADAL" clId="{8C268400-74AC-46CB-9E98-E058EA002FD5}" dt="2024-01-17T15:32:37.798" v="3" actId="478"/>
          <ac:picMkLst>
            <pc:docMk/>
            <pc:sldMk cId="2190749824" sldId="1052"/>
            <ac:picMk id="8" creationId="{AF3E1B78-5C1C-4580-0EF4-205D0446ED40}"/>
          </ac:picMkLst>
        </pc:picChg>
      </pc:sldChg>
    </pc:docChg>
  </pc:docChgLst>
  <pc:docChgLst>
    <pc:chgData name="FAURE Aurelie (ENV)" userId="9f5283cf-46e0-44e6-86d6-d3c8556363f5" providerId="ADAL" clId="{C3CACBC5-3212-4D40-B84C-DFB97A544472}"/>
    <pc:docChg chg="modSld">
      <pc:chgData name="FAURE Aurelie (ENV)" userId="9f5283cf-46e0-44e6-86d6-d3c8556363f5" providerId="ADAL" clId="{C3CACBC5-3212-4D40-B84C-DFB97A544472}" dt="2024-01-17T10:06:58.215" v="31" actId="1035"/>
      <pc:docMkLst>
        <pc:docMk/>
      </pc:docMkLst>
      <pc:sldChg chg="modSp mod">
        <pc:chgData name="FAURE Aurelie (ENV)" userId="9f5283cf-46e0-44e6-86d6-d3c8556363f5" providerId="ADAL" clId="{C3CACBC5-3212-4D40-B84C-DFB97A544472}" dt="2024-01-17T10:02:58.030" v="0" actId="166"/>
        <pc:sldMkLst>
          <pc:docMk/>
          <pc:sldMk cId="3252556163" sldId="1047"/>
        </pc:sldMkLst>
        <pc:picChg chg="ord">
          <ac:chgData name="FAURE Aurelie (ENV)" userId="9f5283cf-46e0-44e6-86d6-d3c8556363f5" providerId="ADAL" clId="{C3CACBC5-3212-4D40-B84C-DFB97A544472}" dt="2024-01-17T10:02:58.030" v="0" actId="166"/>
          <ac:picMkLst>
            <pc:docMk/>
            <pc:sldMk cId="3252556163" sldId="1047"/>
            <ac:picMk id="3" creationId="{3EA4CD3A-C03D-E339-0FE9-B093B287D56B}"/>
          </ac:picMkLst>
        </pc:picChg>
      </pc:sldChg>
      <pc:sldChg chg="modSp mod">
        <pc:chgData name="FAURE Aurelie (ENV)" userId="9f5283cf-46e0-44e6-86d6-d3c8556363f5" providerId="ADAL" clId="{C3CACBC5-3212-4D40-B84C-DFB97A544472}" dt="2024-01-17T10:05:31.905" v="10" actId="6549"/>
        <pc:sldMkLst>
          <pc:docMk/>
          <pc:sldMk cId="1512405425" sldId="1048"/>
        </pc:sldMkLst>
        <pc:spChg chg="mod">
          <ac:chgData name="FAURE Aurelie (ENV)" userId="9f5283cf-46e0-44e6-86d6-d3c8556363f5" providerId="ADAL" clId="{C3CACBC5-3212-4D40-B84C-DFB97A544472}" dt="2024-01-17T10:05:31.905" v="10" actId="6549"/>
          <ac:spMkLst>
            <pc:docMk/>
            <pc:sldMk cId="1512405425" sldId="1048"/>
            <ac:spMk id="2" creationId="{00000000-0000-0000-0000-000000000000}"/>
          </ac:spMkLst>
        </pc:spChg>
        <pc:picChg chg="ord">
          <ac:chgData name="FAURE Aurelie (ENV)" userId="9f5283cf-46e0-44e6-86d6-d3c8556363f5" providerId="ADAL" clId="{C3CACBC5-3212-4D40-B84C-DFB97A544472}" dt="2024-01-17T10:03:02.269" v="1" actId="166"/>
          <ac:picMkLst>
            <pc:docMk/>
            <pc:sldMk cId="1512405425" sldId="1048"/>
            <ac:picMk id="6" creationId="{D0CC7440-B86F-A34D-514E-A0404B5A2C15}"/>
          </ac:picMkLst>
        </pc:picChg>
      </pc:sldChg>
      <pc:sldChg chg="modSp mod">
        <pc:chgData name="FAURE Aurelie (ENV)" userId="9f5283cf-46e0-44e6-86d6-d3c8556363f5" providerId="ADAL" clId="{C3CACBC5-3212-4D40-B84C-DFB97A544472}" dt="2024-01-17T10:03:38.681" v="6" actId="166"/>
        <pc:sldMkLst>
          <pc:docMk/>
          <pc:sldMk cId="560990292" sldId="1050"/>
        </pc:sldMkLst>
        <pc:spChg chg="mod">
          <ac:chgData name="FAURE Aurelie (ENV)" userId="9f5283cf-46e0-44e6-86d6-d3c8556363f5" providerId="ADAL" clId="{C3CACBC5-3212-4D40-B84C-DFB97A544472}" dt="2024-01-17T10:03:33.211" v="5" actId="113"/>
          <ac:spMkLst>
            <pc:docMk/>
            <pc:sldMk cId="560990292" sldId="1050"/>
            <ac:spMk id="11" creationId="{9F0FEA22-B25E-3533-9CC3-2198B88E3017}"/>
          </ac:spMkLst>
        </pc:spChg>
        <pc:picChg chg="ord">
          <ac:chgData name="FAURE Aurelie (ENV)" userId="9f5283cf-46e0-44e6-86d6-d3c8556363f5" providerId="ADAL" clId="{C3CACBC5-3212-4D40-B84C-DFB97A544472}" dt="2024-01-17T10:03:38.681" v="6" actId="166"/>
          <ac:picMkLst>
            <pc:docMk/>
            <pc:sldMk cId="560990292" sldId="1050"/>
            <ac:picMk id="6" creationId="{D0CC7440-B86F-A34D-514E-A0404B5A2C15}"/>
          </ac:picMkLst>
        </pc:picChg>
      </pc:sldChg>
      <pc:sldChg chg="modSp mod">
        <pc:chgData name="FAURE Aurelie (ENV)" userId="9f5283cf-46e0-44e6-86d6-d3c8556363f5" providerId="ADAL" clId="{C3CACBC5-3212-4D40-B84C-DFB97A544472}" dt="2024-01-17T10:06:58.215" v="31" actId="1035"/>
        <pc:sldMkLst>
          <pc:docMk/>
          <pc:sldMk cId="918071055" sldId="1051"/>
        </pc:sldMkLst>
        <pc:spChg chg="mod">
          <ac:chgData name="FAURE Aurelie (ENV)" userId="9f5283cf-46e0-44e6-86d6-d3c8556363f5" providerId="ADAL" clId="{C3CACBC5-3212-4D40-B84C-DFB97A544472}" dt="2024-01-17T10:06:58.215" v="31" actId="1035"/>
          <ac:spMkLst>
            <pc:docMk/>
            <pc:sldMk cId="918071055" sldId="1051"/>
            <ac:spMk id="2" creationId="{00000000-0000-0000-0000-000000000000}"/>
          </ac:spMkLst>
        </pc:spChg>
        <pc:spChg chg="mod">
          <ac:chgData name="FAURE Aurelie (ENV)" userId="9f5283cf-46e0-44e6-86d6-d3c8556363f5" providerId="ADAL" clId="{C3CACBC5-3212-4D40-B84C-DFB97A544472}" dt="2024-01-17T10:04:21.522" v="7" actId="255"/>
          <ac:spMkLst>
            <pc:docMk/>
            <pc:sldMk cId="918071055" sldId="1051"/>
            <ac:spMk id="6" creationId="{E4DFADA4-5BA5-260B-FC90-7007137B78E4}"/>
          </ac:spMkLst>
        </pc:spChg>
        <pc:spChg chg="mod">
          <ac:chgData name="FAURE Aurelie (ENV)" userId="9f5283cf-46e0-44e6-86d6-d3c8556363f5" providerId="ADAL" clId="{C3CACBC5-3212-4D40-B84C-DFB97A544472}" dt="2024-01-17T10:05:06.906" v="8" actId="113"/>
          <ac:spMkLst>
            <pc:docMk/>
            <pc:sldMk cId="918071055" sldId="1051"/>
            <ac:spMk id="8" creationId="{6EB6C088-BE52-3FF9-2847-C91571BB4E9B}"/>
          </ac:spMkLst>
        </pc:spChg>
        <pc:picChg chg="ord">
          <ac:chgData name="FAURE Aurelie (ENV)" userId="9f5283cf-46e0-44e6-86d6-d3c8556363f5" providerId="ADAL" clId="{C3CACBC5-3212-4D40-B84C-DFB97A544472}" dt="2024-01-17T10:03:06.566" v="2" actId="166"/>
          <ac:picMkLst>
            <pc:docMk/>
            <pc:sldMk cId="918071055" sldId="1051"/>
            <ac:picMk id="3" creationId="{01B8CE1E-53A4-57D8-D17A-007E2AD8FA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3B28-4FA1-770F-FAB3-F7F43C45F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724DF-6FC5-417F-5325-0647E55B0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E05AC-2FA3-950E-C70D-8705B5B8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F1935-1B0C-0230-8FC9-13000531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AC40F-997F-77FB-37E5-C6060709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9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5037-AF74-9306-E23D-45D24C65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D10F-ED6C-3F40-6ACC-EC9E4555C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2BFCB-CBCD-C468-FEF0-2301003E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29AB3-2E10-9DC3-CB6B-7263AA0D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5E9A-DA4E-9AE8-12A9-A79EC4DC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12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2A071-8DB3-853E-631B-B7DB4CBC5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2D330-020C-CE29-84CC-8230BEDF3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4E30B-2A95-0CF9-4E9F-291B28FC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10E04-C447-48FC-7810-21174B07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CA6D3-3D30-5203-11FD-01CDC2F4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4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0889-463E-D87B-272F-7A9BB6AD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EF572-9541-5998-4F2F-AA961687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B3D9C-581A-1C28-72E5-3A3AC4E2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8D44F-A9DF-CB8E-D334-AD10525C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ADBA0-76FF-3C99-8C48-EFACD780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7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8DA2-B8A4-FE5D-2E2E-112201C1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2DA52-6B7D-F2EC-3161-EF3E3B8B6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45F36-56EC-AB2D-BF5D-4F96E661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B8CBE-D03F-0934-34B2-2F79CDF5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2181-C05A-3A29-5108-52A60077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9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8912-2293-5CE4-C08C-21CF165A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E6B67-3265-F558-856A-837A504FD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41B31-2D25-7C66-1910-1D1094EB1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2123D-D673-69CC-7765-2535B482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C15AB-DA09-FEBC-0525-B8D5266F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D8C03-59D0-1CA9-8D80-3F4DB0DF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4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B6B3-C51B-F8EF-DB81-756C53A3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B9811-A5C6-58A6-3537-2A95CFE64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C6D57-365E-0170-6751-AEBB29A5C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CF4A3-6783-D4AB-7B87-B5640248F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695EB-C6DA-2846-EDC9-93B415CDA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D97926-8C91-BFBF-3B27-57472534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2BA0A-CE53-1A95-CEA0-1ED1AD04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4505A-ECA2-4F18-7C68-39D4C911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3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2D1E-13AC-70D6-80EE-2160BA3C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3847F-29AE-34A9-477D-9944297E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DD100-21B4-2431-5546-79418A4A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253D-C851-492A-242F-53553CB3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6E795-1410-4E30-E13E-179FF95E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DCC1B-0046-5C3F-07A4-1B3A55CD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A940D-1B34-1F44-14C4-75191D55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29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445E-A32F-7048-B6DC-526CFC46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310F5-2985-8D2A-D9C1-05087F9C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AFCAB-62BA-A196-8704-0B2677B47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B2BEB-EA1D-0EBF-1C74-8E089308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2FDCA-D382-64D1-A9B9-BD2715A9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6C01D-A751-04D2-994B-A6DD9A2F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7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8632-18EC-CB51-8144-F451117C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7448B-0E48-FEBA-1989-61A082435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7AB38-C859-09C3-43E3-79CCB6AE8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994B6-1441-70E0-6CF2-DF360890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D48E7-7F83-AE47-B108-245AA172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8905C-6C5D-82E8-842F-3C2B6359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7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F01CA7-666E-A2EE-4E0B-36C657AF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3FD40-A19E-DF85-71A9-47B9775E9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2F490-76AC-A91F-A354-526EF040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8C0C1-1A82-4E73-A7A4-A5B46F9BACA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7122-9795-F8B7-52D7-0AC16686A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E0C5F-C276-4787-67EA-6E79F985B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F434-D0CF-4B15-AE07-64B755337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6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EN/ALL/?uri=CELEX:52023XC0727(01)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c-powerpoint.officeapps.live.com/pods/EUR-Lex%20-%2032023D2463%20-%20EN%20-%20EUR-Lex%20(europa.eu)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EN/TXT/?uri=uriserv:OJ.C_.2019.428.01.0008.01.ENG&amp;toc=OJ:C:2019:428:TOC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s://civil-protection-knowledge-network.europa.eu/knowledge-network-capacity-development/disaster-prevention-and-risk-management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imate-adapt.eea.europa.eu/" TargetMode="External"/><Relationship Id="rId11" Type="http://schemas.openxmlformats.org/officeDocument/2006/relationships/hyperlink" Target="https://civil-protection-knowledge-network.europa.eu/knowledge-action-prevention-preparedness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5.png"/><Relationship Id="rId10" Type="http://schemas.openxmlformats.org/officeDocument/2006/relationships/hyperlink" Target="https://civil-protection-knowledge-network.europa.eu/disaster-prevention-and-risk-management/ucpm-peer-review-programme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c.europa.eu/echo/files/about/COMM_PDF_SEC_2010_1626_F_staff_working_document_en.pdf" TargetMode="Externa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ec.europa.eu/environment/eir/p2p/index_en.htm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c.europa.eu/transparency/expert-groups-register/screen/expert-groups/consult?lang=en&amp;groupID=2210" TargetMode="External"/><Relationship Id="rId12" Type="http://schemas.openxmlformats.org/officeDocument/2006/relationships/hyperlink" Target="https://cinea.ec.europa.eu/programmes/life/green-advisory-service-sustainable-investments-support-green-assist_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a.europa.eu/en/topics/in-depth/nature-protection-and-restoration" TargetMode="External"/><Relationship Id="rId11" Type="http://schemas.openxmlformats.org/officeDocument/2006/relationships/hyperlink" Target="https://commission.europa.eu/funding-tenders/find-funding/eu-funding-programmes/technical-support-instrument/technical-support-instrument-tsi_en" TargetMode="External"/><Relationship Id="rId5" Type="http://schemas.openxmlformats.org/officeDocument/2006/relationships/hyperlink" Target="https://environment.ec.europa.eu/topics/nature-and-biodiversity/nature-restoration-law_en#implementation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www.eib.org/en/press/all/2023-217-nature-based-solutions-eib-report-finds-scope-for-regulatory-and-subsidy-reforms-as-well-as-a-more-flexible-spectrum-of-financial-instrument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research-and-innovation.ec.europa.eu/research-area/environment/nature-based-solutions_en" TargetMode="External"/><Relationship Id="rId14" Type="http://schemas.openxmlformats.org/officeDocument/2006/relationships/hyperlink" Target="https://environment.ec.europa.eu/news/new-guide-eu-funding-programmes-environment-2022-08-17_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vironment.ec.europa.eu/law-and-governance/environmental-implementation-review_en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reen-business.ec.europa.eu/eco-management-and-audit-scheme-emas/emas-your-country_en#competent-bodies" TargetMode="External"/><Relationship Id="rId3" Type="http://schemas.openxmlformats.org/officeDocument/2006/relationships/image" Target="../media/image2.png"/><Relationship Id="rId7" Type="http://schemas.openxmlformats.org/officeDocument/2006/relationships/hyperlink" Target="EUR-Lex%20-%2032023D2463%20-%20EN%20-%20EUR-Lex%20(europa.eu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green-business.ec.europa.eu/eco-management-and-audit-scheme-emas_en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214" y="957007"/>
            <a:ext cx="9529588" cy="7823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1 -  Support Member States in updating their national Climate Adaptation Strategies and plans - from Q1 2024</a:t>
            </a:r>
            <a:endParaRPr lang="en-GB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40D0B2-23C4-C146-E0C8-55333E02F877}"/>
              </a:ext>
            </a:extLst>
          </p:cNvPr>
          <p:cNvCxnSpPr>
            <a:cxnSpLocks/>
          </p:cNvCxnSpPr>
          <p:nvPr/>
        </p:nvCxnSpPr>
        <p:spPr>
          <a:xfrm>
            <a:off x="167640" y="3542964"/>
            <a:ext cx="112928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FAE2E1A-A998-8612-4522-DE8BE7414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8" y="3891086"/>
            <a:ext cx="684000" cy="684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56B9566-5529-3F9A-74FB-C62DCFDA0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33" y="3891086"/>
            <a:ext cx="684000" cy="684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E867E375-20B2-F413-A4B5-77A91DED3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0" y="3891086"/>
            <a:ext cx="684000" cy="6840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EE875D67-50DE-1C80-FD70-B3456203EF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35" y="3891086"/>
            <a:ext cx="684000" cy="684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76E24DC-894E-FFF1-BDC6-8AABC72BF384}"/>
              </a:ext>
            </a:extLst>
          </p:cNvPr>
          <p:cNvSpPr/>
          <p:nvPr/>
        </p:nvSpPr>
        <p:spPr>
          <a:xfrm>
            <a:off x="4644922" y="2251200"/>
            <a:ext cx="798682" cy="2982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861BB8-1148-CA9F-EC19-2CC9C9CF4AA3}"/>
              </a:ext>
            </a:extLst>
          </p:cNvPr>
          <p:cNvSpPr/>
          <p:nvPr/>
        </p:nvSpPr>
        <p:spPr>
          <a:xfrm>
            <a:off x="5932456" y="2134257"/>
            <a:ext cx="1275503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Circular economy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00F541-3DFB-568B-C2D5-C54C988806D1}"/>
              </a:ext>
            </a:extLst>
          </p:cNvPr>
          <p:cNvSpPr/>
          <p:nvPr/>
        </p:nvSpPr>
        <p:spPr>
          <a:xfrm>
            <a:off x="7618859" y="2174236"/>
            <a:ext cx="1419191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Pollution prevention &amp; control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5BE5A0-08AE-C96C-6D57-EDBECDC46B34}"/>
              </a:ext>
            </a:extLst>
          </p:cNvPr>
          <p:cNvSpPr/>
          <p:nvPr/>
        </p:nvSpPr>
        <p:spPr>
          <a:xfrm>
            <a:off x="9266333" y="2209489"/>
            <a:ext cx="1438469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Biodiversity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24EA59-D478-8FB8-AA56-2B44C4BEB51F}"/>
              </a:ext>
            </a:extLst>
          </p:cNvPr>
          <p:cNvSpPr/>
          <p:nvPr/>
        </p:nvSpPr>
        <p:spPr>
          <a:xfrm>
            <a:off x="1389023" y="2240424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mitigation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D57F42-0BDF-B449-5F36-0EABFC922FF3}"/>
              </a:ext>
            </a:extLst>
          </p:cNvPr>
          <p:cNvSpPr/>
          <p:nvPr/>
        </p:nvSpPr>
        <p:spPr>
          <a:xfrm>
            <a:off x="2923959" y="2191862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</a:t>
            </a: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adaptation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2F4567-47AB-2DE9-FB4B-D0231CE62353}"/>
              </a:ext>
            </a:extLst>
          </p:cNvPr>
          <p:cNvSpPr txBox="1">
            <a:spLocks/>
          </p:cNvSpPr>
          <p:nvPr/>
        </p:nvSpPr>
        <p:spPr>
          <a:xfrm>
            <a:off x="2743199" y="215027"/>
            <a:ext cx="6705601" cy="5768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transition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 – Shaping the green transition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Picture 35">
            <a:extLst>
              <a:ext uri="{FF2B5EF4-FFF2-40B4-BE49-F238E27FC236}">
                <a16:creationId xmlns:a16="http://schemas.microsoft.com/office/drawing/2014/main" id="{3EA4CD3A-C03D-E339-0FE9-B093B287D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900" y="-11479"/>
            <a:ext cx="2705100" cy="204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7ACB92-999D-DFEE-9E94-5003A641F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368" y="3199682"/>
            <a:ext cx="4169917" cy="3521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370B44-5378-AD46-BC67-81B171700325}"/>
              </a:ext>
            </a:extLst>
          </p:cNvPr>
          <p:cNvSpPr txBox="1"/>
          <p:nvPr/>
        </p:nvSpPr>
        <p:spPr>
          <a:xfrm>
            <a:off x="1110528" y="2206012"/>
            <a:ext cx="92927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National administrations of the Member states </a:t>
            </a:r>
            <a:r>
              <a:rPr lang="en-US" dirty="0">
                <a:latin typeface="Arial"/>
                <a:cs typeface="Arial"/>
              </a:rPr>
              <a:t>are encouraged to </a:t>
            </a:r>
            <a:r>
              <a:rPr lang="en-US" b="1" dirty="0">
                <a:latin typeface="Arial"/>
                <a:cs typeface="Arial"/>
              </a:rPr>
              <a:t>use the </a:t>
            </a:r>
            <a:r>
              <a:rPr lang="en-US" b="1" dirty="0">
                <a:latin typeface="Arial"/>
                <a:cs typeface="Arial"/>
                <a:hlinkClick r:id="rId8"/>
              </a:rPr>
              <a:t>Commission notice </a:t>
            </a:r>
            <a:r>
              <a:rPr lang="en-US" dirty="0">
                <a:latin typeface="Arial"/>
                <a:cs typeface="Arial"/>
              </a:rPr>
              <a:t>on how to prepare </a:t>
            </a:r>
            <a:r>
              <a:rPr lang="en-US" b="1" dirty="0">
                <a:latin typeface="Arial"/>
                <a:cs typeface="Arial"/>
              </a:rPr>
              <a:t>adaptation strategies and plans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BDA00-15C1-7910-A8D5-6E1E2C4CBBA8}"/>
              </a:ext>
            </a:extLst>
          </p:cNvPr>
          <p:cNvSpPr txBox="1"/>
          <p:nvPr/>
        </p:nvSpPr>
        <p:spPr>
          <a:xfrm>
            <a:off x="1170244" y="3541415"/>
            <a:ext cx="845456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Upon which, </a:t>
            </a:r>
            <a:r>
              <a:rPr lang="en-US" b="1" dirty="0">
                <a:latin typeface="Arial"/>
                <a:cs typeface="Arial"/>
              </a:rPr>
              <a:t>Ministries and agencies </a:t>
            </a:r>
            <a:r>
              <a:rPr lang="en-US" dirty="0">
                <a:latin typeface="Arial"/>
                <a:cs typeface="Arial"/>
              </a:rPr>
              <a:t>get involved in </a:t>
            </a:r>
            <a:r>
              <a:rPr lang="fr-BE" dirty="0">
                <a:latin typeface="Arial"/>
                <a:cs typeface="Arial"/>
              </a:rPr>
              <a:t>a </a:t>
            </a:r>
            <a:r>
              <a:rPr lang="fr-BE" b="1" dirty="0">
                <a:latin typeface="Arial"/>
                <a:cs typeface="Arial"/>
              </a:rPr>
              <a:t>« </a:t>
            </a:r>
            <a:r>
              <a:rPr lang="fr-BE" b="1" dirty="0">
                <a:solidFill>
                  <a:srgbClr val="C00000"/>
                </a:solidFill>
                <a:latin typeface="Arial"/>
                <a:cs typeface="Arial"/>
              </a:rPr>
              <a:t>6 </a:t>
            </a:r>
            <a:r>
              <a:rPr lang="fr-BE" b="1" err="1">
                <a:solidFill>
                  <a:srgbClr val="C00000"/>
                </a:solidFill>
                <a:latin typeface="Arial"/>
                <a:cs typeface="Arial"/>
              </a:rPr>
              <a:t>steps</a:t>
            </a:r>
            <a:r>
              <a:rPr lang="fr-BE" b="1" dirty="0">
                <a:solidFill>
                  <a:srgbClr val="C00000"/>
                </a:solidFill>
                <a:latin typeface="Arial"/>
                <a:cs typeface="Arial"/>
              </a:rPr>
              <a:t> process </a:t>
            </a:r>
            <a:r>
              <a:rPr lang="fr-BE" b="1" dirty="0">
                <a:latin typeface="Arial"/>
                <a:cs typeface="Arial"/>
              </a:rPr>
              <a:t>»: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B1FB6-00E9-B6BD-F660-30F21A018CF7}"/>
              </a:ext>
            </a:extLst>
          </p:cNvPr>
          <p:cNvSpPr txBox="1"/>
          <p:nvPr/>
        </p:nvSpPr>
        <p:spPr>
          <a:xfrm>
            <a:off x="1156164" y="4801063"/>
            <a:ext cx="702576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That, also includes</a:t>
            </a:r>
            <a:r>
              <a:rPr lang="en-US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b="1" dirty="0">
                <a:latin typeface="Arial"/>
                <a:ea typeface="Times New Roman" panose="02020603050405020304" pitchFamily="18" charset="0"/>
                <a:cs typeface="Arial"/>
              </a:rPr>
              <a:t>conducting and updating 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national and sub-national </a:t>
            </a:r>
            <a:r>
              <a:rPr lang="en-US" sz="1800" b="1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climate risk assessments </a:t>
            </a:r>
            <a:r>
              <a:rPr lang="en-US" b="1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1F0C1-E679-22A8-CF2E-B0645742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41F3-F596-3403-F29E-6FB8B7B4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14" y="957007"/>
            <a:ext cx="9529588" cy="7823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rial"/>
                <a:cs typeface="Arial"/>
              </a:rPr>
              <a:t>Action 2 - Uptake of climate proofing guidance - from Q1 2024</a:t>
            </a:r>
            <a:endParaRPr lang="en-GB" sz="20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5362B-CA60-08A2-3ECE-793BB9C2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18A9D7-ACE9-8D31-B888-021BBAB12067}"/>
              </a:ext>
            </a:extLst>
          </p:cNvPr>
          <p:cNvCxnSpPr>
            <a:cxnSpLocks/>
          </p:cNvCxnSpPr>
          <p:nvPr/>
        </p:nvCxnSpPr>
        <p:spPr>
          <a:xfrm>
            <a:off x="167640" y="3542964"/>
            <a:ext cx="112928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AE25376-DA71-996C-56A7-AA8B59B76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8" y="3891086"/>
            <a:ext cx="684000" cy="684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5014827-8413-328B-8E39-43BC76C95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33" y="3891086"/>
            <a:ext cx="684000" cy="684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341CC5E6-7C9B-445F-268D-46ED25EA6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0" y="3891086"/>
            <a:ext cx="684000" cy="6840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E0A5A840-1D97-DAE3-F237-51C88EC2F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35" y="3891086"/>
            <a:ext cx="684000" cy="684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60F271D-5C78-6773-FDFA-3C3B53693DC5}"/>
              </a:ext>
            </a:extLst>
          </p:cNvPr>
          <p:cNvSpPr/>
          <p:nvPr/>
        </p:nvSpPr>
        <p:spPr>
          <a:xfrm>
            <a:off x="4644922" y="2251200"/>
            <a:ext cx="798682" cy="2982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5DE8CC-29A8-5A3F-9EE1-07666577BA08}"/>
              </a:ext>
            </a:extLst>
          </p:cNvPr>
          <p:cNvSpPr/>
          <p:nvPr/>
        </p:nvSpPr>
        <p:spPr>
          <a:xfrm>
            <a:off x="5932456" y="2134257"/>
            <a:ext cx="1275503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Circular economy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762F0C-F355-37AD-2B6F-F788CDEC2D95}"/>
              </a:ext>
            </a:extLst>
          </p:cNvPr>
          <p:cNvSpPr/>
          <p:nvPr/>
        </p:nvSpPr>
        <p:spPr>
          <a:xfrm>
            <a:off x="7618859" y="2174236"/>
            <a:ext cx="1419191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Pollution prevention &amp; control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A4985B-D24A-09FF-2F36-041B00AAC795}"/>
              </a:ext>
            </a:extLst>
          </p:cNvPr>
          <p:cNvSpPr/>
          <p:nvPr/>
        </p:nvSpPr>
        <p:spPr>
          <a:xfrm>
            <a:off x="9266333" y="2209489"/>
            <a:ext cx="1438469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Biodiversity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574E8-71B5-CC50-1387-A9F59D954FF6}"/>
              </a:ext>
            </a:extLst>
          </p:cNvPr>
          <p:cNvSpPr txBox="1"/>
          <p:nvPr/>
        </p:nvSpPr>
        <p:spPr>
          <a:xfrm>
            <a:off x="606010" y="2593478"/>
            <a:ext cx="10778377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cs typeface="Arial"/>
              </a:rPr>
              <a:t>What is </a:t>
            </a:r>
            <a:r>
              <a:rPr lang="en-GB" sz="2000" b="1">
                <a:latin typeface="Arial"/>
                <a:cs typeface="Arial"/>
              </a:rPr>
              <a:t>climate proofing? </a:t>
            </a:r>
            <a:endParaRPr lang="fr-BE" sz="2000" b="1" u="sng">
              <a:latin typeface="Arial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>
              <a:latin typeface="Arial"/>
              <a:cs typeface="Arial"/>
            </a:endParaRPr>
          </a:p>
          <a:p>
            <a:pPr lvl="1" algn="just"/>
            <a:r>
              <a:rPr lang="en-GB" sz="2000">
                <a:latin typeface="Arial"/>
                <a:cs typeface="Arial"/>
              </a:rPr>
              <a:t>‘</a:t>
            </a:r>
            <a:r>
              <a:rPr lang="en-GB" sz="2000" i="1">
                <a:latin typeface="Arial"/>
                <a:cs typeface="Arial"/>
              </a:rPr>
              <a:t>a process integrating </a:t>
            </a:r>
            <a:r>
              <a:rPr lang="en-GB" sz="2000" b="1" i="1">
                <a:latin typeface="Arial"/>
                <a:cs typeface="Arial"/>
              </a:rPr>
              <a:t>climate change mitigation and adaptation </a:t>
            </a:r>
            <a:r>
              <a:rPr lang="en-GB" sz="2000" i="1">
                <a:latin typeface="Arial"/>
                <a:cs typeface="Arial"/>
              </a:rPr>
              <a:t>into the development of </a:t>
            </a:r>
            <a:r>
              <a:rPr lang="en-GB" sz="2000" b="1" i="1">
                <a:latin typeface="Arial"/>
                <a:cs typeface="Arial"/>
              </a:rPr>
              <a:t>infrastructure projects</a:t>
            </a:r>
            <a:r>
              <a:rPr lang="en-GB" sz="2000" i="1">
                <a:latin typeface="Arial"/>
                <a:cs typeface="Arial"/>
              </a:rPr>
              <a:t>’. </a:t>
            </a:r>
            <a:r>
              <a:rPr lang="en-GB" sz="2000">
                <a:latin typeface="Arial"/>
                <a:cs typeface="Arial"/>
              </a:rPr>
              <a:t>See</a:t>
            </a:r>
            <a:r>
              <a:rPr lang="en-GB" sz="2000" i="1">
                <a:latin typeface="Arial"/>
                <a:cs typeface="Arial"/>
              </a:rPr>
              <a:t> </a:t>
            </a:r>
            <a:r>
              <a:rPr lang="en-GB" sz="2000" b="1" u="sng">
                <a:latin typeface="Arial"/>
                <a:cs typeface="Arial"/>
                <a:hlinkClick r:id="" action="ppaction://noaction"/>
              </a:rPr>
              <a:t>technical guidance</a:t>
            </a:r>
            <a:r>
              <a:rPr lang="en-GB" sz="2000" b="1" u="sng">
                <a:latin typeface="Arial"/>
                <a:cs typeface="Arial"/>
                <a:hlinkClick r:id="rId6"/>
              </a:rPr>
              <a:t> </a:t>
            </a:r>
            <a:endParaRPr lang="fr-BE" sz="2000" b="1" u="sng">
              <a:latin typeface="Arial"/>
              <a:cs typeface="Arial" panose="020B0604020202020204" pitchFamily="34" charset="0"/>
            </a:endParaRPr>
          </a:p>
          <a:p>
            <a:pPr lvl="1" algn="just"/>
            <a:endParaRPr lang="en-GB" sz="2000" b="1" u="sng">
              <a:latin typeface="Arial"/>
              <a:cs typeface="Arial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cs typeface="Arial"/>
              </a:rPr>
              <a:t>Closely linked to or part of </a:t>
            </a:r>
            <a:r>
              <a:rPr lang="en-GB" sz="2000" b="1">
                <a:latin typeface="Arial"/>
                <a:cs typeface="Arial"/>
              </a:rPr>
              <a:t>(strategic) environmental assessments</a:t>
            </a:r>
            <a:endParaRPr lang="en-GB"/>
          </a:p>
          <a:p>
            <a:pPr algn="just"/>
            <a:endParaRPr lang="en-GB" sz="2000" b="1">
              <a:latin typeface="Arial"/>
              <a:cs typeface="Arial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cs typeface="Arial"/>
              </a:rPr>
              <a:t>Provides </a:t>
            </a:r>
            <a:r>
              <a:rPr lang="en-GB" sz="2000" b="1">
                <a:latin typeface="Arial"/>
                <a:cs typeface="Arial"/>
              </a:rPr>
              <a:t>pre-condition for 2021-2027 EU funding</a:t>
            </a:r>
            <a:r>
              <a:rPr lang="en-GB" sz="2000">
                <a:latin typeface="Arial"/>
                <a:cs typeface="Arial"/>
              </a:rPr>
              <a:t> (regional funds, EIB loans &amp; grants)</a:t>
            </a:r>
            <a:endParaRPr lang="en-GB">
              <a:cs typeface="Calibri" panose="020F0502020204030204"/>
            </a:endParaRPr>
          </a:p>
          <a:p>
            <a:pPr algn="just"/>
            <a:endParaRPr lang="en-GB" sz="2000">
              <a:latin typeface="Arial"/>
              <a:cs typeface="Arial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9DF370E-E13D-72AE-961E-02B549F2DBB9}"/>
              </a:ext>
            </a:extLst>
          </p:cNvPr>
          <p:cNvSpPr txBox="1">
            <a:spLocks/>
          </p:cNvSpPr>
          <p:nvPr/>
        </p:nvSpPr>
        <p:spPr>
          <a:xfrm>
            <a:off x="1128724" y="6116788"/>
            <a:ext cx="9622565" cy="499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Supports implementation of the Do No Significant Harm principle</a:t>
            </a:r>
            <a:endParaRPr lang="en-GB" sz="1800" b="1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3C35C0-BCA2-CAF1-7EC0-16D3D5A24BD6}"/>
              </a:ext>
            </a:extLst>
          </p:cNvPr>
          <p:cNvSpPr/>
          <p:nvPr/>
        </p:nvSpPr>
        <p:spPr>
          <a:xfrm>
            <a:off x="2923959" y="2191862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adaptation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68EF6F-754C-A9B9-4A18-4390E5AB8609}"/>
              </a:ext>
            </a:extLst>
          </p:cNvPr>
          <p:cNvSpPr txBox="1">
            <a:spLocks/>
          </p:cNvSpPr>
          <p:nvPr/>
        </p:nvSpPr>
        <p:spPr>
          <a:xfrm>
            <a:off x="2587207" y="121341"/>
            <a:ext cx="6705601" cy="5768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transition Pillar – Shaping the green transition</a:t>
            </a:r>
            <a:endParaRPr lang="en-GB" sz="20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descr="Picture 35">
            <a:extLst>
              <a:ext uri="{FF2B5EF4-FFF2-40B4-BE49-F238E27FC236}">
                <a16:creationId xmlns:a16="http://schemas.microsoft.com/office/drawing/2014/main" id="{F9DFA0F5-5A1F-43D6-C0F0-646EA53C5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900" y="-12660"/>
            <a:ext cx="2705100" cy="204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C8667962-C642-1A9A-7EE6-6B7EF9933B1E}"/>
              </a:ext>
            </a:extLst>
          </p:cNvPr>
          <p:cNvSpPr/>
          <p:nvPr/>
        </p:nvSpPr>
        <p:spPr>
          <a:xfrm>
            <a:off x="4090012" y="2132681"/>
            <a:ext cx="2653226" cy="95479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cs typeface="Calibri"/>
              </a:rPr>
              <a:t>What is the carbon footprint of the investment</a:t>
            </a:r>
            <a:r>
              <a:rPr lang="en-US" b="1">
                <a:cs typeface="Calibri"/>
              </a:rPr>
              <a:t>?</a:t>
            </a:r>
            <a:endParaRPr lang="en-US" b="1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B39D5CC2-40E4-D442-8A80-8E4149E84849}"/>
              </a:ext>
            </a:extLst>
          </p:cNvPr>
          <p:cNvSpPr/>
          <p:nvPr/>
        </p:nvSpPr>
        <p:spPr>
          <a:xfrm>
            <a:off x="7082927" y="2123501"/>
            <a:ext cx="2423708" cy="1000697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AB422B-3313-2AE3-5527-4A77AD16270F}"/>
              </a:ext>
            </a:extLst>
          </p:cNvPr>
          <p:cNvSpPr txBox="1"/>
          <p:nvPr/>
        </p:nvSpPr>
        <p:spPr>
          <a:xfrm>
            <a:off x="7423530" y="2245605"/>
            <a:ext cx="27431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cs typeface="Calibri"/>
              </a:rPr>
              <a:t>What are the climate risks/vulnerabilities of the investment?</a:t>
            </a:r>
          </a:p>
        </p:txBody>
      </p:sp>
    </p:spTree>
    <p:extLst>
      <p:ext uri="{BB962C8B-B14F-4D97-AF65-F5344CB8AC3E}">
        <p14:creationId xmlns:p14="http://schemas.microsoft.com/office/powerpoint/2010/main" val="133148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BD0D40-8F76-646D-048B-F3384D6D9E36}"/>
              </a:ext>
            </a:extLst>
          </p:cNvPr>
          <p:cNvSpPr/>
          <p:nvPr/>
        </p:nvSpPr>
        <p:spPr>
          <a:xfrm>
            <a:off x="4272463" y="1936584"/>
            <a:ext cx="1543601" cy="104905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494664-039A-22FB-5F61-88F59A7313D6}"/>
              </a:ext>
            </a:extLst>
          </p:cNvPr>
          <p:cNvSpPr/>
          <p:nvPr/>
        </p:nvSpPr>
        <p:spPr>
          <a:xfrm>
            <a:off x="5935786" y="1938537"/>
            <a:ext cx="1450694" cy="10566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214" y="957007"/>
            <a:ext cx="9529588" cy="7823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2 - Uptake of climate proofing guidance and other environment-relevant guidance - from Q1 2024</a:t>
            </a:r>
            <a:endParaRPr lang="en-GB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40D0B2-23C4-C146-E0C8-55333E02F877}"/>
              </a:ext>
            </a:extLst>
          </p:cNvPr>
          <p:cNvCxnSpPr>
            <a:cxnSpLocks/>
          </p:cNvCxnSpPr>
          <p:nvPr/>
        </p:nvCxnSpPr>
        <p:spPr>
          <a:xfrm>
            <a:off x="167640" y="3542964"/>
            <a:ext cx="112928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FAE2E1A-A998-8612-4522-DE8BE7414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8" y="3891086"/>
            <a:ext cx="684000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23FA71-59DE-BA6F-D192-7BB72EC33B0D}"/>
              </a:ext>
            </a:extLst>
          </p:cNvPr>
          <p:cNvSpPr/>
          <p:nvPr/>
        </p:nvSpPr>
        <p:spPr>
          <a:xfrm>
            <a:off x="9231098" y="1935510"/>
            <a:ext cx="1438469" cy="10791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56B9566-5529-3F9A-74FB-C62DCFDA0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33" y="3891086"/>
            <a:ext cx="684000" cy="684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5AF84F-B4AE-7F6A-16FD-6BAAEDE835FA}"/>
              </a:ext>
            </a:extLst>
          </p:cNvPr>
          <p:cNvSpPr/>
          <p:nvPr/>
        </p:nvSpPr>
        <p:spPr>
          <a:xfrm>
            <a:off x="7509158" y="1934617"/>
            <a:ext cx="1619538" cy="106153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E867E375-20B2-F413-A4B5-77A91DED3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0" y="3891086"/>
            <a:ext cx="684000" cy="6840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EE875D67-50DE-1C80-FD70-B3456203EF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35" y="3891086"/>
            <a:ext cx="684000" cy="684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76E24DC-894E-FFF1-BDC6-8AABC72BF384}"/>
              </a:ext>
            </a:extLst>
          </p:cNvPr>
          <p:cNvSpPr/>
          <p:nvPr/>
        </p:nvSpPr>
        <p:spPr>
          <a:xfrm>
            <a:off x="4644922" y="2251200"/>
            <a:ext cx="798682" cy="2982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861BB8-1148-CA9F-EC19-2CC9C9CF4AA3}"/>
              </a:ext>
            </a:extLst>
          </p:cNvPr>
          <p:cNvSpPr/>
          <p:nvPr/>
        </p:nvSpPr>
        <p:spPr>
          <a:xfrm>
            <a:off x="5932456" y="2134257"/>
            <a:ext cx="1275503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Circular economy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00F541-3DFB-568B-C2D5-C54C988806D1}"/>
              </a:ext>
            </a:extLst>
          </p:cNvPr>
          <p:cNvSpPr/>
          <p:nvPr/>
        </p:nvSpPr>
        <p:spPr>
          <a:xfrm>
            <a:off x="7618859" y="2174236"/>
            <a:ext cx="1419191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Pollution prevention &amp; control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5BE5A0-08AE-C96C-6D57-EDBECDC46B34}"/>
              </a:ext>
            </a:extLst>
          </p:cNvPr>
          <p:cNvSpPr/>
          <p:nvPr/>
        </p:nvSpPr>
        <p:spPr>
          <a:xfrm>
            <a:off x="9266333" y="2209489"/>
            <a:ext cx="1438469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Biodiversity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7CF349-4EEB-1456-D525-8777B28545B8}"/>
              </a:ext>
            </a:extLst>
          </p:cNvPr>
          <p:cNvSpPr txBox="1"/>
          <p:nvPr/>
        </p:nvSpPr>
        <p:spPr>
          <a:xfrm>
            <a:off x="1175214" y="3171862"/>
            <a:ext cx="9538980" cy="12563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GB" b="1">
                <a:latin typeface="Arial"/>
                <a:ea typeface="Calibri" panose="020F0502020204030204" pitchFamily="34" charset="0"/>
                <a:cs typeface="Arial"/>
              </a:rPr>
              <a:t>Member States </a:t>
            </a:r>
            <a:r>
              <a:rPr lang="en-GB">
                <a:latin typeface="Arial"/>
                <a:ea typeface="Calibri" panose="020F0502020204030204" pitchFamily="34" charset="0"/>
                <a:cs typeface="Arial"/>
              </a:rPr>
              <a:t>(central administrations</a:t>
            </a:r>
            <a:r>
              <a:rPr lang="en-GB" b="1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n-GB">
                <a:latin typeface="Arial"/>
                <a:ea typeface="Calibri" panose="020F0502020204030204" pitchFamily="34" charset="0"/>
                <a:cs typeface="Arial"/>
              </a:rPr>
              <a:t>and regions) are </a:t>
            </a:r>
            <a:r>
              <a:rPr lang="en-GB" b="1">
                <a:latin typeface="Arial"/>
                <a:ea typeface="Calibri" panose="020F0502020204030204" pitchFamily="34" charset="0"/>
                <a:cs typeface="Arial"/>
              </a:rPr>
              <a:t>encouraged to use green</a:t>
            </a:r>
            <a:r>
              <a:rPr lang="en-GB" sz="1800" b="1">
                <a:effectLst/>
                <a:latin typeface="Arial"/>
                <a:ea typeface="Calibri" panose="020F0502020204030204" pitchFamily="34" charset="0"/>
                <a:cs typeface="Arial"/>
              </a:rPr>
              <a:t> budgeting </a:t>
            </a:r>
            <a:r>
              <a:rPr lang="en-GB" sz="1800">
                <a:effectLst/>
                <a:latin typeface="Arial"/>
                <a:ea typeface="Calibri" panose="020F0502020204030204" pitchFamily="34" charset="0"/>
                <a:cs typeface="Arial"/>
              </a:rPr>
              <a:t>a tool </a:t>
            </a:r>
            <a:r>
              <a:rPr lang="en-GB">
                <a:latin typeface="Arial"/>
                <a:ea typeface="Calibri" panose="020F0502020204030204" pitchFamily="34" charset="0"/>
                <a:cs typeface="Arial"/>
              </a:rPr>
              <a:t>for evidence generation and policy coherence to</a:t>
            </a:r>
            <a:r>
              <a:rPr lang="en-GB" sz="1800">
                <a:effectLst/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GB" b="1">
                <a:latin typeface="Arial"/>
                <a:ea typeface="Calibri" panose="020F0502020204030204" pitchFamily="34" charset="0"/>
                <a:cs typeface="Arial"/>
              </a:rPr>
              <a:t>redirect</a:t>
            </a:r>
            <a:r>
              <a:rPr lang="en-GB" sz="1800" b="1">
                <a:effectLst/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GB" sz="1800">
                <a:effectLst/>
                <a:latin typeface="Arial"/>
                <a:ea typeface="Calibri" panose="020F0502020204030204" pitchFamily="34" charset="0"/>
                <a:cs typeface="Arial"/>
              </a:rPr>
              <a:t>public investment, consumption and taxation to </a:t>
            </a:r>
            <a:r>
              <a:rPr lang="en-GB" sz="1800" b="1">
                <a:effectLst/>
                <a:latin typeface="Arial"/>
                <a:ea typeface="Calibri" panose="020F0502020204030204" pitchFamily="34" charset="0"/>
                <a:cs typeface="Arial"/>
              </a:rPr>
              <a:t>green priorities </a:t>
            </a:r>
            <a:r>
              <a:rPr lang="en-GB" sz="1800">
                <a:effectLst/>
                <a:latin typeface="Arial"/>
                <a:ea typeface="Calibri" panose="020F0502020204030204" pitchFamily="34" charset="0"/>
                <a:cs typeface="Arial"/>
              </a:rPr>
              <a:t>and </a:t>
            </a:r>
            <a:r>
              <a:rPr lang="en-GB" sz="1800" b="1">
                <a:effectLst/>
                <a:latin typeface="Arial"/>
                <a:ea typeface="Calibri" panose="020F0502020204030204" pitchFamily="34" charset="0"/>
                <a:cs typeface="Arial"/>
              </a:rPr>
              <a:t>away from harmful subsidies.</a:t>
            </a:r>
            <a:endParaRPr lang="fr-BE" sz="1600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6D6B53-126E-0DE3-FFF0-F9C0F48496B9}"/>
              </a:ext>
            </a:extLst>
          </p:cNvPr>
          <p:cNvSpPr txBox="1"/>
          <p:nvPr/>
        </p:nvSpPr>
        <p:spPr>
          <a:xfrm>
            <a:off x="1197302" y="4717460"/>
            <a:ext cx="9641756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public authorities 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develop </a:t>
            </a:r>
            <a:r>
              <a:rPr lang="en-US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 public procurement (GPP): 2020 Circular Economy Action Plan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defines minimum mandatory GPP criteria and targets in sectoral legislation (clean vehicles, energy efficiency, buildings).</a:t>
            </a:r>
            <a:endParaRPr lang="fr-BE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7A05222-5440-0705-3D11-1A528E7D742B}"/>
              </a:ext>
            </a:extLst>
          </p:cNvPr>
          <p:cNvSpPr txBox="1">
            <a:spLocks/>
          </p:cNvSpPr>
          <p:nvPr/>
        </p:nvSpPr>
        <p:spPr>
          <a:xfrm>
            <a:off x="1128724" y="6042950"/>
            <a:ext cx="9622565" cy="499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support to the implementation of the Do No Significant Harm principle</a:t>
            </a:r>
            <a:endParaRPr lang="en-GB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9AD402-E767-EDF1-6891-40F006C168CC}"/>
              </a:ext>
            </a:extLst>
          </p:cNvPr>
          <p:cNvSpPr/>
          <p:nvPr/>
        </p:nvSpPr>
        <p:spPr>
          <a:xfrm>
            <a:off x="1175214" y="1947094"/>
            <a:ext cx="1534936" cy="104905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24EA59-D478-8FB8-AA56-2B44C4BEB51F}"/>
              </a:ext>
            </a:extLst>
          </p:cNvPr>
          <p:cNvSpPr/>
          <p:nvPr/>
        </p:nvSpPr>
        <p:spPr>
          <a:xfrm>
            <a:off x="1389023" y="2240424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mitigation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2974D7-FF3E-D07F-ECB5-8B8109264809}"/>
              </a:ext>
            </a:extLst>
          </p:cNvPr>
          <p:cNvSpPr/>
          <p:nvPr/>
        </p:nvSpPr>
        <p:spPr>
          <a:xfrm>
            <a:off x="2798334" y="1946109"/>
            <a:ext cx="1361961" cy="104905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D57F42-0BDF-B449-5F36-0EABFC922FF3}"/>
              </a:ext>
            </a:extLst>
          </p:cNvPr>
          <p:cNvSpPr/>
          <p:nvPr/>
        </p:nvSpPr>
        <p:spPr>
          <a:xfrm>
            <a:off x="2923959" y="2191862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adaptation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2F4567-47AB-2DE9-FB4B-D0231CE62353}"/>
              </a:ext>
            </a:extLst>
          </p:cNvPr>
          <p:cNvSpPr txBox="1">
            <a:spLocks/>
          </p:cNvSpPr>
          <p:nvPr/>
        </p:nvSpPr>
        <p:spPr>
          <a:xfrm>
            <a:off x="2587207" y="121341"/>
            <a:ext cx="6705601" cy="5768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transition Pillar – Shaping the green transition</a:t>
            </a:r>
            <a:endParaRPr lang="en-GB" sz="20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descr="Picture 35">
            <a:extLst>
              <a:ext uri="{FF2B5EF4-FFF2-40B4-BE49-F238E27FC236}">
                <a16:creationId xmlns:a16="http://schemas.microsoft.com/office/drawing/2014/main" id="{3EA4CD3A-C03D-E339-0FE9-B093B287D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900" y="-12660"/>
            <a:ext cx="2705100" cy="20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239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697" y="1019929"/>
            <a:ext cx="9271823" cy="7823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3 - Promote tools and methods for climate risk assessments and risk prevention - from Q1 2024</a:t>
            </a:r>
            <a:endParaRPr lang="en-GB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40D0B2-23C4-C146-E0C8-55333E02F877}"/>
              </a:ext>
            </a:extLst>
          </p:cNvPr>
          <p:cNvCxnSpPr>
            <a:cxnSpLocks/>
          </p:cNvCxnSpPr>
          <p:nvPr/>
        </p:nvCxnSpPr>
        <p:spPr>
          <a:xfrm>
            <a:off x="167640" y="3542964"/>
            <a:ext cx="112928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FAE2E1A-A998-8612-4522-DE8BE7414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8" y="3891086"/>
            <a:ext cx="684000" cy="684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56B9566-5529-3F9A-74FB-C62DCFDA0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33" y="3891086"/>
            <a:ext cx="684000" cy="684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E867E375-20B2-F413-A4B5-77A91DED3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0" y="3891086"/>
            <a:ext cx="684000" cy="6840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EE875D67-50DE-1C80-FD70-B3456203EF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35" y="3891086"/>
            <a:ext cx="684000" cy="684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76E24DC-894E-FFF1-BDC6-8AABC72BF384}"/>
              </a:ext>
            </a:extLst>
          </p:cNvPr>
          <p:cNvSpPr/>
          <p:nvPr/>
        </p:nvSpPr>
        <p:spPr>
          <a:xfrm>
            <a:off x="4644922" y="2251200"/>
            <a:ext cx="798682" cy="2982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00F541-3DFB-568B-C2D5-C54C988806D1}"/>
              </a:ext>
            </a:extLst>
          </p:cNvPr>
          <p:cNvSpPr/>
          <p:nvPr/>
        </p:nvSpPr>
        <p:spPr>
          <a:xfrm>
            <a:off x="7618859" y="2174236"/>
            <a:ext cx="1419191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Pollution prevention &amp; control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5BE5A0-08AE-C96C-6D57-EDBECDC46B34}"/>
              </a:ext>
            </a:extLst>
          </p:cNvPr>
          <p:cNvSpPr/>
          <p:nvPr/>
        </p:nvSpPr>
        <p:spPr>
          <a:xfrm>
            <a:off x="9266333" y="2209489"/>
            <a:ext cx="1438469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Biodiversity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7CF349-4EEB-1456-D525-8777B28545B8}"/>
              </a:ext>
            </a:extLst>
          </p:cNvPr>
          <p:cNvSpPr txBox="1"/>
          <p:nvPr/>
        </p:nvSpPr>
        <p:spPr>
          <a:xfrm>
            <a:off x="934195" y="1999750"/>
            <a:ext cx="7871414" cy="15911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Member States </a:t>
            </a:r>
            <a:r>
              <a:rPr lang="en-US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encouraged to 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use 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Climate-Adapt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to identify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adaptation-related policy priorities </a:t>
            </a:r>
            <a:r>
              <a:rPr lang="en-US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investment priorities </a:t>
            </a:r>
            <a:r>
              <a:rPr lang="en-US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and support policy development in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climate-sensitive sectors (such as public health)</a:t>
            </a:r>
            <a:endParaRPr lang="fr-BE" b="1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-"/>
            </a:pPr>
            <a:endParaRPr lang="en-GB" b="1" dirty="0">
              <a:solidFill>
                <a:srgbClr val="000000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68E2F-079A-AA85-EE15-A7110C664B1F}"/>
              </a:ext>
            </a:extLst>
          </p:cNvPr>
          <p:cNvSpPr txBox="1"/>
          <p:nvPr/>
        </p:nvSpPr>
        <p:spPr>
          <a:xfrm>
            <a:off x="1025181" y="4327408"/>
            <a:ext cx="10668979" cy="2029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Member States </a:t>
            </a:r>
            <a:r>
              <a:rPr lang="en-GB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to identify and address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 risks using the 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Disaster Risk Management 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reports (~March 2024) and prepare for the revision of 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reporting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 and 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 assessment 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guidelines in Q2 2024.</a:t>
            </a:r>
            <a:r>
              <a:rPr lang="en-GB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(</a:t>
            </a:r>
            <a:r>
              <a:rPr lang="en-GB" sz="1400" i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Next submission of Member State reports mid-2024 and end 2026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)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. </a:t>
            </a:r>
            <a:endParaRPr lang="en-GB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b="1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 Support and learning </a:t>
            </a:r>
            <a:r>
              <a:rPr lang="en-GB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available to the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 Member States: 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 review 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programme; Grants for projects </a:t>
            </a:r>
            <a:r>
              <a:rPr lang="en-GB" sz="1400" i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(</a:t>
            </a:r>
            <a:r>
              <a:rPr lang="en-GB" sz="1400" i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call </a:t>
            </a:r>
            <a:r>
              <a:rPr lang="en-GB" sz="1400" i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launched 16 January)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; EU Civil Protection Mechanism technical assistance. </a:t>
            </a:r>
            <a:endParaRPr lang="en-GB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-"/>
            </a:pPr>
            <a:endParaRPr lang="en-GB" b="1" dirty="0">
              <a:solidFill>
                <a:srgbClr val="000000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2F4567-47AB-2DE9-FB4B-D0231CE62353}"/>
              </a:ext>
            </a:extLst>
          </p:cNvPr>
          <p:cNvSpPr txBox="1">
            <a:spLocks/>
          </p:cNvSpPr>
          <p:nvPr/>
        </p:nvSpPr>
        <p:spPr>
          <a:xfrm>
            <a:off x="2461258" y="136027"/>
            <a:ext cx="6705601" cy="5768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transition Pillar – Shaping the green transition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27F87573-FBFB-0806-D827-E62474022A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09" y="4072"/>
            <a:ext cx="2352676" cy="1018900"/>
          </a:xfrm>
          <a:prstGeom prst="rect">
            <a:avLst/>
          </a:prstGeom>
        </p:spPr>
      </p:pic>
      <p:pic>
        <p:nvPicPr>
          <p:cNvPr id="8" name="Picture 7" descr="A couple of people jogging on a path&#10;&#10;Description automatically generated">
            <a:extLst>
              <a:ext uri="{FF2B5EF4-FFF2-40B4-BE49-F238E27FC236}">
                <a16:creationId xmlns:a16="http://schemas.microsoft.com/office/drawing/2014/main" id="{29C51B42-D48D-E304-E1F2-DE1BA533CE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5650" y="1911763"/>
            <a:ext cx="2761975" cy="1517237"/>
          </a:xfrm>
          <a:prstGeom prst="rect">
            <a:avLst/>
          </a:prstGeom>
        </p:spPr>
      </p:pic>
      <p:pic>
        <p:nvPicPr>
          <p:cNvPr id="10" name="Picture 9" descr="A close-up of a poster&#10;&#10;Description automatically generated">
            <a:extLst>
              <a:ext uri="{FF2B5EF4-FFF2-40B4-BE49-F238E27FC236}">
                <a16:creationId xmlns:a16="http://schemas.microsoft.com/office/drawing/2014/main" id="{DC3214B8-77E9-D3E0-A34B-9689BCEBC0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6458" y="2920449"/>
            <a:ext cx="2592662" cy="14666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449759-1611-15EA-1473-2378175EE6C6}"/>
              </a:ext>
            </a:extLst>
          </p:cNvPr>
          <p:cNvSpPr txBox="1"/>
          <p:nvPr/>
        </p:nvSpPr>
        <p:spPr>
          <a:xfrm>
            <a:off x="194185" y="3587736"/>
            <a:ext cx="830997" cy="3085323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IE" sz="2100" b="1" dirty="0">
                <a:latin typeface="Arial"/>
                <a:ea typeface="Calibri"/>
                <a:cs typeface="Arial"/>
              </a:rPr>
              <a:t>Disaster resilience goals</a:t>
            </a:r>
            <a:endParaRPr lang="en-IE" sz="2100" b="1" dirty="0">
              <a:latin typeface="Arial"/>
              <a:cs typeface="Arial"/>
            </a:endParaRPr>
          </a:p>
        </p:txBody>
      </p:sp>
      <p:pic>
        <p:nvPicPr>
          <p:cNvPr id="3" name="Picture 2" descr="Picture 35">
            <a:extLst>
              <a:ext uri="{FF2B5EF4-FFF2-40B4-BE49-F238E27FC236}">
                <a16:creationId xmlns:a16="http://schemas.microsoft.com/office/drawing/2014/main" id="{3EA4CD3A-C03D-E339-0FE9-B093B287D5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86900" y="-12976"/>
            <a:ext cx="2705100" cy="20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5255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BD0D40-8F76-646D-048B-F3384D6D9E36}"/>
              </a:ext>
            </a:extLst>
          </p:cNvPr>
          <p:cNvSpPr/>
          <p:nvPr/>
        </p:nvSpPr>
        <p:spPr>
          <a:xfrm>
            <a:off x="6304503" y="1891326"/>
            <a:ext cx="1361961" cy="80983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494664-039A-22FB-5F61-88F59A7313D6}"/>
              </a:ext>
            </a:extLst>
          </p:cNvPr>
          <p:cNvSpPr/>
          <p:nvPr/>
        </p:nvSpPr>
        <p:spPr>
          <a:xfrm>
            <a:off x="8183489" y="1892264"/>
            <a:ext cx="1450694" cy="80983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90" y="925000"/>
            <a:ext cx="9321336" cy="7823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4 - Support Member States to develop capacities to plan, design</a:t>
            </a:r>
            <a:b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implement ecosystem restoration measures and nature-based solutions to maintain essential ecosystem services - from Q2 2024</a:t>
            </a:r>
            <a:endParaRPr lang="en-GB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40D0B2-23C4-C146-E0C8-55333E02F877}"/>
              </a:ext>
            </a:extLst>
          </p:cNvPr>
          <p:cNvCxnSpPr>
            <a:cxnSpLocks/>
          </p:cNvCxnSpPr>
          <p:nvPr/>
        </p:nvCxnSpPr>
        <p:spPr>
          <a:xfrm>
            <a:off x="167640" y="3542964"/>
            <a:ext cx="112928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FAE2E1A-A998-8612-4522-DE8BE7414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8" y="3891086"/>
            <a:ext cx="684000" cy="684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56B9566-5529-3F9A-74FB-C62DCFDA0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8" y="3891086"/>
            <a:ext cx="684000" cy="684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E867E375-20B2-F413-A4B5-77A91DED3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0" y="3891086"/>
            <a:ext cx="684000" cy="684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76E24DC-894E-FFF1-BDC6-8AABC72BF384}"/>
              </a:ext>
            </a:extLst>
          </p:cNvPr>
          <p:cNvSpPr/>
          <p:nvPr/>
        </p:nvSpPr>
        <p:spPr>
          <a:xfrm>
            <a:off x="4856904" y="2166201"/>
            <a:ext cx="1030595" cy="32029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IE" sz="1200" b="1" err="1">
                <a:solidFill>
                  <a:srgbClr val="FFFFFF"/>
                </a:solidFill>
                <a:latin typeface="Arial"/>
              </a:rPr>
              <a:t>NbS</a:t>
            </a:r>
            <a:r>
              <a:rPr lang="en-IE" sz="1200" b="1">
                <a:solidFill>
                  <a:srgbClr val="FFFFFF"/>
                </a:solidFill>
                <a:latin typeface="Arial"/>
              </a:rPr>
              <a:t> case</a:t>
            </a: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Studies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861BB8-1148-CA9F-EC19-2CC9C9CF4AA3}"/>
              </a:ext>
            </a:extLst>
          </p:cNvPr>
          <p:cNvSpPr/>
          <p:nvPr/>
        </p:nvSpPr>
        <p:spPr>
          <a:xfrm>
            <a:off x="6347731" y="2049822"/>
            <a:ext cx="1275503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IE" sz="1200" b="1" dirty="0" err="1">
                <a:solidFill>
                  <a:srgbClr val="FFFFFF"/>
                </a:solidFill>
                <a:latin typeface="Arial"/>
              </a:rPr>
              <a:t>Guidances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00F541-3DFB-568B-C2D5-C54C988806D1}"/>
              </a:ext>
            </a:extLst>
          </p:cNvPr>
          <p:cNvSpPr/>
          <p:nvPr/>
        </p:nvSpPr>
        <p:spPr>
          <a:xfrm>
            <a:off x="8197616" y="2037385"/>
            <a:ext cx="1419191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9AD402-E767-EDF1-6891-40F006C168CC}"/>
              </a:ext>
            </a:extLst>
          </p:cNvPr>
          <p:cNvSpPr/>
          <p:nvPr/>
        </p:nvSpPr>
        <p:spPr>
          <a:xfrm>
            <a:off x="2249572" y="1906004"/>
            <a:ext cx="1534936" cy="78235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24EA59-D478-8FB8-AA56-2B44C4BEB51F}"/>
              </a:ext>
            </a:extLst>
          </p:cNvPr>
          <p:cNvSpPr/>
          <p:nvPr/>
        </p:nvSpPr>
        <p:spPr>
          <a:xfrm>
            <a:off x="2385439" y="2072099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2974D7-FF3E-D07F-ECB5-8B8109264809}"/>
              </a:ext>
            </a:extLst>
          </p:cNvPr>
          <p:cNvSpPr/>
          <p:nvPr/>
        </p:nvSpPr>
        <p:spPr>
          <a:xfrm>
            <a:off x="4410367" y="1919431"/>
            <a:ext cx="1361961" cy="80983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D57F42-0BDF-B449-5F36-0EABFC922FF3}"/>
              </a:ext>
            </a:extLst>
          </p:cNvPr>
          <p:cNvSpPr/>
          <p:nvPr/>
        </p:nvSpPr>
        <p:spPr>
          <a:xfrm>
            <a:off x="4544427" y="2072099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Countries’ best practices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2F4567-47AB-2DE9-FB4B-D0231CE62353}"/>
              </a:ext>
            </a:extLst>
          </p:cNvPr>
          <p:cNvSpPr txBox="1">
            <a:spLocks/>
          </p:cNvSpPr>
          <p:nvPr/>
        </p:nvSpPr>
        <p:spPr>
          <a:xfrm>
            <a:off x="2461258" y="136027"/>
            <a:ext cx="6705601" cy="5768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transition Pillar – Shaping the green transition</a:t>
            </a:r>
            <a:endParaRPr lang="en-GB" sz="20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0FEA22-B25E-3533-9CC3-2198B88E3017}"/>
              </a:ext>
            </a:extLst>
          </p:cNvPr>
          <p:cNvSpPr txBox="1"/>
          <p:nvPr/>
        </p:nvSpPr>
        <p:spPr>
          <a:xfrm>
            <a:off x="1438400" y="2894523"/>
            <a:ext cx="894877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 States to implement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Nature Restoration Law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(entry into force: mid 2024) and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Nature Restoration Plans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(by mid 2026)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Template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discussion with MS – NRL focal points.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European Environment Agency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the 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7"/>
              </a:rPr>
              <a:t>EU Biodiversity Platform</a:t>
            </a:r>
            <a:endParaRPr lang="fr-B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xclusif - The EU Nature Restoration Law : stop au fanatisme vert à  l'Europe ! - Pan.be">
            <a:extLst>
              <a:ext uri="{FF2B5EF4-FFF2-40B4-BE49-F238E27FC236}">
                <a16:creationId xmlns:a16="http://schemas.microsoft.com/office/drawing/2014/main" id="{947ECC76-8470-FAC1-703F-4ADADBCC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36" y="3985948"/>
            <a:ext cx="2791987" cy="16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929F6B-7C16-6D14-1070-12DA333161B9}"/>
              </a:ext>
            </a:extLst>
          </p:cNvPr>
          <p:cNvSpPr txBox="1"/>
          <p:nvPr/>
        </p:nvSpPr>
        <p:spPr>
          <a:xfrm>
            <a:off x="8816274" y="5847871"/>
            <a:ext cx="299719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Wingdings"/>
              <a:buChar char="v"/>
            </a:pPr>
            <a:r>
              <a:rPr lang="en-US" b="1" dirty="0">
                <a:latin typeface="Arial"/>
                <a:cs typeface="Arial"/>
              </a:rPr>
              <a:t>Guidance to MS</a:t>
            </a:r>
            <a:r>
              <a:rPr lang="en-US" dirty="0">
                <a:latin typeface="Arial"/>
                <a:cs typeface="Arial"/>
              </a:rPr>
              <a:t>: 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RTD </a:t>
            </a:r>
            <a:r>
              <a:rPr lang="en-US" dirty="0">
                <a:latin typeface="Arial"/>
                <a:cs typeface="Arial"/>
                <a:hlinkClick r:id="rId9"/>
              </a:rPr>
              <a:t>NBS tools</a:t>
            </a:r>
            <a:r>
              <a:rPr lang="en-US" dirty="0">
                <a:latin typeface="Arial"/>
                <a:cs typeface="Arial"/>
              </a:rPr>
              <a:t>, EIA </a:t>
            </a:r>
            <a:r>
              <a:rPr lang="en-US" dirty="0">
                <a:latin typeface="Arial"/>
                <a:cs typeface="Arial"/>
                <a:hlinkClick r:id="rId10"/>
              </a:rPr>
              <a:t>study on investing in NBS</a:t>
            </a:r>
            <a:r>
              <a:rPr lang="en-US" dirty="0">
                <a:latin typeface="Arial"/>
                <a:cs typeface="Arial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4E7EB-6B3D-F1DF-68FB-58ACE8C03246}"/>
              </a:ext>
            </a:extLst>
          </p:cNvPr>
          <p:cNvSpPr txBox="1"/>
          <p:nvPr/>
        </p:nvSpPr>
        <p:spPr>
          <a:xfrm>
            <a:off x="192101" y="4198164"/>
            <a:ext cx="1169551" cy="2550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Restorations Plans </a:t>
            </a: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Biodiversity Framework</a:t>
            </a:r>
            <a:endParaRPr lang="en-GB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44980-6374-0663-3DC4-4CE1A38811D7}"/>
              </a:ext>
            </a:extLst>
          </p:cNvPr>
          <p:cNvSpPr txBox="1"/>
          <p:nvPr/>
        </p:nvSpPr>
        <p:spPr>
          <a:xfrm>
            <a:off x="1456790" y="3992008"/>
            <a:ext cx="7312479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 States to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mobilize financial resources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find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through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EU Biodiversity Platform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assistance and advisory via the </a:t>
            </a:r>
            <a:r>
              <a:rPr lang="en-IE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TSI annual call</a:t>
            </a:r>
            <a:r>
              <a:rPr lang="en-IE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Green Assist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LIFE Strategic Nature Projects, p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eer to peer exchange </a:t>
            </a:r>
            <a:r>
              <a:rPr lang="en-IE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TAIEX-EIR P2P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B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60CA0-B8C3-A612-9454-59CA85C46B6E}"/>
              </a:ext>
            </a:extLst>
          </p:cNvPr>
          <p:cNvSpPr txBox="1"/>
          <p:nvPr/>
        </p:nvSpPr>
        <p:spPr>
          <a:xfrm>
            <a:off x="1456789" y="5609095"/>
            <a:ext cx="7312479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New Guide for EU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Funding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 Programmes for the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environment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 -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European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 Commission (europa.eu)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B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Picture 35">
            <a:extLst>
              <a:ext uri="{FF2B5EF4-FFF2-40B4-BE49-F238E27FC236}">
                <a16:creationId xmlns:a16="http://schemas.microsoft.com/office/drawing/2014/main" id="{D0CC7440-B86F-A34D-514E-A0404B5A2C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86900" y="-11479"/>
            <a:ext cx="2705100" cy="20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240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BD0D40-8F76-646D-048B-F3384D6D9E36}"/>
              </a:ext>
            </a:extLst>
          </p:cNvPr>
          <p:cNvSpPr/>
          <p:nvPr/>
        </p:nvSpPr>
        <p:spPr>
          <a:xfrm>
            <a:off x="4272463" y="1936584"/>
            <a:ext cx="1543601" cy="104905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494664-039A-22FB-5F61-88F59A7313D6}"/>
              </a:ext>
            </a:extLst>
          </p:cNvPr>
          <p:cNvSpPr/>
          <p:nvPr/>
        </p:nvSpPr>
        <p:spPr>
          <a:xfrm>
            <a:off x="5935786" y="1938537"/>
            <a:ext cx="1450694" cy="10566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214" y="852232"/>
            <a:ext cx="9529588" cy="9400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rial"/>
                <a:cs typeface="Arial"/>
              </a:rPr>
              <a:t>Action 5 - Identify the root causes of insufficient implementation of environmental legislation and policy</a:t>
            </a:r>
            <a:br>
              <a:rPr lang="en-US" sz="2000" b="1" dirty="0">
                <a:solidFill>
                  <a:schemeClr val="accent6"/>
                </a:solidFill>
                <a:latin typeface="Arial"/>
                <a:cs typeface="Arial"/>
              </a:rPr>
            </a:br>
            <a:r>
              <a:rPr lang="en-US" sz="2000" b="1" dirty="0">
                <a:solidFill>
                  <a:schemeClr val="accent6"/>
                </a:solidFill>
                <a:latin typeface="Arial"/>
                <a:cs typeface="Arial"/>
              </a:rPr>
              <a:t>using the Environmental Implementation Review - from Q2 2025</a:t>
            </a:r>
            <a:endParaRPr lang="en-GB" sz="20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40D0B2-23C4-C146-E0C8-55333E02F877}"/>
              </a:ext>
            </a:extLst>
          </p:cNvPr>
          <p:cNvCxnSpPr>
            <a:cxnSpLocks/>
          </p:cNvCxnSpPr>
          <p:nvPr/>
        </p:nvCxnSpPr>
        <p:spPr>
          <a:xfrm>
            <a:off x="167640" y="3542964"/>
            <a:ext cx="112928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FAE2E1A-A998-8612-4522-DE8BE7414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8" y="3891086"/>
            <a:ext cx="684000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23FA71-59DE-BA6F-D192-7BB72EC33B0D}"/>
              </a:ext>
            </a:extLst>
          </p:cNvPr>
          <p:cNvSpPr/>
          <p:nvPr/>
        </p:nvSpPr>
        <p:spPr>
          <a:xfrm>
            <a:off x="9231098" y="1935510"/>
            <a:ext cx="1438469" cy="10791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56B9566-5529-3F9A-74FB-C62DCFDA0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33" y="3891086"/>
            <a:ext cx="684000" cy="684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5AF84F-B4AE-7F6A-16FD-6BAAEDE835FA}"/>
              </a:ext>
            </a:extLst>
          </p:cNvPr>
          <p:cNvSpPr/>
          <p:nvPr/>
        </p:nvSpPr>
        <p:spPr>
          <a:xfrm>
            <a:off x="7509158" y="1934617"/>
            <a:ext cx="1619538" cy="106153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E867E375-20B2-F413-A4B5-77A91DED3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0" y="3891086"/>
            <a:ext cx="684000" cy="684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76E24DC-894E-FFF1-BDC6-8AABC72BF384}"/>
              </a:ext>
            </a:extLst>
          </p:cNvPr>
          <p:cNvSpPr/>
          <p:nvPr/>
        </p:nvSpPr>
        <p:spPr>
          <a:xfrm>
            <a:off x="4644922" y="2251200"/>
            <a:ext cx="798682" cy="2982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861BB8-1148-CA9F-EC19-2CC9C9CF4AA3}"/>
              </a:ext>
            </a:extLst>
          </p:cNvPr>
          <p:cNvSpPr/>
          <p:nvPr/>
        </p:nvSpPr>
        <p:spPr>
          <a:xfrm>
            <a:off x="5932456" y="2134257"/>
            <a:ext cx="1275503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Circular economy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00F541-3DFB-568B-C2D5-C54C988806D1}"/>
              </a:ext>
            </a:extLst>
          </p:cNvPr>
          <p:cNvSpPr/>
          <p:nvPr/>
        </p:nvSpPr>
        <p:spPr>
          <a:xfrm>
            <a:off x="7618859" y="2174236"/>
            <a:ext cx="1419191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Pollution prevention &amp; control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5BE5A0-08AE-C96C-6D57-EDBECDC46B34}"/>
              </a:ext>
            </a:extLst>
          </p:cNvPr>
          <p:cNvSpPr/>
          <p:nvPr/>
        </p:nvSpPr>
        <p:spPr>
          <a:xfrm>
            <a:off x="9266333" y="2209489"/>
            <a:ext cx="1438469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Biodiversity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9AD402-E767-EDF1-6891-40F006C168CC}"/>
              </a:ext>
            </a:extLst>
          </p:cNvPr>
          <p:cNvSpPr/>
          <p:nvPr/>
        </p:nvSpPr>
        <p:spPr>
          <a:xfrm>
            <a:off x="1175214" y="1947094"/>
            <a:ext cx="1534936" cy="104905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24EA59-D478-8FB8-AA56-2B44C4BEB51F}"/>
              </a:ext>
            </a:extLst>
          </p:cNvPr>
          <p:cNvSpPr/>
          <p:nvPr/>
        </p:nvSpPr>
        <p:spPr>
          <a:xfrm>
            <a:off x="1389023" y="2240424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mitigation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2974D7-FF3E-D07F-ECB5-8B8109264809}"/>
              </a:ext>
            </a:extLst>
          </p:cNvPr>
          <p:cNvSpPr/>
          <p:nvPr/>
        </p:nvSpPr>
        <p:spPr>
          <a:xfrm>
            <a:off x="2798334" y="1946109"/>
            <a:ext cx="1361961" cy="104905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D57F42-0BDF-B449-5F36-0EABFC922FF3}"/>
              </a:ext>
            </a:extLst>
          </p:cNvPr>
          <p:cNvSpPr/>
          <p:nvPr/>
        </p:nvSpPr>
        <p:spPr>
          <a:xfrm>
            <a:off x="2923959" y="2191862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adaptation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2F4567-47AB-2DE9-FB4B-D0231CE62353}"/>
              </a:ext>
            </a:extLst>
          </p:cNvPr>
          <p:cNvSpPr txBox="1">
            <a:spLocks/>
          </p:cNvSpPr>
          <p:nvPr/>
        </p:nvSpPr>
        <p:spPr>
          <a:xfrm>
            <a:off x="2461258" y="136027"/>
            <a:ext cx="6705601" cy="5768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transition Pillar – Shaping the green transition</a:t>
            </a:r>
            <a:endParaRPr lang="en-GB" sz="20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FADA4-5BA5-260B-FC90-7007137B78E4}"/>
              </a:ext>
            </a:extLst>
          </p:cNvPr>
          <p:cNvSpPr txBox="1"/>
          <p:nvPr/>
        </p:nvSpPr>
        <p:spPr>
          <a:xfrm>
            <a:off x="990348" y="3100291"/>
            <a:ext cx="8130009" cy="5683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15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Commission Communication</a:t>
            </a:r>
            <a:r>
              <a:rPr lang="en-US" sz="1500" b="1" dirty="0">
                <a:latin typeface="Arial"/>
                <a:ea typeface="Calibri" panose="020F0502020204030204" pitchFamily="34" charset="0"/>
                <a:cs typeface="Arial"/>
              </a:rPr>
              <a:t> &amp;</a:t>
            </a:r>
            <a:r>
              <a:rPr lang="en-US" sz="15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 27 Country Reports </a:t>
            </a:r>
            <a:r>
              <a:rPr lang="en-US" sz="1500" dirty="0">
                <a:effectLst/>
                <a:latin typeface="Arial"/>
                <a:ea typeface="Calibri" panose="020F0502020204030204" pitchFamily="34" charset="0"/>
                <a:cs typeface="Arial"/>
              </a:rPr>
              <a:t>identifying shortcomings and proposing </a:t>
            </a:r>
            <a:r>
              <a:rPr lang="en-US" sz="15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priority actions </a:t>
            </a:r>
            <a:r>
              <a:rPr lang="en-US" sz="1500" b="1" dirty="0">
                <a:latin typeface="Arial"/>
                <a:ea typeface="Calibri" panose="020F0502020204030204" pitchFamily="34" charset="0"/>
                <a:cs typeface="Arial"/>
              </a:rPr>
              <a:t>in all environmental</a:t>
            </a:r>
            <a:r>
              <a:rPr lang="en-US" sz="15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1500" b="1" dirty="0">
                <a:latin typeface="Arial"/>
                <a:ea typeface="Calibri" panose="020F0502020204030204" pitchFamily="34" charset="0"/>
                <a:cs typeface="Arial"/>
              </a:rPr>
              <a:t>sectors</a:t>
            </a:r>
            <a:r>
              <a:rPr lang="en-US" sz="15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,</a:t>
            </a:r>
            <a:endParaRPr lang="fr-BE" sz="1500" dirty="0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99361-C239-18A8-E0F7-075707D68F68}"/>
              </a:ext>
            </a:extLst>
          </p:cNvPr>
          <p:cNvSpPr txBox="1"/>
          <p:nvPr/>
        </p:nvSpPr>
        <p:spPr>
          <a:xfrm>
            <a:off x="1889364" y="5424022"/>
            <a:ext cx="6911648" cy="1009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300" b="1" dirty="0">
                <a:effectLst/>
                <a:latin typeface="Arial"/>
                <a:ea typeface="Calibri"/>
                <a:cs typeface="Arial"/>
              </a:rPr>
              <a:t>MSs’ environmental administrations </a:t>
            </a:r>
            <a:r>
              <a:rPr lang="en-US" sz="1300" dirty="0">
                <a:effectLst/>
                <a:latin typeface="Arial"/>
                <a:ea typeface="Calibri"/>
                <a:cs typeface="Arial"/>
              </a:rPr>
              <a:t>to be</a:t>
            </a:r>
            <a:r>
              <a:rPr lang="en-US" sz="1300" b="1" dirty="0">
                <a:effectLst/>
                <a:latin typeface="Arial"/>
                <a:ea typeface="Calibri"/>
                <a:cs typeface="Arial"/>
              </a:rPr>
              <a:t> </a:t>
            </a:r>
            <a:r>
              <a:rPr lang="en-US" sz="1300" dirty="0">
                <a:effectLst/>
                <a:latin typeface="Arial"/>
                <a:ea typeface="Calibri"/>
                <a:cs typeface="Arial"/>
              </a:rPr>
              <a:t>consulted on</a:t>
            </a:r>
            <a:r>
              <a:rPr lang="en-US" sz="1300" b="1" dirty="0">
                <a:effectLst/>
                <a:latin typeface="Arial"/>
                <a:ea typeface="Calibri"/>
                <a:cs typeface="Arial"/>
              </a:rPr>
              <a:t> draft country </a:t>
            </a:r>
            <a:r>
              <a:rPr lang="en-US" sz="1300" b="1" dirty="0">
                <a:latin typeface="Arial"/>
                <a:ea typeface="Calibri"/>
                <a:cs typeface="Arial"/>
              </a:rPr>
              <a:t>reports Q1 2025</a:t>
            </a:r>
            <a:endParaRPr lang="en-US" sz="1300" b="1" dirty="0">
              <a:effectLst/>
              <a:latin typeface="Arial"/>
              <a:ea typeface="Calibri"/>
              <a:cs typeface="Arial"/>
            </a:endParaRP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300" b="1" dirty="0">
                <a:effectLst/>
                <a:latin typeface="Arial"/>
                <a:ea typeface="Calibri"/>
                <a:cs typeface="Arial"/>
              </a:rPr>
              <a:t>Next EIR release: May 2025</a:t>
            </a:r>
            <a:r>
              <a:rPr lang="en-US" sz="1300" b="1" dirty="0">
                <a:latin typeface="Arial"/>
                <a:ea typeface="Calibri"/>
                <a:cs typeface="Arial"/>
              </a:rPr>
              <a:t> tentative (tbc)</a:t>
            </a: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300" b="1" dirty="0">
                <a:latin typeface="Arial"/>
                <a:ea typeface="Calibri"/>
                <a:cs typeface="Arial"/>
              </a:rPr>
              <a:t>MSs EIR dialogues (stand-alone events or within infringement package meetings)</a:t>
            </a:r>
            <a:endParaRPr lang="en-US" sz="1300" b="1" dirty="0"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759429-61BC-EFD9-9FDB-B335F4B62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9370" y="3775629"/>
            <a:ext cx="2091109" cy="2700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0C9480-B2F6-3336-B04B-3AEC40DBCDA3}"/>
              </a:ext>
            </a:extLst>
          </p:cNvPr>
          <p:cNvSpPr txBox="1"/>
          <p:nvPr/>
        </p:nvSpPr>
        <p:spPr>
          <a:xfrm>
            <a:off x="1030392" y="6376972"/>
            <a:ext cx="773965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dirty="0">
                <a:hlinkClick r:id="rId6"/>
              </a:rPr>
              <a:t>Environmental Implementation Review - European Comwith mission (europa.eu)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6C088-BE52-3FF9-2847-C91571BB4E9B}"/>
              </a:ext>
            </a:extLst>
          </p:cNvPr>
          <p:cNvSpPr txBox="1"/>
          <p:nvPr/>
        </p:nvSpPr>
        <p:spPr>
          <a:xfrm>
            <a:off x="1089311" y="3828736"/>
            <a:ext cx="8176509" cy="19645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1500" dirty="0">
                <a:latin typeface="Arial"/>
                <a:ea typeface="Calibri" panose="020F0502020204030204" pitchFamily="34" charset="0"/>
                <a:cs typeface="Arial"/>
              </a:rPr>
              <a:t>Includes examination on the </a:t>
            </a:r>
            <a:r>
              <a:rPr lang="en-US" sz="1500" b="1" dirty="0">
                <a:latin typeface="Arial"/>
                <a:ea typeface="Calibri" panose="020F0502020204030204" pitchFamily="34" charset="0"/>
                <a:cs typeface="Arial"/>
              </a:rPr>
              <a:t>crosscutting enablers of environmental financing and environmental governance</a:t>
            </a:r>
            <a:r>
              <a:rPr lang="en-US" sz="1500" dirty="0">
                <a:latin typeface="Arial"/>
                <a:ea typeface="Calibri" panose="020F0502020204030204" pitchFamily="34" charset="0"/>
                <a:cs typeface="Arial"/>
              </a:rPr>
              <a:t> (access to information, access to justice, public participation, env. liability, env. crime),</a:t>
            </a:r>
            <a:endParaRPr lang="en-US" sz="1500" dirty="0">
              <a:latin typeface="Arial"/>
              <a:cs typeface="Arial"/>
            </a:endParaRP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1500" dirty="0">
                <a:latin typeface="Arial"/>
                <a:ea typeface="Calibri" panose="020F0502020204030204" pitchFamily="34" charset="0"/>
                <a:cs typeface="Arial"/>
              </a:rPr>
              <a:t>Governance includes a qualitative assessment of </a:t>
            </a:r>
            <a:r>
              <a:rPr lang="en-US" sz="15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administrative capacities</a:t>
            </a:r>
            <a:r>
              <a:rPr lang="en-US" sz="1500" b="1" dirty="0">
                <a:latin typeface="Arial"/>
                <a:ea typeface="Calibri" panose="020F0502020204030204" pitchFamily="34" charset="0"/>
                <a:cs typeface="Arial"/>
              </a:rPr>
              <a:t>, green skills &amp; co-ordination</a:t>
            </a:r>
            <a:r>
              <a:rPr lang="en-US" sz="1500" dirty="0">
                <a:latin typeface="Arial"/>
                <a:ea typeface="Calibri" panose="020F0502020204030204" pitchFamily="34" charset="0"/>
                <a:cs typeface="Arial"/>
              </a:rPr>
              <a:t>, with inputs from the European Semester, Cohesion &amp; RRPs, </a:t>
            </a:r>
            <a:endParaRPr lang="en-US" sz="1500" dirty="0">
              <a:cs typeface="Calibri"/>
            </a:endParaRP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1500" dirty="0">
                <a:latin typeface="Arial"/>
                <a:ea typeface="Calibri" panose="020F0502020204030204" pitchFamily="34" charset="0"/>
                <a:cs typeface="Arial"/>
              </a:rPr>
              <a:t>Comprehensive assessment of progress in </a:t>
            </a:r>
            <a:r>
              <a:rPr lang="en-US" sz="1500" b="1" dirty="0">
                <a:latin typeface="Arial"/>
                <a:ea typeface="Calibri" panose="020F0502020204030204" pitchFamily="34" charset="0"/>
                <a:cs typeface="Arial"/>
              </a:rPr>
              <a:t>priority actions </a:t>
            </a:r>
            <a:r>
              <a:rPr lang="en-US" sz="1500" dirty="0">
                <a:latin typeface="Arial"/>
                <a:ea typeface="Calibri" panose="020F0502020204030204" pitchFamily="34" charset="0"/>
                <a:cs typeface="Arial"/>
              </a:rPr>
              <a:t>since 2022 EIR.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-"/>
            </a:pP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D4643-969F-1982-69B1-358AEA57F2B8}"/>
              </a:ext>
            </a:extLst>
          </p:cNvPr>
          <p:cNvSpPr/>
          <p:nvPr/>
        </p:nvSpPr>
        <p:spPr>
          <a:xfrm>
            <a:off x="6614160" y="603987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AB9FB0-04E7-ECF9-9909-F8BBD5BD1BD5}"/>
              </a:ext>
            </a:extLst>
          </p:cNvPr>
          <p:cNvSpPr txBox="1"/>
          <p:nvPr/>
        </p:nvSpPr>
        <p:spPr>
          <a:xfrm>
            <a:off x="9120358" y="3111170"/>
            <a:ext cx="2340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>
                <a:solidFill>
                  <a:schemeClr val="accent1"/>
                </a:solidFill>
              </a:rPr>
              <a:t>Environmental Implementation Review (EIR)</a:t>
            </a:r>
          </a:p>
        </p:txBody>
      </p:sp>
      <p:pic>
        <p:nvPicPr>
          <p:cNvPr id="3" name="Picture 2" descr="Picture 35">
            <a:extLst>
              <a:ext uri="{FF2B5EF4-FFF2-40B4-BE49-F238E27FC236}">
                <a16:creationId xmlns:a16="http://schemas.microsoft.com/office/drawing/2014/main" id="{01B8CE1E-53A4-57D8-D17A-007E2AD8F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900" y="-11479"/>
            <a:ext cx="2705100" cy="20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807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5D77F-F8C4-7A00-10DD-E95EEE6A0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2EF9-B062-C5E2-705C-90F1133C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14" y="957007"/>
            <a:ext cx="9529588" cy="7823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2 appendix - Uptake of climate proofing guidance and other environment-relevant guidance - from Q1 2024</a:t>
            </a:r>
            <a:endParaRPr lang="en-GB" sz="20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5D0BE-A6A9-FFC2-BE4A-E7E63F92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ECD888-DEB5-37D0-63DB-4097F8B46CBF}"/>
              </a:ext>
            </a:extLst>
          </p:cNvPr>
          <p:cNvCxnSpPr>
            <a:cxnSpLocks/>
          </p:cNvCxnSpPr>
          <p:nvPr/>
        </p:nvCxnSpPr>
        <p:spPr>
          <a:xfrm>
            <a:off x="167640" y="3542964"/>
            <a:ext cx="112928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4F69255-7E0A-2D19-39A2-9D5F3D07B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8" y="3891086"/>
            <a:ext cx="684000" cy="684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AB8B1AE-07F1-88B7-7D38-1817A1849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333" y="3891086"/>
            <a:ext cx="684000" cy="684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02E235-12F8-31A4-F33F-31E3BA677E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0" y="3891086"/>
            <a:ext cx="684000" cy="6840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54BE5ACE-31F4-5771-FA32-86925EC39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35" y="3891086"/>
            <a:ext cx="684000" cy="684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2A3CA21-4111-743B-E713-C074F535F1E7}"/>
              </a:ext>
            </a:extLst>
          </p:cNvPr>
          <p:cNvSpPr/>
          <p:nvPr/>
        </p:nvSpPr>
        <p:spPr>
          <a:xfrm>
            <a:off x="4644922" y="2251200"/>
            <a:ext cx="798682" cy="2982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F4E3BD-CB12-0B7A-7E45-6B447B4FCE52}"/>
              </a:ext>
            </a:extLst>
          </p:cNvPr>
          <p:cNvSpPr/>
          <p:nvPr/>
        </p:nvSpPr>
        <p:spPr>
          <a:xfrm>
            <a:off x="7618859" y="2174236"/>
            <a:ext cx="1419191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Pollution prevention &amp; control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D96E7E-9E5A-1674-6FF9-A175C8902AEE}"/>
              </a:ext>
            </a:extLst>
          </p:cNvPr>
          <p:cNvSpPr/>
          <p:nvPr/>
        </p:nvSpPr>
        <p:spPr>
          <a:xfrm>
            <a:off x="1389023" y="2240424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mitigation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558C62-BB8F-6EB0-9A3A-D018D8F3559E}"/>
              </a:ext>
            </a:extLst>
          </p:cNvPr>
          <p:cNvSpPr/>
          <p:nvPr/>
        </p:nvSpPr>
        <p:spPr>
          <a:xfrm>
            <a:off x="2923959" y="2191862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adaptation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F21F22-DC16-9A40-BD13-3F413643BD15}"/>
              </a:ext>
            </a:extLst>
          </p:cNvPr>
          <p:cNvSpPr txBox="1">
            <a:spLocks/>
          </p:cNvSpPr>
          <p:nvPr/>
        </p:nvSpPr>
        <p:spPr>
          <a:xfrm>
            <a:off x="2587207" y="121341"/>
            <a:ext cx="6705601" cy="5768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transition Pillar – Shaping the green transition</a:t>
            </a:r>
            <a:endParaRPr lang="en-GB" sz="20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descr="Picture 35">
            <a:extLst>
              <a:ext uri="{FF2B5EF4-FFF2-40B4-BE49-F238E27FC236}">
                <a16:creationId xmlns:a16="http://schemas.microsoft.com/office/drawing/2014/main" id="{3F58B8B2-680A-3932-6BD6-2421081EE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900" y="-12660"/>
            <a:ext cx="2705100" cy="204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diagram of a climate change process&#10;&#10;Description automatically generated">
            <a:extLst>
              <a:ext uri="{FF2B5EF4-FFF2-40B4-BE49-F238E27FC236}">
                <a16:creationId xmlns:a16="http://schemas.microsoft.com/office/drawing/2014/main" id="{F8679EB0-D5DB-71AA-D131-81A1D379D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5752" y="1910994"/>
            <a:ext cx="4340518" cy="48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4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BD0D40-8F76-646D-048B-F3384D6D9E36}"/>
              </a:ext>
            </a:extLst>
          </p:cNvPr>
          <p:cNvSpPr/>
          <p:nvPr/>
        </p:nvSpPr>
        <p:spPr>
          <a:xfrm>
            <a:off x="4272463" y="1936584"/>
            <a:ext cx="1543601" cy="104905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494664-039A-22FB-5F61-88F59A7313D6}"/>
              </a:ext>
            </a:extLst>
          </p:cNvPr>
          <p:cNvSpPr/>
          <p:nvPr/>
        </p:nvSpPr>
        <p:spPr>
          <a:xfrm>
            <a:off x="5935786" y="1938537"/>
            <a:ext cx="1450694" cy="10566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214" y="957007"/>
            <a:ext cx="9529588" cy="7823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1 - Develop further guidance on the use of the EU Eco-Management and Audit Scheme - from Q4 2023</a:t>
            </a:r>
            <a:endParaRPr lang="en-GB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40D0B2-23C4-C146-E0C8-55333E02F877}"/>
              </a:ext>
            </a:extLst>
          </p:cNvPr>
          <p:cNvCxnSpPr>
            <a:cxnSpLocks/>
          </p:cNvCxnSpPr>
          <p:nvPr/>
        </p:nvCxnSpPr>
        <p:spPr>
          <a:xfrm>
            <a:off x="167640" y="3542964"/>
            <a:ext cx="112928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FAE2E1A-A998-8612-4522-DE8BE7414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8" y="3891086"/>
            <a:ext cx="684000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23FA71-59DE-BA6F-D192-7BB72EC33B0D}"/>
              </a:ext>
            </a:extLst>
          </p:cNvPr>
          <p:cNvSpPr/>
          <p:nvPr/>
        </p:nvSpPr>
        <p:spPr>
          <a:xfrm>
            <a:off x="9231098" y="1935510"/>
            <a:ext cx="1438469" cy="105965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56B9566-5529-3F9A-74FB-C62DCFDA0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8" y="3891086"/>
            <a:ext cx="684000" cy="684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5AF84F-B4AE-7F6A-16FD-6BAAEDE835FA}"/>
              </a:ext>
            </a:extLst>
          </p:cNvPr>
          <p:cNvSpPr/>
          <p:nvPr/>
        </p:nvSpPr>
        <p:spPr>
          <a:xfrm>
            <a:off x="7509158" y="1934617"/>
            <a:ext cx="1619538" cy="106153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E867E375-20B2-F413-A4B5-77A91DED3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0" y="3891086"/>
            <a:ext cx="684000" cy="684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76E24DC-894E-FFF1-BDC6-8AABC72BF384}"/>
              </a:ext>
            </a:extLst>
          </p:cNvPr>
          <p:cNvSpPr/>
          <p:nvPr/>
        </p:nvSpPr>
        <p:spPr>
          <a:xfrm>
            <a:off x="4644922" y="2251200"/>
            <a:ext cx="798682" cy="2982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 Studies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861BB8-1148-CA9F-EC19-2CC9C9CF4AA3}"/>
              </a:ext>
            </a:extLst>
          </p:cNvPr>
          <p:cNvSpPr/>
          <p:nvPr/>
        </p:nvSpPr>
        <p:spPr>
          <a:xfrm>
            <a:off x="5932456" y="2134257"/>
            <a:ext cx="1275503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00F541-3DFB-568B-C2D5-C54C988806D1}"/>
              </a:ext>
            </a:extLst>
          </p:cNvPr>
          <p:cNvSpPr/>
          <p:nvPr/>
        </p:nvSpPr>
        <p:spPr>
          <a:xfrm>
            <a:off x="7618859" y="2174236"/>
            <a:ext cx="1419191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5BE5A0-08AE-C96C-6D57-EDBECDC46B34}"/>
              </a:ext>
            </a:extLst>
          </p:cNvPr>
          <p:cNvSpPr/>
          <p:nvPr/>
        </p:nvSpPr>
        <p:spPr>
          <a:xfrm>
            <a:off x="9266333" y="2209489"/>
            <a:ext cx="1438469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9AD402-E767-EDF1-6891-40F006C168CC}"/>
              </a:ext>
            </a:extLst>
          </p:cNvPr>
          <p:cNvSpPr/>
          <p:nvPr/>
        </p:nvSpPr>
        <p:spPr>
          <a:xfrm>
            <a:off x="1175214" y="1947094"/>
            <a:ext cx="1534936" cy="104905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24EA59-D478-8FB8-AA56-2B44C4BEB51F}"/>
              </a:ext>
            </a:extLst>
          </p:cNvPr>
          <p:cNvSpPr/>
          <p:nvPr/>
        </p:nvSpPr>
        <p:spPr>
          <a:xfrm>
            <a:off x="1389023" y="2240424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2974D7-FF3E-D07F-ECB5-8B8109264809}"/>
              </a:ext>
            </a:extLst>
          </p:cNvPr>
          <p:cNvSpPr/>
          <p:nvPr/>
        </p:nvSpPr>
        <p:spPr>
          <a:xfrm>
            <a:off x="2798334" y="1946109"/>
            <a:ext cx="1361961" cy="104905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D57F42-0BDF-B449-5F36-0EABFC922FF3}"/>
              </a:ext>
            </a:extLst>
          </p:cNvPr>
          <p:cNvSpPr/>
          <p:nvPr/>
        </p:nvSpPr>
        <p:spPr>
          <a:xfrm>
            <a:off x="2923959" y="2191862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2F4567-47AB-2DE9-FB4B-D0231CE62353}"/>
              </a:ext>
            </a:extLst>
          </p:cNvPr>
          <p:cNvSpPr txBox="1">
            <a:spLocks/>
          </p:cNvSpPr>
          <p:nvPr/>
        </p:nvSpPr>
        <p:spPr>
          <a:xfrm>
            <a:off x="2461258" y="136027"/>
            <a:ext cx="6705601" cy="5768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transition Pillar –  Promoting the greening of the public administration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C9480-B2F6-3336-B04B-3AEC40DBCDA3}"/>
              </a:ext>
            </a:extLst>
          </p:cNvPr>
          <p:cNvSpPr txBox="1"/>
          <p:nvPr/>
        </p:nvSpPr>
        <p:spPr>
          <a:xfrm>
            <a:off x="1030391" y="6220620"/>
            <a:ext cx="7551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hlinkClick r:id="rId5"/>
              </a:rPr>
              <a:t>Eco-Management and Audit Scheme (EMAS) (europa.eu)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3E1B78-5C1C-4580-0EF4-205D0446E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4824" y="3541979"/>
            <a:ext cx="4067175" cy="26224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0FEA22-B25E-3533-9CC3-2198B88E3017}"/>
              </a:ext>
            </a:extLst>
          </p:cNvPr>
          <p:cNvSpPr txBox="1"/>
          <p:nvPr/>
        </p:nvSpPr>
        <p:spPr>
          <a:xfrm>
            <a:off x="1110610" y="3450989"/>
            <a:ext cx="72047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Member States to refer to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file"/>
              </a:rPr>
              <a:t>user’s guide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setting out the steps needed to participate in the EU eco-management and audit scheme (EMAS)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adopted on the 3 November 2023 </a:t>
            </a:r>
          </a:p>
          <a:p>
            <a:pPr algn="just"/>
            <a:endParaRPr lang="en-IE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National experts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contact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Competent Bodies in EMAS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their country for more information on the registration process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All contact details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found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EMAS in your country (europa.eu)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Picture 35">
            <a:extLst>
              <a:ext uri="{FF2B5EF4-FFF2-40B4-BE49-F238E27FC236}">
                <a16:creationId xmlns:a16="http://schemas.microsoft.com/office/drawing/2014/main" id="{D0CC7440-B86F-A34D-514E-A0404B5A2C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6900" y="-11479"/>
            <a:ext cx="2705100" cy="20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099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214" y="957007"/>
            <a:ext cx="9529588" cy="7823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2 – Facilitate access to technical support and guidance for decarbonization and improving overall sustainability of buildings </a:t>
            </a:r>
            <a:endParaRPr lang="en-GB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40D0B2-23C4-C146-E0C8-55333E02F877}"/>
              </a:ext>
            </a:extLst>
          </p:cNvPr>
          <p:cNvCxnSpPr>
            <a:cxnSpLocks/>
          </p:cNvCxnSpPr>
          <p:nvPr/>
        </p:nvCxnSpPr>
        <p:spPr>
          <a:xfrm>
            <a:off x="167640" y="3542964"/>
            <a:ext cx="112928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FAE2E1A-A998-8612-4522-DE8BE7414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8" y="3891086"/>
            <a:ext cx="684000" cy="684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56B9566-5529-3F9A-74FB-C62DCFDA0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8" y="3891086"/>
            <a:ext cx="684000" cy="684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E867E375-20B2-F413-A4B5-77A91DED3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0" y="3891086"/>
            <a:ext cx="684000" cy="684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76E24DC-894E-FFF1-BDC6-8AABC72BF384}"/>
              </a:ext>
            </a:extLst>
          </p:cNvPr>
          <p:cNvSpPr/>
          <p:nvPr/>
        </p:nvSpPr>
        <p:spPr>
          <a:xfrm>
            <a:off x="4644922" y="2251200"/>
            <a:ext cx="798682" cy="2982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 Studies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861BB8-1148-CA9F-EC19-2CC9C9CF4AA3}"/>
              </a:ext>
            </a:extLst>
          </p:cNvPr>
          <p:cNvSpPr/>
          <p:nvPr/>
        </p:nvSpPr>
        <p:spPr>
          <a:xfrm>
            <a:off x="5932456" y="2134257"/>
            <a:ext cx="1275503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00F541-3DFB-568B-C2D5-C54C988806D1}"/>
              </a:ext>
            </a:extLst>
          </p:cNvPr>
          <p:cNvSpPr/>
          <p:nvPr/>
        </p:nvSpPr>
        <p:spPr>
          <a:xfrm>
            <a:off x="7618859" y="2174236"/>
            <a:ext cx="1419191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5BE5A0-08AE-C96C-6D57-EDBECDC46B34}"/>
              </a:ext>
            </a:extLst>
          </p:cNvPr>
          <p:cNvSpPr/>
          <p:nvPr/>
        </p:nvSpPr>
        <p:spPr>
          <a:xfrm>
            <a:off x="9266333" y="2209489"/>
            <a:ext cx="1438469" cy="4264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24EA59-D478-8FB8-AA56-2B44C4BEB51F}"/>
              </a:ext>
            </a:extLst>
          </p:cNvPr>
          <p:cNvSpPr/>
          <p:nvPr/>
        </p:nvSpPr>
        <p:spPr>
          <a:xfrm>
            <a:off x="1400961" y="2099004"/>
            <a:ext cx="1003587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D57F42-0BDF-B449-5F36-0EABFC922FF3}"/>
              </a:ext>
            </a:extLst>
          </p:cNvPr>
          <p:cNvSpPr/>
          <p:nvPr/>
        </p:nvSpPr>
        <p:spPr>
          <a:xfrm>
            <a:off x="3001251" y="2153912"/>
            <a:ext cx="898752" cy="4616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2F4567-47AB-2DE9-FB4B-D0231CE62353}"/>
              </a:ext>
            </a:extLst>
          </p:cNvPr>
          <p:cNvSpPr txBox="1">
            <a:spLocks/>
          </p:cNvSpPr>
          <p:nvPr/>
        </p:nvSpPr>
        <p:spPr>
          <a:xfrm>
            <a:off x="2461258" y="136027"/>
            <a:ext cx="6705601" cy="5768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transition Pillar –  Promoting the greening of the public administration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0FEA22-B25E-3533-9CC3-2198B88E3017}"/>
              </a:ext>
            </a:extLst>
          </p:cNvPr>
          <p:cNvSpPr txBox="1"/>
          <p:nvPr/>
        </p:nvSpPr>
        <p:spPr>
          <a:xfrm>
            <a:off x="1085184" y="3771421"/>
            <a:ext cx="8952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/>
                <a:cs typeface="Arial"/>
              </a:rPr>
              <a:t>Further </a:t>
            </a:r>
            <a:r>
              <a:rPr lang="en-US" b="1" dirty="0">
                <a:latin typeface="Arial"/>
                <a:cs typeface="Arial"/>
              </a:rPr>
              <a:t>guidance and tools</a:t>
            </a:r>
            <a:r>
              <a:rPr lang="en-US" dirty="0">
                <a:latin typeface="Arial"/>
                <a:cs typeface="Arial"/>
              </a:rPr>
              <a:t>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building renovation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implementing the requirements of article 6 of the Energy Efficiency Directive (EED) and using the renovation passport.</a:t>
            </a:r>
          </a:p>
        </p:txBody>
      </p:sp>
      <p:pic>
        <p:nvPicPr>
          <p:cNvPr id="6" name="Picture 5" descr="Picture 35">
            <a:extLst>
              <a:ext uri="{FF2B5EF4-FFF2-40B4-BE49-F238E27FC236}">
                <a16:creationId xmlns:a16="http://schemas.microsoft.com/office/drawing/2014/main" id="{D0CC7440-B86F-A34D-514E-A0404B5A2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900" y="-11479"/>
            <a:ext cx="2705100" cy="204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875C94-3805-9670-7B8F-FEE083F594D3}"/>
              </a:ext>
            </a:extLst>
          </p:cNvPr>
          <p:cNvSpPr txBox="1"/>
          <p:nvPr/>
        </p:nvSpPr>
        <p:spPr>
          <a:xfrm>
            <a:off x="1135984" y="2411565"/>
            <a:ext cx="8902096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Member States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renovate every year to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near zero-energy or zero emissions buildings (NZEB) 3% of the surface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buildings owned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by public bodies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2040.</a:t>
            </a:r>
          </a:p>
        </p:txBody>
      </p:sp>
    </p:spTree>
    <p:extLst>
      <p:ext uri="{BB962C8B-B14F-4D97-AF65-F5344CB8AC3E}">
        <p14:creationId xmlns:p14="http://schemas.microsoft.com/office/powerpoint/2010/main" val="219074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449527-965E-4F88-9D1B-F5F109790A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4F4C18-3611-4EA4-B4D0-26FD0348EC47}"/>
</file>

<file path=customXml/itemProps3.xml><?xml version="1.0" encoding="utf-8"?>
<ds:datastoreItem xmlns:ds="http://schemas.openxmlformats.org/officeDocument/2006/customXml" ds:itemID="{01E5785F-A80E-4521-8DA6-DA90877DD006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4d8d8558-386b-4b7a-9934-ee7da0a4309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142aa42-1af1-41a6-85f2-be9d08ee8a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1073</Words>
  <Application>Microsoft Office PowerPoint</Application>
  <PresentationFormat>Widescreen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Action 1 -  Support Member States in updating their national Climate Adaptation Strategies and plans - from Q1 2024</vt:lpstr>
      <vt:lpstr>Action 2 - Uptake of climate proofing guidance - from Q1 2024</vt:lpstr>
      <vt:lpstr>Action 2 - Uptake of climate proofing guidance and other environment-relevant guidance - from Q1 2024</vt:lpstr>
      <vt:lpstr>Action 3 - Promote tools and methods for climate risk assessments and risk prevention - from Q1 2024</vt:lpstr>
      <vt:lpstr>Action 4 - Support Member States to develop capacities to plan, design and implement ecosystem restoration measures and nature-based solutions to maintain essential ecosystem services - from Q2 2024</vt:lpstr>
      <vt:lpstr>Action 5 - Identify the root causes of insufficient implementation of environmental legislation and policy using the Environmental Implementation Review - from Q2 2025</vt:lpstr>
      <vt:lpstr>Action 2 appendix - Uptake of climate proofing guidance and other environment-relevant guidance - from Q1 2024</vt:lpstr>
      <vt:lpstr>Action 1 - Develop further guidance on the use of the EU Eco-Management and Audit Scheme - from Q4 2023</vt:lpstr>
      <vt:lpstr>Action 2 – Facilitate access to technical support and guidance for decarbonization and improving overall sustainability of buildings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Uptake of climate proofing guidance and other environment-relevant guidance</dc:title>
  <dc:creator>FAURE Aurelie (ENV)</dc:creator>
  <cp:lastModifiedBy>FAURE Aurelie (ENV)</cp:lastModifiedBy>
  <cp:revision>26</cp:revision>
  <dcterms:created xsi:type="dcterms:W3CDTF">2024-01-08T12:20:56Z</dcterms:created>
  <dcterms:modified xsi:type="dcterms:W3CDTF">2024-01-17T15:53:53Z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2024-01-08T12:20:56Z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46abac0c-b677-4fbc-a281-abc9980e8440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0x010100A03A3E93BFF5E64B81FD2752BF1BECD6</vt:lpwstr>
  </property>
  <property fmtid="{D5CDD505-2E9C-101B-9397-08002B2CF9AE}" pid="10" name="MediaServiceImageTags">
    <vt:lpwstr/>
  </property>
</Properties>
</file>