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handoutMasterIdLst>
    <p:handoutMasterId r:id="rId18"/>
  </p:handoutMasterIdLst>
  <p:sldIdLst>
    <p:sldId id="287" r:id="rId5"/>
    <p:sldId id="257" r:id="rId6"/>
    <p:sldId id="288" r:id="rId7"/>
    <p:sldId id="290" r:id="rId8"/>
    <p:sldId id="292" r:id="rId9"/>
    <p:sldId id="289" r:id="rId10"/>
    <p:sldId id="293" r:id="rId11"/>
    <p:sldId id="294" r:id="rId12"/>
    <p:sldId id="298" r:id="rId13"/>
    <p:sldId id="295" r:id="rId14"/>
    <p:sldId id="299" r:id="rId15"/>
    <p:sldId id="300"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10419-4833-326D-AA7D-C80BF27720F7}" name="Iain Mackie" initials="IM" userId="dddde67f6ae6ebd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C000"/>
    <a:srgbClr val="FFDB69"/>
    <a:srgbClr val="77AEB3"/>
    <a:srgbClr val="3C9EA5"/>
    <a:srgbClr val="24A2A8"/>
    <a:srgbClr val="209298"/>
    <a:srgbClr val="002060"/>
    <a:srgbClr val="000000"/>
    <a:srgbClr val="FC2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8ED86-2201-4208-8166-B58393398DEA}" v="3" dt="2024-06-21T14:04:2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30" autoAdjust="0"/>
  </p:normalViewPr>
  <p:slideViewPr>
    <p:cSldViewPr showGuides="1">
      <p:cViewPr varScale="1">
        <p:scale>
          <a:sx n="90" d="100"/>
          <a:sy n="90" d="100"/>
        </p:scale>
        <p:origin x="21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YLEKOVA Mina (REFORM)" userId="b4168284-0ace-41d0-8049-10592f1d2cfc" providerId="ADAL" clId="{2478ED86-2201-4208-8166-B58393398DEA}"/>
    <pc:docChg chg="custSel modSld">
      <pc:chgData name="SHOYLEKOVA Mina (REFORM)" userId="b4168284-0ace-41d0-8049-10592f1d2cfc" providerId="ADAL" clId="{2478ED86-2201-4208-8166-B58393398DEA}" dt="2024-06-21T14:09:09.317" v="370" actId="20577"/>
      <pc:docMkLst>
        <pc:docMk/>
      </pc:docMkLst>
      <pc:sldChg chg="modSp mod">
        <pc:chgData name="SHOYLEKOVA Mina (REFORM)" userId="b4168284-0ace-41d0-8049-10592f1d2cfc" providerId="ADAL" clId="{2478ED86-2201-4208-8166-B58393398DEA}" dt="2024-06-21T14:09:09.317" v="370" actId="20577"/>
        <pc:sldMkLst>
          <pc:docMk/>
          <pc:sldMk cId="4047450577" sldId="300"/>
        </pc:sldMkLst>
        <pc:spChg chg="mod">
          <ac:chgData name="SHOYLEKOVA Mina (REFORM)" userId="b4168284-0ace-41d0-8049-10592f1d2cfc" providerId="ADAL" clId="{2478ED86-2201-4208-8166-B58393398DEA}" dt="2024-06-21T14:09:09.317" v="370" actId="20577"/>
          <ac:spMkLst>
            <pc:docMk/>
            <pc:sldMk cId="4047450577" sldId="300"/>
            <ac:spMk id="2" creationId="{AA5F199A-7DEA-C8DB-17FA-F7E4CA486C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72B66B08-F67A-43C1-91AF-72B714255829}" type="slidenum">
              <a:rPr lang="en-GB" altLang="en-US"/>
              <a:pPr/>
              <a:t>‹#›</a:t>
            </a:fld>
            <a:endParaRPr lang="en-GB" altLang="en-US"/>
          </a:p>
        </p:txBody>
      </p:sp>
    </p:spTree>
    <p:extLst>
      <p:ext uri="{BB962C8B-B14F-4D97-AF65-F5344CB8AC3E}">
        <p14:creationId xmlns:p14="http://schemas.microsoft.com/office/powerpoint/2010/main" val="33703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B9B7469A-DBFD-49B8-8D77-709D3B4E8728}" type="slidenum">
              <a:rPr lang="en-GB" altLang="en-US"/>
              <a:pPr/>
              <a:t>‹#›</a:t>
            </a:fld>
            <a:endParaRPr lang="en-GB" altLang="en-US"/>
          </a:p>
        </p:txBody>
      </p:sp>
    </p:spTree>
    <p:extLst>
      <p:ext uri="{BB962C8B-B14F-4D97-AF65-F5344CB8AC3E}">
        <p14:creationId xmlns:p14="http://schemas.microsoft.com/office/powerpoint/2010/main" val="25107759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Presentation </a:t>
            </a:r>
            <a:r>
              <a:rPr lang="en-IE"/>
              <a:t>to Expert Group, 26 June 2024</a:t>
            </a:r>
            <a:endParaRPr lang="en-IE" dirty="0"/>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1</a:t>
            </a:fld>
            <a:endParaRPr lang="en-GB" altLang="en-US"/>
          </a:p>
        </p:txBody>
      </p:sp>
    </p:spTree>
    <p:extLst>
      <p:ext uri="{BB962C8B-B14F-4D97-AF65-F5344CB8AC3E}">
        <p14:creationId xmlns:p14="http://schemas.microsoft.com/office/powerpoint/2010/main" val="73865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arenR"/>
            </a:pPr>
            <a:endParaRPr lang="en-IE" dirty="0"/>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10</a:t>
            </a:fld>
            <a:endParaRPr lang="en-GB" altLang="en-US"/>
          </a:p>
        </p:txBody>
      </p:sp>
    </p:spTree>
    <p:extLst>
      <p:ext uri="{BB962C8B-B14F-4D97-AF65-F5344CB8AC3E}">
        <p14:creationId xmlns:p14="http://schemas.microsoft.com/office/powerpoint/2010/main" val="222118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In this ‘chapter’, we present 4 case studies:</a:t>
            </a:r>
          </a:p>
          <a:p>
            <a:pPr marL="628650" lvl="1" indent="-171450">
              <a:buFontTx/>
              <a:buChar char="-"/>
            </a:pPr>
            <a:r>
              <a:rPr lang="en-GB" dirty="0"/>
              <a:t>Budgeting evolution tells the story of how the Netherlands has developed from line-item to accountable budgeting in recent decades, building on an inspiring example from 2017</a:t>
            </a:r>
          </a:p>
          <a:p>
            <a:pPr marL="628650" lvl="1" indent="-171450">
              <a:buFontTx/>
              <a:buChar char="-"/>
            </a:pPr>
            <a:r>
              <a:rPr lang="en-GB" dirty="0"/>
              <a:t>Green budgeting is clearly a topic of great interest, and we showcase Ireland’s leading work in this area, as recommended by the EG member</a:t>
            </a:r>
          </a:p>
          <a:p>
            <a:pPr marL="628650" lvl="1" indent="-171450">
              <a:buFontTx/>
              <a:buChar char="-"/>
            </a:pPr>
            <a:r>
              <a:rPr lang="en-GB" dirty="0"/>
              <a:t>The case study from Greece describes the major reforms to procurement in 2016 and 2020, building on the very helpful orientation from the EG member</a:t>
            </a:r>
          </a:p>
          <a:p>
            <a:pPr marL="628650" lvl="1" indent="-171450">
              <a:buFontTx/>
              <a:buChar char="-"/>
            </a:pPr>
            <a:r>
              <a:rPr lang="en-GB" dirty="0"/>
              <a:t>And finally, the e-Procurement case from Cyprus again takes forward and updates the inspiring example from 2017, as proposed by the EG member</a:t>
            </a:r>
          </a:p>
          <a:p>
            <a:pPr marL="628650" lvl="1" indent="-171450">
              <a:buFontTx/>
              <a:buChar char="-"/>
            </a:pPr>
            <a:endParaRPr lang="en-IE" dirty="0"/>
          </a:p>
          <a:p>
            <a:pPr marL="628650" lvl="1" indent="-171450">
              <a:buFontTx/>
              <a:buChar char="-"/>
            </a:pPr>
            <a:r>
              <a:rPr lang="en-IE" dirty="0"/>
              <a:t>from the digital (Bulgaria’s strategy.bg platform and Latvia’s TAP portal …) to the digital-ready (Denmark’s pioneering work on changing the way that laws are prepared, with Commission support), </a:t>
            </a:r>
          </a:p>
          <a:p>
            <a:pPr marL="628650" lvl="1" indent="-171450">
              <a:buFontTx/>
              <a:buChar char="-"/>
            </a:pPr>
            <a:r>
              <a:rPr lang="en-IE" dirty="0"/>
              <a:t>and finally, Ireland’s equally ground-breaking citizens’ assemblies to bring the public into policy-making).</a:t>
            </a:r>
          </a:p>
          <a:p>
            <a:pPr marL="457200" lvl="1" indent="0">
              <a:buFontTx/>
              <a:buNone/>
            </a:pPr>
            <a:r>
              <a:rPr lang="en-IE" dirty="0"/>
              <a:t>Note, other than digital-ready legislation which builds on a TSI project and was proposed by JRC and DG DIGIT, and Brno 2050, which was recommended by the EUPACK country expert, all others come from EG members’ response to the Survey.</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11</a:t>
            </a:fld>
            <a:endParaRPr lang="en-GB" altLang="en-US"/>
          </a:p>
        </p:txBody>
      </p:sp>
    </p:spTree>
    <p:extLst>
      <p:ext uri="{BB962C8B-B14F-4D97-AF65-F5344CB8AC3E}">
        <p14:creationId xmlns:p14="http://schemas.microsoft.com/office/powerpoint/2010/main" val="38064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The Toolbox presents the EU’s collective knowledge on PAG, both from Member States and the Commission and other EU institutions, but also international bodies such as OECD and UN, and 3</a:t>
            </a:r>
            <a:r>
              <a:rPr lang="en-IE" baseline="30000" dirty="0"/>
              <a:t>rd</a:t>
            </a:r>
            <a:r>
              <a:rPr lang="en-IE" dirty="0"/>
              <a:t> countries where useful.</a:t>
            </a:r>
          </a:p>
          <a:p>
            <a:pPr marL="457200" lvl="1" indent="0">
              <a:buNone/>
            </a:pPr>
            <a:r>
              <a:rPr lang="en-IE" dirty="0"/>
              <a:t>Importantly, it is a guide, it doesn’t prescribe, and it aims to be reader-friendly to inspire and prompt discussion.</a:t>
            </a:r>
          </a:p>
          <a:p>
            <a:pPr marL="457200" lvl="1" indent="0">
              <a:buNone/>
            </a:pPr>
            <a:r>
              <a:rPr lang="en-IE" dirty="0"/>
              <a:t>It combines both theory (key messages) and practice, highlighting for example Commission policies, EU laws, funding programmes etc, and draws heavily on Member State approaches. For this latest edition it will contain ‘inspiring examples’ from MS, drawn from existing sources, updated where possible from contacts in the administrations, and now, as a new feature ‘case studies’, prepared by the EUPACK team.</a:t>
            </a:r>
          </a:p>
          <a:p>
            <a:pPr marL="457200" lvl="1" indent="0">
              <a:buNone/>
            </a:pPr>
            <a:r>
              <a:rPr lang="en-IE" dirty="0"/>
              <a:t>There will be 45 case studies – half of which come from the recommendations from EG members, which we appreciate greatly, along with all your support in reaching contacts in your administrations when needed. The rest are built on other sources, such as TSI projects, EPSA, OPSI, Crystal Scales of Justice, to ensure we have a good thematic balance and geographical coverage. All MS are represented. </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2</a:t>
            </a:fld>
            <a:endParaRPr lang="en-GB" altLang="en-US"/>
          </a:p>
        </p:txBody>
      </p:sp>
    </p:spTree>
    <p:extLst>
      <p:ext uri="{BB962C8B-B14F-4D97-AF65-F5344CB8AC3E}">
        <p14:creationId xmlns:p14="http://schemas.microsoft.com/office/powerpoint/2010/main" val="44411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Why do we need a Toolbox?</a:t>
            </a:r>
          </a:p>
          <a:p>
            <a:pPr marL="457200" lvl="1" indent="0">
              <a:buNone/>
            </a:pPr>
            <a:r>
              <a:rPr lang="en-IE" dirty="0"/>
              <a:t>First, it’s the place where we bring together the Commission’s position and understanding on a diverse set of PAG issues such as regulatory reform, digitalisation, anti-corruption, competency frameworks, sustainable development, green procurement, and so on.</a:t>
            </a:r>
          </a:p>
          <a:p>
            <a:pPr marL="457200" lvl="1" indent="0">
              <a:buNone/>
            </a:pPr>
            <a:r>
              <a:rPr lang="en-IE" dirty="0"/>
              <a:t>The first edition was produced in 2015, and it’s seen very much as a tool for learning, sharing knowledge, stimulating dialogue, especially around European Semester and use of EU funding including TSI and Cohesion Policy funds, and fostering innovation.</a:t>
            </a:r>
          </a:p>
          <a:p>
            <a:pPr marL="457200" lvl="1" indent="0">
              <a:buNone/>
            </a:pPr>
            <a:r>
              <a:rPr lang="en-IE" dirty="0"/>
              <a:t>This update of the 2017 Toolbox was a commitment in the </a:t>
            </a:r>
            <a:r>
              <a:rPr lang="en-IE" dirty="0" err="1"/>
              <a:t>ComPAct</a:t>
            </a:r>
            <a:r>
              <a:rPr lang="en-IE" dirty="0"/>
              <a:t>, and the Toolbox itself is fully aligned with the 3 pillars.</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3</a:t>
            </a:fld>
            <a:endParaRPr lang="en-GB" altLang="en-US"/>
          </a:p>
        </p:txBody>
      </p:sp>
    </p:spTree>
    <p:extLst>
      <p:ext uri="{BB962C8B-B14F-4D97-AF65-F5344CB8AC3E}">
        <p14:creationId xmlns:p14="http://schemas.microsoft.com/office/powerpoint/2010/main" val="344173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For the first time, the Toolbox will be fully online, not a series of downloadable PDF chapters. The image on the right is a rough mock-up to give you a ‘feel’ for how it might look when published.</a:t>
            </a:r>
          </a:p>
          <a:p>
            <a:pPr marL="457200" lvl="1" indent="0">
              <a:buNone/>
            </a:pPr>
            <a:r>
              <a:rPr lang="en-IE" dirty="0"/>
              <a:t>Most crucially this will  make it a lot easier to navigate, as we can connect topics simply with a click on a link – no more having to download another chapter to read about a related issue or country case, the Toolbox will now take you directly to it. Also, being online it will be easier to update and expand with new developments.</a:t>
            </a:r>
          </a:p>
          <a:p>
            <a:pPr marL="457200" lvl="1" indent="0">
              <a:buNone/>
            </a:pPr>
            <a:r>
              <a:rPr lang="en-IE" dirty="0"/>
              <a:t>As you’ll see from the slide, it follows the usual format of a landing page to introduce the </a:t>
            </a:r>
            <a:r>
              <a:rPr lang="en-IE" dirty="0" err="1"/>
              <a:t>userr</a:t>
            </a:r>
            <a:r>
              <a:rPr lang="en-IE" dirty="0"/>
              <a:t> to the Toolbox’s purpose, structure and how to read it. It then drills down into themes and topics, namely principles of PAG, 9 thematic chapters, and two overview topics on the twin transitions: green and digital.</a:t>
            </a:r>
          </a:p>
          <a:p>
            <a:pPr marL="457200" lvl="1" indent="0">
              <a:buNone/>
            </a:pPr>
            <a:r>
              <a:rPr lang="en-IE" dirty="0"/>
              <a:t> </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4</a:t>
            </a:fld>
            <a:endParaRPr lang="en-GB" altLang="en-US"/>
          </a:p>
        </p:txBody>
      </p:sp>
    </p:spTree>
    <p:extLst>
      <p:ext uri="{BB962C8B-B14F-4D97-AF65-F5344CB8AC3E}">
        <p14:creationId xmlns:p14="http://schemas.microsoft.com/office/powerpoint/2010/main" val="219097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We’ve presented these before, so this is a recap. The nine thematic chapters mirror the structure of the 2017 Toolbox, updated to reflect latest knowledge. A lot has changed in the last 7 years. The intention remains the same, however - to cover all major PAG issues.</a:t>
            </a:r>
          </a:p>
          <a:p>
            <a:pPr marL="457200" lvl="1" indent="0">
              <a:buNone/>
            </a:pPr>
            <a:r>
              <a:rPr lang="en-IE" dirty="0"/>
              <a:t>To dive a little deeper, and show you what is new and different, we present examples from a couple of chapters: policy and finance, as well as a cross-cutting theme: becoming a digital administration.</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5</a:t>
            </a:fld>
            <a:endParaRPr lang="en-GB" altLang="en-US"/>
          </a:p>
        </p:txBody>
      </p:sp>
    </p:spTree>
    <p:extLst>
      <p:ext uri="{BB962C8B-B14F-4D97-AF65-F5344CB8AC3E}">
        <p14:creationId xmlns:p14="http://schemas.microsoft.com/office/powerpoint/2010/main" val="363470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For example, the policy chapter comprises three main themes to reflect the title: policy making, implementation and innovation. </a:t>
            </a:r>
          </a:p>
          <a:p>
            <a:pPr marL="457200" lvl="1" indent="0">
              <a:buNone/>
            </a:pPr>
            <a:r>
              <a:rPr lang="en-IE" dirty="0"/>
              <a:t>Each theme consists of a set of topics. </a:t>
            </a:r>
          </a:p>
          <a:p>
            <a:pPr marL="457200" lvl="1" indent="0">
              <a:buNone/>
            </a:pPr>
            <a:r>
              <a:rPr lang="en-IE" dirty="0"/>
              <a:t>The overall coverage is the same as the existing Toolbox but with extra emphasis and extension, to reflect PAG as we find it in the mid-2020s, the state of poly-crisis, the growth of digitalisation, the advent of AI, the tackling of climate change, and the greater awareness of involving citizens. You see this reflected in the ‘new and different’ column.</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6</a:t>
            </a:fld>
            <a:endParaRPr lang="en-GB" altLang="en-US"/>
          </a:p>
        </p:txBody>
      </p:sp>
    </p:spTree>
    <p:extLst>
      <p:ext uri="{BB962C8B-B14F-4D97-AF65-F5344CB8AC3E}">
        <p14:creationId xmlns:p14="http://schemas.microsoft.com/office/powerpoint/2010/main" val="71108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In this chapter, we present 7 case studies:</a:t>
            </a:r>
          </a:p>
          <a:p>
            <a:pPr marL="628650" lvl="1" indent="-171450">
              <a:buFontTx/>
              <a:buChar char="-"/>
            </a:pPr>
            <a:r>
              <a:rPr lang="en-IE" dirty="0"/>
              <a:t>from the central (the </a:t>
            </a:r>
            <a:r>
              <a:rPr lang="en-IE" dirty="0" err="1"/>
              <a:t>PlanAPP</a:t>
            </a:r>
            <a:r>
              <a:rPr lang="en-IE" dirty="0"/>
              <a:t> Competence Centre for </a:t>
            </a:r>
            <a:r>
              <a:rPr lang="en-GB" sz="1800" dirty="0">
                <a:effectLst/>
                <a:latin typeface="Arial" panose="020B0604020202020204" pitchFamily="34" charset="0"/>
                <a:ea typeface="Calibri" panose="020F0502020204030204" pitchFamily="34" charset="0"/>
              </a:rPr>
              <a:t>Planning, Policy and Foresight in Public Administration and </a:t>
            </a:r>
            <a:r>
              <a:rPr lang="en-GB" sz="1800" dirty="0" err="1">
                <a:effectLst/>
                <a:latin typeface="Arial" panose="020B0604020202020204" pitchFamily="34" charset="0"/>
                <a:ea typeface="Calibri" panose="020F0502020204030204" pitchFamily="34" charset="0"/>
              </a:rPr>
              <a:t>RePLAN</a:t>
            </a:r>
            <a:r>
              <a:rPr lang="en-GB" sz="1800" dirty="0">
                <a:effectLst/>
                <a:latin typeface="Arial" panose="020B0604020202020204" pitchFamily="34" charset="0"/>
                <a:ea typeface="Calibri" panose="020F0502020204030204" pitchFamily="34" charset="0"/>
              </a:rPr>
              <a:t> ministerial network </a:t>
            </a:r>
            <a:r>
              <a:rPr lang="en-IE" dirty="0"/>
              <a:t>in Portugal) to the local (the 2050 strategy in the Czech city of Brno)</a:t>
            </a:r>
          </a:p>
          <a:p>
            <a:pPr marL="628650" lvl="1" indent="-171450">
              <a:buFontTx/>
              <a:buChar char="-"/>
            </a:pPr>
            <a:r>
              <a:rPr lang="en-IE" dirty="0"/>
              <a:t>from the digital (Bulgaria’s strategy.bg platform and Latvia’s TAP s</a:t>
            </a:r>
            <a:r>
              <a:rPr lang="en-GB" dirty="0"/>
              <a:t>ingle portal for developing and harmonising draft legal acts</a:t>
            </a:r>
            <a:r>
              <a:rPr lang="en-IE" dirty="0"/>
              <a:t>) to the digital-ready (Denmark’s pioneering work on changing the way that laws are prepared, with Commission support), </a:t>
            </a:r>
          </a:p>
          <a:p>
            <a:pPr marL="628650" lvl="1" indent="-171450">
              <a:buFontTx/>
              <a:buChar char="-"/>
            </a:pPr>
            <a:r>
              <a:rPr lang="en-IE" dirty="0"/>
              <a:t>and finally, Ireland’s equally ground-breaking citizens’ assemblies to bring the public into policy making).</a:t>
            </a:r>
          </a:p>
          <a:p>
            <a:pPr marL="457200" lvl="1" indent="0">
              <a:buFontTx/>
              <a:buNone/>
            </a:pPr>
            <a:r>
              <a:rPr lang="en-IE" dirty="0"/>
              <a:t>Note, other than digital-ready legislation which builds on a TSI project and was proposed by JRC and DG DIGIT, and Brno 2050, which was recommended by the EUPACK country expert, all others come from EG members’ response to the Survey.</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7</a:t>
            </a:fld>
            <a:endParaRPr lang="en-GB" altLang="en-US"/>
          </a:p>
        </p:txBody>
      </p:sp>
    </p:spTree>
    <p:extLst>
      <p:ext uri="{BB962C8B-B14F-4D97-AF65-F5344CB8AC3E}">
        <p14:creationId xmlns:p14="http://schemas.microsoft.com/office/powerpoint/2010/main" val="23461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This cross-cutting topic of ‘becoming a digital administration’ is the logical outcome of an online Toolbox, as it sets the scene and acts as a central reference for digitalisation and digital transformation which are topics that are present throughout the Toolbox (as with ‘becoming a green administration’). For this reason, not everything connected to digitalisation is assembled here – it doesn’t need to be. Instead, it contains core information on governance, the key concept of digital by design, the architecture of digitalisation (interoperability and key enablers, such as base registries, digital ID, APIs) and the topics of the moment: AI and cybersecurity. </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8</a:t>
            </a:fld>
            <a:endParaRPr lang="en-GB" altLang="en-US"/>
          </a:p>
        </p:txBody>
      </p:sp>
    </p:spTree>
    <p:extLst>
      <p:ext uri="{BB962C8B-B14F-4D97-AF65-F5344CB8AC3E}">
        <p14:creationId xmlns:p14="http://schemas.microsoft.com/office/powerpoint/2010/main" val="19388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IE" dirty="0"/>
              <a:t>In this ‘chapter’, we present 3 case studies:</a:t>
            </a:r>
          </a:p>
          <a:p>
            <a:pPr marL="628650" lvl="1" indent="-171450">
              <a:buFontTx/>
              <a:buChar char="-"/>
            </a:pPr>
            <a:r>
              <a:rPr lang="en-GB" dirty="0"/>
              <a:t>ADR, proposed by the EG member for Romania, and which has received extensive support from the EU including in launching the Digital Policy Lab, also links well to the policy and governance themes</a:t>
            </a:r>
          </a:p>
          <a:p>
            <a:pPr marL="628650" lvl="1" indent="-171450">
              <a:buFontTx/>
              <a:buChar char="-"/>
            </a:pPr>
            <a:r>
              <a:rPr lang="en-GB" dirty="0"/>
              <a:t>And given its prominence as a hot topic in PAG, we have two case studies on AI, unsurprisingly from Estonia and Finland, inspired by an OPSI case study and the presentation by Dr </a:t>
            </a:r>
            <a:r>
              <a:rPr lang="en-GB" dirty="0" err="1"/>
              <a:t>Velsberg</a:t>
            </a:r>
            <a:r>
              <a:rPr lang="en-GB" dirty="0"/>
              <a:t> at the October EG meeting </a:t>
            </a:r>
          </a:p>
          <a:p>
            <a:pPr marL="628650" lvl="1" indent="-171450">
              <a:buFontTx/>
              <a:buChar char="-"/>
            </a:pPr>
            <a:endParaRPr lang="en-IE" dirty="0"/>
          </a:p>
          <a:p>
            <a:pPr marL="628650" lvl="1" indent="-171450">
              <a:buFontTx/>
              <a:buChar char="-"/>
            </a:pPr>
            <a:r>
              <a:rPr lang="en-IE" dirty="0"/>
              <a:t>from the digital (Bulgaria’s strategy.bg platform and Latvia’s TAP portal …) to the digital-ready (Denmark’s pioneering work on changing the way that laws are prepared, with Commission support), </a:t>
            </a:r>
          </a:p>
          <a:p>
            <a:pPr marL="628650" lvl="1" indent="-171450">
              <a:buFontTx/>
              <a:buChar char="-"/>
            </a:pPr>
            <a:r>
              <a:rPr lang="en-IE" dirty="0"/>
              <a:t>and finally, Ireland’s equally ground-breaking citizens’ assemblies to bring the public into policy-making).</a:t>
            </a:r>
          </a:p>
          <a:p>
            <a:pPr marL="457200" lvl="1" indent="0">
              <a:buFontTx/>
              <a:buNone/>
            </a:pPr>
            <a:r>
              <a:rPr lang="en-IE" dirty="0"/>
              <a:t>Note, other than digital-ready legislation which builds on a TSI project and was proposed by JRC and DG DIGIT, and Brno 2050, which was recommended by the EUPACK country expert, all others come from EG members’ response to the Survey.</a:t>
            </a:r>
          </a:p>
        </p:txBody>
      </p:sp>
      <p:sp>
        <p:nvSpPr>
          <p:cNvPr id="4" name="Slide Number Placeholder 3"/>
          <p:cNvSpPr>
            <a:spLocks noGrp="1"/>
          </p:cNvSpPr>
          <p:nvPr>
            <p:ph type="sldNum" sz="quarter" idx="5"/>
          </p:nvPr>
        </p:nvSpPr>
        <p:spPr/>
        <p:txBody>
          <a:bodyPr/>
          <a:lstStyle/>
          <a:p>
            <a:fld id="{B9B7469A-DBFD-49B8-8D77-709D3B4E8728}" type="slidenum">
              <a:rPr lang="en-GB" altLang="en-US" smtClean="0"/>
              <a:pPr/>
              <a:t>9</a:t>
            </a:fld>
            <a:endParaRPr lang="en-GB" altLang="en-US"/>
          </a:p>
        </p:txBody>
      </p:sp>
    </p:spTree>
    <p:extLst>
      <p:ext uri="{BB962C8B-B14F-4D97-AF65-F5344CB8AC3E}">
        <p14:creationId xmlns:p14="http://schemas.microsoft.com/office/powerpoint/2010/main" val="278339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sp>
        <p:nvSpPr>
          <p:cNvPr id="2" name="Rectangle 1"/>
          <p:cNvSpPr/>
          <p:nvPr/>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5" name="Rectangle 4"/>
          <p:cNvSpPr/>
          <p:nvPr/>
        </p:nvSpPr>
        <p:spPr>
          <a:xfrm>
            <a:off x="0" y="1078173"/>
            <a:ext cx="9144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solidFill>
                <a:schemeClr val="accent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a:t>Click to edit Master title style</a:t>
            </a:r>
            <a:endParaRPr lang="en-GB"/>
          </a:p>
        </p:txBody>
      </p:sp>
      <p:cxnSp>
        <p:nvCxnSpPr>
          <p:cNvPr id="7" name="Straight Connector 6"/>
          <p:cNvCxnSpPr/>
          <p:nvPr/>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17" name="Subtitle 2"/>
          <p:cNvSpPr>
            <a:spLocks noGrp="1"/>
          </p:cNvSpPr>
          <p:nvPr>
            <p:ph type="subTitle" idx="1"/>
          </p:nvPr>
        </p:nvSpPr>
        <p:spPr>
          <a:xfrm>
            <a:off x="803513" y="4418049"/>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9" name="Text Placeholder 18"/>
          <p:cNvSpPr>
            <a:spLocks noGrp="1"/>
          </p:cNvSpPr>
          <p:nvPr>
            <p:ph type="body" sz="quarter" idx="13"/>
          </p:nvPr>
        </p:nvSpPr>
        <p:spPr>
          <a:xfrm>
            <a:off x="4572000" y="5557903"/>
            <a:ext cx="3780235" cy="528998"/>
          </a:xfrm>
        </p:spPr>
        <p:txBody>
          <a:bodyPr>
            <a:noAutofit/>
          </a:bodyPr>
          <a:lstStyle>
            <a:lvl1pPr marL="0" indent="0" algn="r">
              <a:buFontTx/>
              <a:buNone/>
              <a:defRPr sz="165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84096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825626"/>
            <a:ext cx="3996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C5FE1B61-D9FC-46E5-8FA4-40E2FD544D22}" type="slidenum">
              <a:rPr lang="en-GB" altLang="en-US" smtClean="0"/>
              <a:pPr/>
              <a:t>‹#›</a:t>
            </a:fld>
            <a:endParaRPr lang="en-GB" altLang="en-US"/>
          </a:p>
        </p:txBody>
      </p:sp>
      <p:cxnSp>
        <p:nvCxnSpPr>
          <p:cNvPr id="10" name="Straight Connector 9"/>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4727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2518867"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sp>
        <p:nvSpPr>
          <p:cNvPr id="9" name="Content Placeholder 2"/>
          <p:cNvSpPr>
            <a:spLocks noGrp="1"/>
          </p:cNvSpPr>
          <p:nvPr>
            <p:ph sz="half" idx="13"/>
          </p:nvPr>
        </p:nvSpPr>
        <p:spPr>
          <a:xfrm>
            <a:off x="3453735" y="1825625"/>
            <a:ext cx="2518867"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6278821" y="1825625"/>
            <a:ext cx="2518867"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11803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887391"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09BB6477-CEF9-48CC-96FD-6556C1F1CBA7}" type="slidenum">
              <a:rPr lang="en-GB" altLang="en-US" smtClean="0"/>
              <a:pPr/>
              <a:t>‹#›</a:t>
            </a:fld>
            <a:endParaRPr lang="en-GB" altLang="en-US"/>
          </a:p>
        </p:txBody>
      </p:sp>
      <p:cxnSp>
        <p:nvCxnSpPr>
          <p:cNvPr id="12" name="Straight Connector 11"/>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63238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8AC5032-0892-4766-8D43-04D8E5A28ECF}" type="slidenum">
              <a:rPr lang="en-GB" altLang="en-US" smtClean="0"/>
              <a:pPr/>
              <a:t>‹#›</a:t>
            </a:fld>
            <a:endParaRPr lang="en-GB" altLang="en-US"/>
          </a:p>
        </p:txBody>
      </p:sp>
      <p:cxnSp>
        <p:nvCxnSpPr>
          <p:cNvPr id="8" name="Straight Connector 7"/>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03645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4726" y="-59635"/>
            <a:ext cx="4616726"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p:nvSpPr>
        <p:spPr>
          <a:xfrm>
            <a:off x="2410536" y="1992574"/>
            <a:ext cx="641274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586" y="743803"/>
            <a:ext cx="408692" cy="544923"/>
          </a:xfrm>
          <a:prstGeom prst="rect">
            <a:avLst/>
          </a:prstGeom>
        </p:spPr>
      </p:pic>
      <p:sp>
        <p:nvSpPr>
          <p:cNvPr id="3" name="Content Placeholder 2"/>
          <p:cNvSpPr>
            <a:spLocks noGrp="1"/>
          </p:cNvSpPr>
          <p:nvPr>
            <p:ph idx="1"/>
          </p:nvPr>
        </p:nvSpPr>
        <p:spPr>
          <a:xfrm>
            <a:off x="2653748" y="1992573"/>
            <a:ext cx="616953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838130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792" y="1825626"/>
            <a:ext cx="369513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56B1476-496E-4BB9-BDCE-570646B31AC7}" type="slidenum">
              <a:rPr lang="en-GB" altLang="en-US" smtClean="0"/>
              <a:pPr/>
              <a:t>‹#›</a:t>
            </a:fld>
            <a:endParaRPr lang="en-GB" altLang="en-US"/>
          </a:p>
        </p:txBody>
      </p:sp>
      <p:sp>
        <p:nvSpPr>
          <p:cNvPr id="10" name="Title Placeholder 1"/>
          <p:cNvSpPr>
            <a:spLocks noGrp="1"/>
          </p:cNvSpPr>
          <p:nvPr>
            <p:ph type="title"/>
          </p:nvPr>
        </p:nvSpPr>
        <p:spPr>
          <a:xfrm>
            <a:off x="5112792" y="482861"/>
            <a:ext cx="350195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34787" y="-46383"/>
            <a:ext cx="4606787"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2014484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7108965" y="1913417"/>
            <a:ext cx="1406386" cy="2434309"/>
          </a:xfrm>
          <a:solidFill>
            <a:schemeClr val="bg2"/>
          </a:solidFill>
          <a:ln w="28575">
            <a:solidFill>
              <a:schemeClr val="bg1"/>
            </a:solidFill>
          </a:ln>
        </p:spPr>
        <p:txBody>
          <a:bodyPr/>
          <a:lstStyle/>
          <a:p>
            <a:r>
              <a:rPr lang="en-US"/>
              <a:t>Click icon to add picture</a:t>
            </a:r>
            <a:endParaRPr lang="en-GB"/>
          </a:p>
        </p:txBody>
      </p:sp>
      <p:sp>
        <p:nvSpPr>
          <p:cNvPr id="9" name="Picture Placeholder 5"/>
          <p:cNvSpPr>
            <a:spLocks noGrp="1"/>
          </p:cNvSpPr>
          <p:nvPr>
            <p:ph type="pic" sz="quarter" idx="14"/>
          </p:nvPr>
        </p:nvSpPr>
        <p:spPr>
          <a:xfrm>
            <a:off x="5288551" y="2898477"/>
            <a:ext cx="1730463" cy="2307284"/>
          </a:xfrm>
          <a:solidFill>
            <a:schemeClr val="bg2"/>
          </a:solidFill>
          <a:ln w="28575">
            <a:solidFill>
              <a:schemeClr val="bg1"/>
            </a:solidFill>
          </a:ln>
        </p:spPr>
        <p:txBody>
          <a:bodyPr/>
          <a:lstStyle/>
          <a:p>
            <a:r>
              <a:rPr lang="en-US"/>
              <a:t>Click icon to add picture</a:t>
            </a:r>
            <a:endParaRPr lang="en-GB"/>
          </a:p>
        </p:txBody>
      </p:sp>
      <p:sp>
        <p:nvSpPr>
          <p:cNvPr id="8" name="Picture Placeholder 5"/>
          <p:cNvSpPr>
            <a:spLocks noGrp="1"/>
          </p:cNvSpPr>
          <p:nvPr>
            <p:ph type="pic" sz="quarter" idx="13"/>
          </p:nvPr>
        </p:nvSpPr>
        <p:spPr>
          <a:xfrm>
            <a:off x="3061485" y="1913416"/>
            <a:ext cx="2389134" cy="2184030"/>
          </a:xfrm>
          <a:solidFill>
            <a:schemeClr val="bg2"/>
          </a:solidFill>
          <a:ln w="28575">
            <a:solidFill>
              <a:schemeClr val="bg1"/>
            </a:solidFill>
          </a:ln>
        </p:spPr>
        <p:txBody>
          <a:bodyPr/>
          <a:lstStyle/>
          <a:p>
            <a:r>
              <a:rPr lang="en-US"/>
              <a:t>Click icon to add picture</a:t>
            </a:r>
            <a:endParaRPr lang="en-GB"/>
          </a:p>
        </p:txBody>
      </p:sp>
      <p:sp>
        <p:nvSpPr>
          <p:cNvPr id="3" name="Slide Number Placeholder 2"/>
          <p:cNvSpPr>
            <a:spLocks noGrp="1"/>
          </p:cNvSpPr>
          <p:nvPr>
            <p:ph type="sldNum" sz="quarter" idx="10"/>
          </p:nvPr>
        </p:nvSpPr>
        <p:spPr/>
        <p:txBody>
          <a:bodyPr/>
          <a:lstStyle/>
          <a:p>
            <a:fld id="{E56B1476-496E-4BB9-BDCE-570646B31AC7}" type="slidenum">
              <a:rPr lang="en-GB" altLang="en-US" smtClean="0"/>
              <a:pPr/>
              <a:t>‹#›</a:t>
            </a:fld>
            <a:endParaRPr lang="en-GB" altLang="en-US"/>
          </a:p>
        </p:txBody>
      </p:sp>
      <p:cxnSp>
        <p:nvCxnSpPr>
          <p:cNvPr id="4" name="Straight Connector 3"/>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703660" y="1748078"/>
            <a:ext cx="1982390" cy="1868487"/>
          </a:xfrm>
          <a:solidFill>
            <a:schemeClr val="bg2"/>
          </a:solidFill>
          <a:ln w="28575">
            <a:solidFill>
              <a:schemeClr val="bg1"/>
            </a:solidFill>
          </a:ln>
        </p:spPr>
        <p:txBody>
          <a:bodyPr/>
          <a:lstStyle/>
          <a:p>
            <a:r>
              <a:rPr lang="en-US"/>
              <a:t>Click icon to add picture</a:t>
            </a:r>
            <a:endParaRPr lang="en-GB"/>
          </a:p>
        </p:txBody>
      </p:sp>
      <p:sp>
        <p:nvSpPr>
          <p:cNvPr id="7" name="Picture Placeholder 5"/>
          <p:cNvSpPr>
            <a:spLocks noGrp="1"/>
          </p:cNvSpPr>
          <p:nvPr>
            <p:ph type="pic" sz="quarter" idx="12"/>
          </p:nvPr>
        </p:nvSpPr>
        <p:spPr>
          <a:xfrm>
            <a:off x="2130189" y="2860831"/>
            <a:ext cx="1215323" cy="2184030"/>
          </a:xfrm>
          <a:solidFill>
            <a:schemeClr val="bg2"/>
          </a:solidFill>
          <a:ln w="28575">
            <a:solidFill>
              <a:schemeClr val="bg1"/>
            </a:solidFill>
          </a:ln>
        </p:spPr>
        <p:txBody>
          <a:bodyPr/>
          <a:lstStyle/>
          <a:p>
            <a:r>
              <a:rPr lang="en-US"/>
              <a:t>Click icon to add picture</a:t>
            </a:r>
            <a:endParaRPr lang="en-GB"/>
          </a:p>
        </p:txBody>
      </p:sp>
      <p:sp>
        <p:nvSpPr>
          <p:cNvPr id="12" name="Picture Placeholder 11"/>
          <p:cNvSpPr>
            <a:spLocks noGrp="1"/>
          </p:cNvSpPr>
          <p:nvPr>
            <p:ph type="pic" sz="quarter" idx="16"/>
          </p:nvPr>
        </p:nvSpPr>
        <p:spPr>
          <a:xfrm>
            <a:off x="3689323" y="3790927"/>
            <a:ext cx="1490663" cy="1987550"/>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3" name="Picture Placeholder 11"/>
          <p:cNvSpPr>
            <a:spLocks noGrp="1"/>
          </p:cNvSpPr>
          <p:nvPr>
            <p:ph type="pic" sz="quarter" idx="17"/>
          </p:nvPr>
        </p:nvSpPr>
        <p:spPr>
          <a:xfrm>
            <a:off x="703660" y="3908959"/>
            <a:ext cx="1313615" cy="1751486"/>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4"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26605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56B1476-496E-4BB9-BDCE-570646B31AC7}" type="slidenum">
              <a:rPr lang="en-GB" altLang="en-US" smtClean="0"/>
              <a:pPr/>
              <a:t>‹#›</a:t>
            </a:fld>
            <a:endParaRPr lang="en-GB" altLang="en-US"/>
          </a:p>
        </p:txBody>
      </p:sp>
      <p:cxnSp>
        <p:nvCxnSpPr>
          <p:cNvPr id="4" name="Straight Connector 3"/>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628650" y="1748080"/>
            <a:ext cx="1422217" cy="1896289"/>
          </a:xfrm>
          <a:solidFill>
            <a:schemeClr val="bg2"/>
          </a:solidFill>
        </p:spPr>
        <p:txBody>
          <a:bodyPr/>
          <a:lstStyle/>
          <a:p>
            <a:r>
              <a:rPr lang="en-US"/>
              <a:t>Click icon to add picture</a:t>
            </a:r>
            <a:endParaRPr lang="en-GB"/>
          </a:p>
        </p:txBody>
      </p:sp>
      <p:sp>
        <p:nvSpPr>
          <p:cNvPr id="7" name="Picture Placeholder 5"/>
          <p:cNvSpPr>
            <a:spLocks noGrp="1"/>
          </p:cNvSpPr>
          <p:nvPr>
            <p:ph type="pic" sz="quarter" idx="12"/>
          </p:nvPr>
        </p:nvSpPr>
        <p:spPr>
          <a:xfrm>
            <a:off x="2244771" y="1748080"/>
            <a:ext cx="1422217" cy="1896289"/>
          </a:xfrm>
          <a:solidFill>
            <a:schemeClr val="bg2"/>
          </a:solidFill>
        </p:spPr>
        <p:txBody>
          <a:bodyPr/>
          <a:lstStyle/>
          <a:p>
            <a:r>
              <a:rPr lang="en-US"/>
              <a:t>Click icon to add picture</a:t>
            </a:r>
            <a:endParaRPr lang="en-GB"/>
          </a:p>
        </p:txBody>
      </p:sp>
      <p:sp>
        <p:nvSpPr>
          <p:cNvPr id="8" name="Picture Placeholder 5"/>
          <p:cNvSpPr>
            <a:spLocks noGrp="1"/>
          </p:cNvSpPr>
          <p:nvPr>
            <p:ph type="pic" sz="quarter" idx="13"/>
          </p:nvPr>
        </p:nvSpPr>
        <p:spPr>
          <a:xfrm>
            <a:off x="3860892" y="1748079"/>
            <a:ext cx="1422217" cy="1896289"/>
          </a:xfrm>
          <a:solidFill>
            <a:schemeClr val="bg2"/>
          </a:solidFill>
        </p:spPr>
        <p:txBody>
          <a:bodyPr/>
          <a:lstStyle/>
          <a:p>
            <a:r>
              <a:rPr lang="en-US"/>
              <a:t>Click icon to add picture</a:t>
            </a:r>
            <a:endParaRPr lang="en-GB"/>
          </a:p>
        </p:txBody>
      </p:sp>
      <p:sp>
        <p:nvSpPr>
          <p:cNvPr id="9" name="Picture Placeholder 5"/>
          <p:cNvSpPr>
            <a:spLocks noGrp="1"/>
          </p:cNvSpPr>
          <p:nvPr>
            <p:ph type="pic" sz="quarter" idx="14"/>
          </p:nvPr>
        </p:nvSpPr>
        <p:spPr>
          <a:xfrm>
            <a:off x="5477013" y="1748078"/>
            <a:ext cx="1422217" cy="1896289"/>
          </a:xfrm>
          <a:solidFill>
            <a:schemeClr val="bg2"/>
          </a:solidFill>
        </p:spPr>
        <p:txBody>
          <a:bodyPr/>
          <a:lstStyle/>
          <a:p>
            <a:r>
              <a:rPr lang="en-US"/>
              <a:t>Click icon to add picture</a:t>
            </a:r>
            <a:endParaRPr lang="en-GB"/>
          </a:p>
        </p:txBody>
      </p:sp>
      <p:sp>
        <p:nvSpPr>
          <p:cNvPr id="10" name="Picture Placeholder 5"/>
          <p:cNvSpPr>
            <a:spLocks noGrp="1"/>
          </p:cNvSpPr>
          <p:nvPr>
            <p:ph type="pic" sz="quarter" idx="15"/>
          </p:nvPr>
        </p:nvSpPr>
        <p:spPr>
          <a:xfrm>
            <a:off x="7093134" y="1748078"/>
            <a:ext cx="1422217" cy="1896289"/>
          </a:xfrm>
          <a:solidFill>
            <a:schemeClr val="bg2"/>
          </a:solidFill>
        </p:spPr>
        <p:txBody>
          <a:bodyPr/>
          <a:lstStyle/>
          <a:p>
            <a:r>
              <a:rPr lang="en-US"/>
              <a:t>Click icon to add picture</a:t>
            </a:r>
            <a:endParaRPr lang="en-GB"/>
          </a:p>
        </p:txBody>
      </p:sp>
      <p:sp>
        <p:nvSpPr>
          <p:cNvPr id="11" name="Picture Placeholder 5"/>
          <p:cNvSpPr>
            <a:spLocks noGrp="1"/>
          </p:cNvSpPr>
          <p:nvPr>
            <p:ph type="pic" sz="quarter" idx="16"/>
          </p:nvPr>
        </p:nvSpPr>
        <p:spPr>
          <a:xfrm>
            <a:off x="628650" y="3934112"/>
            <a:ext cx="1422217" cy="1896289"/>
          </a:xfrm>
          <a:solidFill>
            <a:schemeClr val="bg2"/>
          </a:solidFill>
        </p:spPr>
        <p:txBody>
          <a:bodyPr/>
          <a:lstStyle/>
          <a:p>
            <a:r>
              <a:rPr lang="en-US"/>
              <a:t>Click icon to add picture</a:t>
            </a:r>
            <a:endParaRPr lang="en-GB"/>
          </a:p>
        </p:txBody>
      </p:sp>
      <p:sp>
        <p:nvSpPr>
          <p:cNvPr id="12" name="Picture Placeholder 5"/>
          <p:cNvSpPr>
            <a:spLocks noGrp="1"/>
          </p:cNvSpPr>
          <p:nvPr>
            <p:ph type="pic" sz="quarter" idx="17"/>
          </p:nvPr>
        </p:nvSpPr>
        <p:spPr>
          <a:xfrm>
            <a:off x="2244771" y="3934112"/>
            <a:ext cx="1422217" cy="1896289"/>
          </a:xfrm>
          <a:solidFill>
            <a:schemeClr val="bg2"/>
          </a:solidFill>
        </p:spPr>
        <p:txBody>
          <a:bodyPr/>
          <a:lstStyle/>
          <a:p>
            <a:r>
              <a:rPr lang="en-US"/>
              <a:t>Click icon to add picture</a:t>
            </a:r>
            <a:endParaRPr lang="en-GB"/>
          </a:p>
        </p:txBody>
      </p:sp>
      <p:sp>
        <p:nvSpPr>
          <p:cNvPr id="13" name="Picture Placeholder 5"/>
          <p:cNvSpPr>
            <a:spLocks noGrp="1"/>
          </p:cNvSpPr>
          <p:nvPr>
            <p:ph type="pic" sz="quarter" idx="18"/>
          </p:nvPr>
        </p:nvSpPr>
        <p:spPr>
          <a:xfrm>
            <a:off x="3860892" y="3934111"/>
            <a:ext cx="1422217" cy="1896289"/>
          </a:xfrm>
          <a:solidFill>
            <a:schemeClr val="bg2"/>
          </a:solidFill>
        </p:spPr>
        <p:txBody>
          <a:bodyPr/>
          <a:lstStyle/>
          <a:p>
            <a:r>
              <a:rPr lang="en-US"/>
              <a:t>Click icon to add picture</a:t>
            </a:r>
            <a:endParaRPr lang="en-GB"/>
          </a:p>
        </p:txBody>
      </p:sp>
      <p:sp>
        <p:nvSpPr>
          <p:cNvPr id="14" name="Picture Placeholder 5"/>
          <p:cNvSpPr>
            <a:spLocks noGrp="1"/>
          </p:cNvSpPr>
          <p:nvPr>
            <p:ph type="pic" sz="quarter" idx="19"/>
          </p:nvPr>
        </p:nvSpPr>
        <p:spPr>
          <a:xfrm>
            <a:off x="5477013" y="3934110"/>
            <a:ext cx="1422217" cy="1896289"/>
          </a:xfrm>
          <a:solidFill>
            <a:schemeClr val="bg2"/>
          </a:solidFill>
        </p:spPr>
        <p:txBody>
          <a:bodyPr/>
          <a:lstStyle/>
          <a:p>
            <a:r>
              <a:rPr lang="en-US"/>
              <a:t>Click icon to add picture</a:t>
            </a:r>
            <a:endParaRPr lang="en-GB"/>
          </a:p>
        </p:txBody>
      </p:sp>
      <p:sp>
        <p:nvSpPr>
          <p:cNvPr id="15" name="Picture Placeholder 5"/>
          <p:cNvSpPr>
            <a:spLocks noGrp="1"/>
          </p:cNvSpPr>
          <p:nvPr>
            <p:ph type="pic" sz="quarter" idx="20"/>
          </p:nvPr>
        </p:nvSpPr>
        <p:spPr>
          <a:xfrm>
            <a:off x="7093134" y="3934110"/>
            <a:ext cx="1422217" cy="1896289"/>
          </a:xfrm>
          <a:solidFill>
            <a:schemeClr val="bg2"/>
          </a:solidFill>
        </p:spPr>
        <p:txBody>
          <a:bodyPr/>
          <a:lstStyle/>
          <a:p>
            <a:r>
              <a:rPr lang="en-US"/>
              <a:t>Click icon to add picture</a:t>
            </a:r>
            <a:endParaRPr lang="en-GB"/>
          </a:p>
        </p:txBody>
      </p:sp>
      <p:sp>
        <p:nvSpPr>
          <p:cNvPr id="16"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73280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6B1476-496E-4BB9-BDCE-570646B31AC7}" type="slidenum">
              <a:rPr lang="en-GB" altLang="en-US" smtClean="0"/>
              <a:pPr/>
              <a:t>‹#›</a:t>
            </a:fld>
            <a:endParaRPr lang="en-GB" altLang="en-US"/>
          </a:p>
        </p:txBody>
      </p:sp>
      <p:cxnSp>
        <p:nvCxnSpPr>
          <p:cNvPr id="8" name="Straight Connector 7"/>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728042" y="2284668"/>
            <a:ext cx="2356247"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5926089" y="2284669"/>
            <a:ext cx="2356247"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3327065" y="2284668"/>
            <a:ext cx="2356247"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905080" y="4038685"/>
            <a:ext cx="2002169" cy="1524235"/>
          </a:xfrm>
          <a:solidFill>
            <a:schemeClr val="bg1"/>
          </a:solidFill>
        </p:spPr>
        <p:txBody>
          <a:bodyPr tIns="90000"/>
          <a:lstStyle>
            <a:lvl1pPr marL="0" indent="0" algn="ctr">
              <a:buNone/>
              <a:defRPr sz="1500"/>
            </a:lvl1pPr>
          </a:lstStyle>
          <a:p>
            <a:pPr lvl="0"/>
            <a:r>
              <a:rPr lang="en-US"/>
              <a:t>Click to edit Master text styles</a:t>
            </a:r>
          </a:p>
        </p:txBody>
      </p:sp>
      <p:sp>
        <p:nvSpPr>
          <p:cNvPr id="15" name="Text Placeholder 12"/>
          <p:cNvSpPr>
            <a:spLocks noGrp="1"/>
          </p:cNvSpPr>
          <p:nvPr>
            <p:ph type="body" sz="quarter" idx="17"/>
          </p:nvPr>
        </p:nvSpPr>
        <p:spPr>
          <a:xfrm>
            <a:off x="3504104" y="4041945"/>
            <a:ext cx="2002169" cy="1524235"/>
          </a:xfrm>
          <a:solidFill>
            <a:schemeClr val="bg1"/>
          </a:solidFill>
        </p:spPr>
        <p:txBody>
          <a:bodyPr tIns="90000"/>
          <a:lstStyle>
            <a:lvl1pPr marL="0" indent="0" algn="ctr">
              <a:buNone/>
              <a:defRPr sz="1500"/>
            </a:lvl1pPr>
          </a:lstStyle>
          <a:p>
            <a:pPr lvl="0"/>
            <a:r>
              <a:rPr lang="en-US"/>
              <a:t>Click to edit Master text styles</a:t>
            </a:r>
          </a:p>
        </p:txBody>
      </p:sp>
      <p:sp>
        <p:nvSpPr>
          <p:cNvPr id="16" name="Text Placeholder 12"/>
          <p:cNvSpPr>
            <a:spLocks noGrp="1"/>
          </p:cNvSpPr>
          <p:nvPr>
            <p:ph type="body" sz="quarter" idx="18"/>
          </p:nvPr>
        </p:nvSpPr>
        <p:spPr>
          <a:xfrm>
            <a:off x="6103127" y="4037438"/>
            <a:ext cx="2002169" cy="1524235"/>
          </a:xfrm>
          <a:solidFill>
            <a:schemeClr val="bg1"/>
          </a:solidFill>
        </p:spPr>
        <p:txBody>
          <a:bodyPr tIns="90000"/>
          <a:lstStyle>
            <a:lvl1pPr marL="0" indent="0" algn="ctr">
              <a:buNone/>
              <a:defRPr sz="1500"/>
            </a:lvl1pPr>
          </a:lstStyle>
          <a:p>
            <a:pPr lvl="0"/>
            <a:r>
              <a:rPr lang="en-US"/>
              <a:t>Click to edit Master text styles</a:t>
            </a:r>
          </a:p>
        </p:txBody>
      </p:sp>
    </p:spTree>
    <p:extLst>
      <p:ext uri="{BB962C8B-B14F-4D97-AF65-F5344CB8AC3E}">
        <p14:creationId xmlns:p14="http://schemas.microsoft.com/office/powerpoint/2010/main" val="187648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6B1476-496E-4BB9-BDCE-570646B31AC7}" type="slidenum">
              <a:rPr lang="en-GB" altLang="en-US" smtClean="0"/>
              <a:pPr/>
              <a:t>‹#›</a:t>
            </a:fld>
            <a:endParaRPr lang="en-GB" altLang="en-US"/>
          </a:p>
        </p:txBody>
      </p:sp>
      <p:cxnSp>
        <p:nvCxnSpPr>
          <p:cNvPr id="8" name="Straight Connector 7"/>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2785402" y="2159957"/>
            <a:ext cx="1846193"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2785402" y="3968881"/>
            <a:ext cx="1846193"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743411" y="2159957"/>
            <a:ext cx="1846195"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6701420" y="3968880"/>
            <a:ext cx="1890000" cy="1638158"/>
          </a:xfrm>
          <a:noFill/>
        </p:spPr>
        <p:txBody>
          <a:bodyPr tIns="90000"/>
          <a:lstStyle>
            <a:lvl1pPr marL="0" indent="0" algn="l">
              <a:buNone/>
              <a:defRPr sz="1500"/>
            </a:lvl1pPr>
          </a:lstStyle>
          <a:p>
            <a:pPr lvl="0"/>
            <a:r>
              <a:rPr lang="en-US"/>
              <a:t>Click to edit Master text styles</a:t>
            </a:r>
          </a:p>
        </p:txBody>
      </p:sp>
      <p:sp>
        <p:nvSpPr>
          <p:cNvPr id="16" name="Text Placeholder 12"/>
          <p:cNvSpPr>
            <a:spLocks noGrp="1"/>
          </p:cNvSpPr>
          <p:nvPr>
            <p:ph type="body" sz="quarter" idx="18"/>
          </p:nvPr>
        </p:nvSpPr>
        <p:spPr>
          <a:xfrm>
            <a:off x="775213" y="2159958"/>
            <a:ext cx="1890000" cy="1638159"/>
          </a:xfrm>
          <a:noFill/>
        </p:spPr>
        <p:txBody>
          <a:bodyPr tIns="90000"/>
          <a:lstStyle>
            <a:lvl1pPr marL="0" indent="0" algn="r">
              <a:buNone/>
              <a:defRPr sz="1500"/>
            </a:lvl1pPr>
          </a:lstStyle>
          <a:p>
            <a:pPr lvl="0"/>
            <a:r>
              <a:rPr lang="en-US"/>
              <a:t>Click to edit Master text styles</a:t>
            </a:r>
          </a:p>
        </p:txBody>
      </p:sp>
      <p:sp>
        <p:nvSpPr>
          <p:cNvPr id="14" name="Picture Placeholder 2"/>
          <p:cNvSpPr>
            <a:spLocks noGrp="1"/>
          </p:cNvSpPr>
          <p:nvPr>
            <p:ph type="pic" sz="quarter" idx="19"/>
          </p:nvPr>
        </p:nvSpPr>
        <p:spPr>
          <a:xfrm>
            <a:off x="4743412" y="3968880"/>
            <a:ext cx="1846193"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775213" y="3968881"/>
            <a:ext cx="1890000" cy="1638158"/>
          </a:xfrm>
          <a:noFill/>
        </p:spPr>
        <p:txBody>
          <a:bodyPr tIns="90000"/>
          <a:lstStyle>
            <a:lvl1pPr marL="0" indent="0" algn="r">
              <a:buNone/>
              <a:defRPr sz="1500"/>
            </a:lvl1pPr>
          </a:lstStyle>
          <a:p>
            <a:pPr lvl="0"/>
            <a:r>
              <a:rPr lang="en-US"/>
              <a:t>Click to edit Master text styles</a:t>
            </a:r>
          </a:p>
        </p:txBody>
      </p:sp>
      <p:sp>
        <p:nvSpPr>
          <p:cNvPr id="18" name="Text Placeholder 12"/>
          <p:cNvSpPr>
            <a:spLocks noGrp="1"/>
          </p:cNvSpPr>
          <p:nvPr>
            <p:ph type="body" sz="quarter" idx="21"/>
          </p:nvPr>
        </p:nvSpPr>
        <p:spPr>
          <a:xfrm>
            <a:off x="6724742" y="2159957"/>
            <a:ext cx="1890000" cy="1638159"/>
          </a:xfrm>
          <a:noFill/>
        </p:spPr>
        <p:txBody>
          <a:bodyPr tIns="90000"/>
          <a:lstStyle>
            <a:lvl1pPr marL="0" indent="0" algn="l">
              <a:buNone/>
              <a:defRPr sz="1500"/>
            </a:lvl1pPr>
          </a:lstStyle>
          <a:p>
            <a:pPr lvl="0"/>
            <a:r>
              <a:rPr lang="en-US"/>
              <a:t>Click to edit Master text styles</a:t>
            </a:r>
          </a:p>
        </p:txBody>
      </p:sp>
    </p:spTree>
    <p:extLst>
      <p:ext uri="{BB962C8B-B14F-4D97-AF65-F5344CB8AC3E}">
        <p14:creationId xmlns:p14="http://schemas.microsoft.com/office/powerpoint/2010/main" val="52726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50289"/>
            <a:ext cx="9144000" cy="5018345"/>
          </a:xfrm>
          <a:prstGeom prst="rect">
            <a:avLst/>
          </a:prstGeom>
        </p:spPr>
      </p:pic>
      <p:sp>
        <p:nvSpPr>
          <p:cNvPr id="4" name="Slide Number Placeholder 3"/>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sp>
        <p:nvSpPr>
          <p:cNvPr id="2" name="Rectangle 1"/>
          <p:cNvSpPr/>
          <p:nvPr/>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5" name="Rectangle 4"/>
          <p:cNvSpPr/>
          <p:nvPr/>
        </p:nvSpPr>
        <p:spPr>
          <a:xfrm>
            <a:off x="0" y="1078174"/>
            <a:ext cx="9144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solidFill>
                <a:schemeClr val="accent4"/>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872647"/>
          </a:xfrm>
        </p:spPr>
        <p:txBody>
          <a:bodyPr anchor="t">
            <a:normAutofit/>
          </a:bodyPr>
          <a:lstStyle>
            <a:lvl1pPr algn="l">
              <a:defRPr sz="4500" b="0">
                <a:solidFill>
                  <a:schemeClr val="bg1"/>
                </a:solidFill>
              </a:defRPr>
            </a:lvl1pPr>
          </a:lstStyle>
          <a:p>
            <a:r>
              <a:rPr lang="en-US"/>
              <a:t>Click to edit Master title style</a:t>
            </a:r>
            <a:endParaRPr lang="en-GB"/>
          </a:p>
        </p:txBody>
      </p:sp>
      <p:cxnSp>
        <p:nvCxnSpPr>
          <p:cNvPr id="7" name="Straight Connector 6"/>
          <p:cNvCxnSpPr/>
          <p:nvPr/>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17" name="Subtitle 2"/>
          <p:cNvSpPr>
            <a:spLocks noGrp="1"/>
          </p:cNvSpPr>
          <p:nvPr>
            <p:ph type="subTitle" idx="1"/>
          </p:nvPr>
        </p:nvSpPr>
        <p:spPr>
          <a:xfrm>
            <a:off x="803513" y="3067468"/>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9" name="Text Placeholder 18"/>
          <p:cNvSpPr>
            <a:spLocks noGrp="1"/>
          </p:cNvSpPr>
          <p:nvPr>
            <p:ph type="body" sz="quarter" idx="13"/>
          </p:nvPr>
        </p:nvSpPr>
        <p:spPr>
          <a:xfrm>
            <a:off x="4572000" y="5783535"/>
            <a:ext cx="3780235" cy="528998"/>
          </a:xfrm>
        </p:spPr>
        <p:txBody>
          <a:bodyPr anchor="b" anchorCtr="0">
            <a:noAutofit/>
          </a:bodyPr>
          <a:lstStyle>
            <a:lvl1pPr marL="0" indent="0" algn="r">
              <a:buFontTx/>
              <a:buNone/>
              <a:defRPr sz="165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79361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56B1476-496E-4BB9-BDCE-570646B31AC7}" type="slidenum">
              <a:rPr lang="en-GB" altLang="en-US" smtClean="0"/>
              <a:pPr/>
              <a:t>‹#›</a:t>
            </a:fld>
            <a:endParaRPr lang="en-GB" altLang="en-US"/>
          </a:p>
        </p:txBody>
      </p:sp>
      <p:cxnSp>
        <p:nvCxnSpPr>
          <p:cNvPr id="4" name="Straight Connector 3"/>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727473" y="1843396"/>
            <a:ext cx="1604002" cy="2138669"/>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2686050" y="1843395"/>
            <a:ext cx="1604002" cy="2138669"/>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4644628" y="1843394"/>
            <a:ext cx="1604002" cy="2138669"/>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6603206" y="1843393"/>
            <a:ext cx="1604002" cy="2138669"/>
          </a:xfrm>
          <a:prstGeom prst="ellipse">
            <a:avLst/>
          </a:prstGeom>
          <a:solidFill>
            <a:schemeClr val="bg2"/>
          </a:solidFill>
        </p:spPr>
        <p:txBody>
          <a:bodyPr/>
          <a:lstStyle/>
          <a:p>
            <a:r>
              <a:rPr lang="en-US"/>
              <a:t>Click icon to add picture</a:t>
            </a:r>
            <a:endParaRPr lang="en-GB"/>
          </a:p>
        </p:txBody>
      </p:sp>
      <p:cxnSp>
        <p:nvCxnSpPr>
          <p:cNvPr id="9" name="Straight Connector 8"/>
          <p:cNvCxnSpPr/>
          <p:nvPr/>
        </p:nvCxnSpPr>
        <p:spPr bwMode="auto">
          <a:xfrm>
            <a:off x="2512253"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4477814"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443375"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748423" y="4260555"/>
            <a:ext cx="1562100" cy="1249363"/>
          </a:xfrm>
        </p:spPr>
        <p:txBody>
          <a:bodyPr/>
          <a:lstStyle>
            <a:lvl1pPr marL="0" indent="0" algn="ctr">
              <a:buNone/>
              <a:defRPr sz="1500"/>
            </a:lvl1pPr>
          </a:lstStyle>
          <a:p>
            <a:pPr lvl="0"/>
            <a:r>
              <a:rPr lang="en-US"/>
              <a:t>Click to edit Master text styles</a:t>
            </a:r>
          </a:p>
        </p:txBody>
      </p:sp>
      <p:sp>
        <p:nvSpPr>
          <p:cNvPr id="16" name="Content Placeholder 7"/>
          <p:cNvSpPr>
            <a:spLocks noGrp="1"/>
          </p:cNvSpPr>
          <p:nvPr>
            <p:ph sz="quarter" idx="16"/>
          </p:nvPr>
        </p:nvSpPr>
        <p:spPr>
          <a:xfrm>
            <a:off x="2713984" y="4260555"/>
            <a:ext cx="1562100" cy="1249363"/>
          </a:xfrm>
        </p:spPr>
        <p:txBody>
          <a:bodyPr/>
          <a:lstStyle>
            <a:lvl1pPr marL="0" indent="0" algn="ctr">
              <a:buNone/>
              <a:defRPr sz="1500"/>
            </a:lvl1pPr>
          </a:lstStyle>
          <a:p>
            <a:pPr lvl="0"/>
            <a:r>
              <a:rPr lang="en-US"/>
              <a:t>Click to edit Master text styles</a:t>
            </a:r>
          </a:p>
        </p:txBody>
      </p:sp>
      <p:sp>
        <p:nvSpPr>
          <p:cNvPr id="17" name="Content Placeholder 7"/>
          <p:cNvSpPr>
            <a:spLocks noGrp="1"/>
          </p:cNvSpPr>
          <p:nvPr>
            <p:ph sz="quarter" idx="17"/>
          </p:nvPr>
        </p:nvSpPr>
        <p:spPr>
          <a:xfrm>
            <a:off x="4679545" y="4260555"/>
            <a:ext cx="1562100" cy="1249363"/>
          </a:xfrm>
        </p:spPr>
        <p:txBody>
          <a:bodyPr/>
          <a:lstStyle>
            <a:lvl1pPr marL="0" indent="0" algn="ctr">
              <a:buNone/>
              <a:defRPr sz="1500"/>
            </a:lvl1pPr>
          </a:lstStyle>
          <a:p>
            <a:pPr lvl="0"/>
            <a:r>
              <a:rPr lang="en-US"/>
              <a:t>Click to edit Master text styles</a:t>
            </a:r>
          </a:p>
        </p:txBody>
      </p:sp>
      <p:sp>
        <p:nvSpPr>
          <p:cNvPr id="18" name="Content Placeholder 7"/>
          <p:cNvSpPr>
            <a:spLocks noGrp="1"/>
          </p:cNvSpPr>
          <p:nvPr>
            <p:ph sz="quarter" idx="18"/>
          </p:nvPr>
        </p:nvSpPr>
        <p:spPr>
          <a:xfrm>
            <a:off x="6645107" y="4260555"/>
            <a:ext cx="1562100" cy="1249363"/>
          </a:xfrm>
        </p:spPr>
        <p:txBody>
          <a:bodyPr/>
          <a:lstStyle>
            <a:lvl1pPr marL="0" indent="0" algn="ctr">
              <a:buNone/>
              <a:defRPr sz="1500"/>
            </a:lvl1pPr>
          </a:lstStyle>
          <a:p>
            <a:pPr lvl="0"/>
            <a:r>
              <a:rPr lang="en-US"/>
              <a:t>Click to edit Master text styles</a:t>
            </a:r>
          </a:p>
        </p:txBody>
      </p:sp>
    </p:spTree>
    <p:extLst>
      <p:ext uri="{BB962C8B-B14F-4D97-AF65-F5344CB8AC3E}">
        <p14:creationId xmlns:p14="http://schemas.microsoft.com/office/powerpoint/2010/main" val="3998732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9144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628650" y="2646644"/>
            <a:ext cx="78867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E56B1476-496E-4BB9-BDCE-570646B31AC7}" type="slidenum">
              <a:rPr lang="en-GB" altLang="en-US" smtClean="0"/>
              <a:pPr/>
              <a:t>‹#›</a:t>
            </a:fld>
            <a:endParaRPr lang="en-GB" altLang="en-US"/>
          </a:p>
        </p:txBody>
      </p:sp>
      <p:sp>
        <p:nvSpPr>
          <p:cNvPr id="6" name="Text Placeholder 5"/>
          <p:cNvSpPr>
            <a:spLocks noGrp="1"/>
          </p:cNvSpPr>
          <p:nvPr>
            <p:ph type="body" sz="quarter" idx="14"/>
          </p:nvPr>
        </p:nvSpPr>
        <p:spPr>
          <a:xfrm>
            <a:off x="628650" y="3630614"/>
            <a:ext cx="78867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7566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E39F9D-BA01-4CA6-9FE1-B9642C80036F}" type="slidenum">
              <a:rPr lang="en-GB" altLang="en-US" smtClean="0"/>
              <a:pPr/>
              <a:t>‹#›</a:t>
            </a:fld>
            <a:endParaRPr lang="en-GB" altLang="en-US"/>
          </a:p>
        </p:txBody>
      </p:sp>
    </p:spTree>
    <p:extLst>
      <p:ext uri="{BB962C8B-B14F-4D97-AF65-F5344CB8AC3E}">
        <p14:creationId xmlns:p14="http://schemas.microsoft.com/office/powerpoint/2010/main" val="37662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02219"/>
            <a:ext cx="9144000" cy="6059194"/>
          </a:xfrm>
          <a:prstGeom prst="rect">
            <a:avLst/>
          </a:prstGeom>
        </p:spPr>
      </p:pic>
      <p:sp>
        <p:nvSpPr>
          <p:cNvPr id="14" name="Rectangle 13"/>
          <p:cNvSpPr/>
          <p:nvPr/>
        </p:nvSpPr>
        <p:spPr>
          <a:xfrm>
            <a:off x="3967" y="1078174"/>
            <a:ext cx="9148010"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solidFill>
                <a:schemeClr val="accent4"/>
              </a:solidFill>
            </a:endParaRPr>
          </a:p>
        </p:txBody>
      </p:sp>
      <p:sp>
        <p:nvSpPr>
          <p:cNvPr id="2" name="Rectangle 1"/>
          <p:cNvSpPr/>
          <p:nvPr/>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a:t>Click to edit Master title style</a:t>
            </a:r>
            <a:endParaRPr lang="en-GB"/>
          </a:p>
        </p:txBody>
      </p:sp>
      <p:cxnSp>
        <p:nvCxnSpPr>
          <p:cNvPr id="7" name="Straight Connector 6"/>
          <p:cNvCxnSpPr/>
          <p:nvPr/>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12" name="Subtitle 2"/>
          <p:cNvSpPr>
            <a:spLocks noGrp="1"/>
          </p:cNvSpPr>
          <p:nvPr>
            <p:ph type="subTitle" idx="1"/>
          </p:nvPr>
        </p:nvSpPr>
        <p:spPr>
          <a:xfrm>
            <a:off x="803513" y="4418049"/>
            <a:ext cx="7548918"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16" name="Text Placeholder 18"/>
          <p:cNvSpPr>
            <a:spLocks noGrp="1"/>
          </p:cNvSpPr>
          <p:nvPr>
            <p:ph type="body" sz="quarter" idx="13"/>
          </p:nvPr>
        </p:nvSpPr>
        <p:spPr>
          <a:xfrm>
            <a:off x="4572000" y="5557903"/>
            <a:ext cx="3780235" cy="528998"/>
          </a:xfrm>
        </p:spPr>
        <p:txBody>
          <a:bodyPr wrap="none">
            <a:noAutofit/>
          </a:bodyPr>
          <a:lstStyle>
            <a:lvl1pPr marL="0" indent="0" algn="r">
              <a:buFontTx/>
              <a:buNone/>
              <a:defRPr sz="165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94932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2" name="Title 1"/>
          <p:cNvSpPr>
            <a:spLocks noGrp="1"/>
          </p:cNvSpPr>
          <p:nvPr>
            <p:ph type="ctrTitle"/>
          </p:nvPr>
        </p:nvSpPr>
        <p:spPr>
          <a:xfrm>
            <a:off x="802642" y="1122363"/>
            <a:ext cx="8007029" cy="2387600"/>
          </a:xfrm>
        </p:spPr>
        <p:txBody>
          <a:bodyPr anchor="b">
            <a:noAutofit/>
          </a:bodyPr>
          <a:lstStyle>
            <a:lvl1pPr algn="l">
              <a:defRPr sz="45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802642" y="3602038"/>
            <a:ext cx="8007029" cy="1655762"/>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E56B1476-496E-4BB9-BDCE-570646B31AC7}" type="slidenum">
              <a:rPr lang="en-GB" altLang="en-US" smtClean="0"/>
              <a:pPr/>
              <a:t>‹#›</a:t>
            </a:fld>
            <a:endParaRPr lang="en-GB" altLang="en-US"/>
          </a:p>
        </p:txBody>
      </p:sp>
      <p:cxnSp>
        <p:nvCxnSpPr>
          <p:cNvPr id="7" name="Straight Connector 6"/>
          <p:cNvCxnSpPr/>
          <p:nvPr/>
        </p:nvCxnSpPr>
        <p:spPr>
          <a:xfrm>
            <a:off x="62865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0786" y="6045258"/>
            <a:ext cx="1288884" cy="451153"/>
          </a:xfrm>
          <a:prstGeom prst="rect">
            <a:avLst/>
          </a:prstGeom>
        </p:spPr>
      </p:pic>
    </p:spTree>
    <p:extLst>
      <p:ext uri="{BB962C8B-B14F-4D97-AF65-F5344CB8AC3E}">
        <p14:creationId xmlns:p14="http://schemas.microsoft.com/office/powerpoint/2010/main" val="143285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Slide (2)">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Slide Number Placeholder 5"/>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5389" y="6045865"/>
            <a:ext cx="1287150" cy="450546"/>
          </a:xfrm>
          <a:prstGeom prst="rect">
            <a:avLst/>
          </a:prstGeom>
        </p:spPr>
      </p:pic>
      <p:sp>
        <p:nvSpPr>
          <p:cNvPr id="11" name="Title 1"/>
          <p:cNvSpPr>
            <a:spLocks noGrp="1"/>
          </p:cNvSpPr>
          <p:nvPr>
            <p:ph type="ctrTitle"/>
          </p:nvPr>
        </p:nvSpPr>
        <p:spPr>
          <a:xfrm>
            <a:off x="807760" y="1122363"/>
            <a:ext cx="7617223" cy="2387600"/>
          </a:xfrm>
        </p:spPr>
        <p:txBody>
          <a:bodyPr anchor="b">
            <a:noAutofit/>
          </a:bodyPr>
          <a:lstStyle>
            <a:lvl1pPr algn="l">
              <a:defRPr sz="4500">
                <a:solidFill>
                  <a:schemeClr val="tx2"/>
                </a:solidFill>
              </a:defRPr>
            </a:lvl1pPr>
          </a:lstStyle>
          <a:p>
            <a:r>
              <a:rPr lang="en-US"/>
              <a:t>Click to edit Master title style</a:t>
            </a:r>
            <a:endParaRPr lang="en-GB"/>
          </a:p>
        </p:txBody>
      </p:sp>
      <p:cxnSp>
        <p:nvCxnSpPr>
          <p:cNvPr id="13" name="Straight Connector 12"/>
          <p:cNvCxnSpPr/>
          <p:nvPr/>
        </p:nvCxnSpPr>
        <p:spPr>
          <a:xfrm>
            <a:off x="62865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02642" y="3602038"/>
            <a:ext cx="7617223" cy="1655762"/>
          </a:xfrm>
        </p:spPr>
        <p:txBody>
          <a:bodyPr>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1427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st slide (option 1)">
    <p:spTree>
      <p:nvGrpSpPr>
        <p:cNvPr id="1" name=""/>
        <p:cNvGrpSpPr/>
        <p:nvPr/>
      </p:nvGrpSpPr>
      <p:grpSpPr>
        <a:xfrm>
          <a:off x="0" y="0"/>
          <a:ext cx="0" cy="0"/>
          <a:chOff x="0" y="0"/>
          <a:chExt cx="0" cy="0"/>
        </a:xfrm>
      </p:grpSpPr>
      <p:sp>
        <p:nvSpPr>
          <p:cNvPr id="7" name="Rectangle 6"/>
          <p:cNvSpPr/>
          <p:nvPr/>
        </p:nvSpPr>
        <p:spPr>
          <a:xfrm>
            <a:off x="0" y="2"/>
            <a:ext cx="9144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Slide Number Placeholder 5"/>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sp>
        <p:nvSpPr>
          <p:cNvPr id="11" name="Title 1"/>
          <p:cNvSpPr>
            <a:spLocks noGrp="1"/>
          </p:cNvSpPr>
          <p:nvPr>
            <p:ph type="ctrTitle"/>
          </p:nvPr>
        </p:nvSpPr>
        <p:spPr>
          <a:xfrm>
            <a:off x="807760" y="1122363"/>
            <a:ext cx="7617223" cy="1240348"/>
          </a:xfrm>
        </p:spPr>
        <p:txBody>
          <a:bodyPr anchor="b">
            <a:noAutofit/>
          </a:bodyPr>
          <a:lstStyle>
            <a:lvl1pPr algn="l">
              <a:defRPr sz="4500">
                <a:solidFill>
                  <a:schemeClr val="tx2"/>
                </a:solidFill>
              </a:defRPr>
            </a:lvl1pPr>
          </a:lstStyle>
          <a:p>
            <a:r>
              <a:rPr lang="en-US"/>
              <a:t>Click to edit Master title style</a:t>
            </a:r>
            <a:endParaRPr lang="en-GB"/>
          </a:p>
        </p:txBody>
      </p:sp>
      <p:cxnSp>
        <p:nvCxnSpPr>
          <p:cNvPr id="13" name="Straight Connector 12"/>
          <p:cNvCxnSpPr/>
          <p:nvPr/>
        </p:nvCxnSpPr>
        <p:spPr>
          <a:xfrm>
            <a:off x="628650" y="1"/>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4160827"/>
            <a:ext cx="816707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244573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st slide (option 2)">
    <p:spTree>
      <p:nvGrpSpPr>
        <p:cNvPr id="1" name=""/>
        <p:cNvGrpSpPr/>
        <p:nvPr/>
      </p:nvGrpSpPr>
      <p:grpSpPr>
        <a:xfrm>
          <a:off x="0" y="0"/>
          <a:ext cx="0" cy="0"/>
          <a:chOff x="0" y="0"/>
          <a:chExt cx="0" cy="0"/>
        </a:xfrm>
      </p:grpSpPr>
      <p:sp>
        <p:nvSpPr>
          <p:cNvPr id="7" name="Rectangle 6"/>
          <p:cNvSpPr/>
          <p:nvPr/>
        </p:nvSpPr>
        <p:spPr>
          <a:xfrm>
            <a:off x="0" y="2"/>
            <a:ext cx="9144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Slide Number Placeholder 5"/>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sp>
        <p:nvSpPr>
          <p:cNvPr id="11" name="Title 1"/>
          <p:cNvSpPr>
            <a:spLocks noGrp="1"/>
          </p:cNvSpPr>
          <p:nvPr>
            <p:ph type="ctrTitle"/>
          </p:nvPr>
        </p:nvSpPr>
        <p:spPr>
          <a:xfrm>
            <a:off x="807760" y="1122363"/>
            <a:ext cx="7617223" cy="1240348"/>
          </a:xfrm>
        </p:spPr>
        <p:txBody>
          <a:bodyPr anchor="b">
            <a:noAutofit/>
          </a:bodyPr>
          <a:lstStyle>
            <a:lvl1pPr algn="l">
              <a:defRPr sz="4500">
                <a:solidFill>
                  <a:schemeClr val="accent5"/>
                </a:solidFill>
              </a:defRPr>
            </a:lvl1pPr>
          </a:lstStyle>
          <a:p>
            <a:r>
              <a:rPr lang="en-US"/>
              <a:t>Click to edit Master title style</a:t>
            </a:r>
            <a:endParaRPr lang="en-GB"/>
          </a:p>
        </p:txBody>
      </p:sp>
      <p:cxnSp>
        <p:nvCxnSpPr>
          <p:cNvPr id="13" name="Straight Connector 12"/>
          <p:cNvCxnSpPr/>
          <p:nvPr/>
        </p:nvCxnSpPr>
        <p:spPr>
          <a:xfrm>
            <a:off x="628650" y="1"/>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4160827"/>
            <a:ext cx="816707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950459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79274"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87E580F2-F838-419B-9415-51028DBD1557}" type="slidenum">
              <a:rPr lang="en-GB" altLang="en-US" smtClean="0"/>
              <a:pPr/>
              <a:t>‹#›</a:t>
            </a:fld>
            <a:endParaRPr lang="en-GB" altLang="en-US"/>
          </a:p>
        </p:txBody>
      </p:sp>
      <p:cxnSp>
        <p:nvCxnSpPr>
          <p:cNvPr id="7" name="Straight Connector 6"/>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33203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825626"/>
            <a:ext cx="3996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E56B1476-496E-4BB9-BDCE-570646B31AC7}" type="slidenum">
              <a:rPr lang="en-GB" altLang="en-US" smtClean="0"/>
              <a:pPr/>
              <a:t>‹#›</a:t>
            </a:fld>
            <a:endParaRPr lang="en-GB" altLang="en-US"/>
          </a:p>
        </p:txBody>
      </p:sp>
      <p:cxnSp>
        <p:nvCxnSpPr>
          <p:cNvPr id="9" name="Straight Connector 8"/>
          <p:cNvCxnSpPr/>
          <p:nvPr/>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7295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2861"/>
            <a:ext cx="78867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28650" y="6131287"/>
            <a:ext cx="20574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E56B1476-496E-4BB9-BDCE-570646B31AC7}" type="slidenum">
              <a:rPr lang="en-GB" altLang="en-US" smtClean="0"/>
              <a:pPr/>
              <a:t>‹#›</a:t>
            </a:fld>
            <a:endParaRPr lang="en-GB" altLang="en-US"/>
          </a:p>
        </p:txBody>
      </p:sp>
      <p:pic>
        <p:nvPicPr>
          <p:cNvPr id="7" name="Picture 6"/>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525389" y="6045989"/>
            <a:ext cx="1286800" cy="450423"/>
          </a:xfrm>
          <a:prstGeom prst="rect">
            <a:avLst/>
          </a:prstGeom>
        </p:spPr>
      </p:pic>
    </p:spTree>
    <p:extLst>
      <p:ext uri="{BB962C8B-B14F-4D97-AF65-F5344CB8AC3E}">
        <p14:creationId xmlns:p14="http://schemas.microsoft.com/office/powerpoint/2010/main" val="4276690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4" t="195" r="16504" b="29116"/>
          <a:stretch/>
        </p:blipFill>
        <p:spPr>
          <a:xfrm>
            <a:off x="6896" y="1680210"/>
            <a:ext cx="9144000" cy="5177790"/>
          </a:xfrm>
          <a:prstGeom prst="rect">
            <a:avLst/>
          </a:prstGeom>
        </p:spPr>
      </p:pic>
      <p:sp>
        <p:nvSpPr>
          <p:cNvPr id="6" name="Title 18"/>
          <p:cNvSpPr txBox="1">
            <a:spLocks/>
          </p:cNvSpPr>
          <p:nvPr/>
        </p:nvSpPr>
        <p:spPr>
          <a:xfrm>
            <a:off x="797541" y="3394908"/>
            <a:ext cx="7548918" cy="1612142"/>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solidFill>
                  <a:schemeClr val="accent5"/>
                </a:solidFill>
              </a:rPr>
              <a:t>Quality of Public Administration</a:t>
            </a:r>
          </a:p>
          <a:p>
            <a:r>
              <a:rPr lang="en-US" dirty="0">
                <a:solidFill>
                  <a:schemeClr val="accent5"/>
                </a:solidFill>
              </a:rPr>
              <a:t>A Toolbox for Practitioners</a:t>
            </a:r>
          </a:p>
          <a:p>
            <a:endParaRPr lang="en-US" sz="4500" dirty="0">
              <a:solidFill>
                <a:schemeClr val="bg1"/>
              </a:solidFill>
            </a:endParaRPr>
          </a:p>
          <a:p>
            <a:endParaRPr lang="en-IE" sz="4500" dirty="0">
              <a:solidFill>
                <a:schemeClr val="bg1"/>
              </a:solidFill>
            </a:endParaRPr>
          </a:p>
        </p:txBody>
      </p:sp>
      <p:sp>
        <p:nvSpPr>
          <p:cNvPr id="8" name="Text Placeholder 20"/>
          <p:cNvSpPr txBox="1">
            <a:spLocks/>
          </p:cNvSpPr>
          <p:nvPr/>
        </p:nvSpPr>
        <p:spPr>
          <a:xfrm>
            <a:off x="3707904" y="5167560"/>
            <a:ext cx="4284291" cy="396749"/>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IE" sz="1650" b="1" i="1" dirty="0">
              <a:solidFill>
                <a:schemeClr val="bg1"/>
              </a:solidFill>
            </a:endParaRPr>
          </a:p>
        </p:txBody>
      </p:sp>
      <p:sp>
        <p:nvSpPr>
          <p:cNvPr id="9" name="Rectangle 8"/>
          <p:cNvSpPr/>
          <p:nvPr/>
        </p:nvSpPr>
        <p:spPr>
          <a:xfrm>
            <a:off x="607219" y="2346251"/>
            <a:ext cx="27000" cy="3649071"/>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744" y="782597"/>
            <a:ext cx="1362117" cy="1362117"/>
          </a:xfrm>
          <a:prstGeom prst="rect">
            <a:avLst/>
          </a:prstGeom>
        </p:spPr>
      </p:pic>
      <p:sp>
        <p:nvSpPr>
          <p:cNvPr id="11" name="Rectangle 10"/>
          <p:cNvSpPr/>
          <p:nvPr/>
        </p:nvSpPr>
        <p:spPr>
          <a:xfrm>
            <a:off x="4390463" y="6690537"/>
            <a:ext cx="542677" cy="167463"/>
          </a:xfrm>
          <a:prstGeom prst="rect">
            <a:avLst/>
          </a:prstGeom>
          <a:solidFill>
            <a:srgbClr val="0C4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Tree>
    <p:custDataLst>
      <p:tags r:id="rId1"/>
    </p:custDataLst>
    <p:extLst>
      <p:ext uri="{BB962C8B-B14F-4D97-AF65-F5344CB8AC3E}">
        <p14:creationId xmlns:p14="http://schemas.microsoft.com/office/powerpoint/2010/main" val="219338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55575" y="332656"/>
            <a:ext cx="8748464" cy="1015663"/>
          </a:xfrm>
          <a:prstGeom prst="rect">
            <a:avLst/>
          </a:prstGeom>
          <a:noFill/>
        </p:spPr>
        <p:txBody>
          <a:bodyPr wrap="square">
            <a:spAutoFit/>
          </a:bodyPr>
          <a:lstStyle/>
          <a:p>
            <a:r>
              <a:rPr lang="en-GB" sz="3000" b="1" dirty="0">
                <a:solidFill>
                  <a:srgbClr val="009999"/>
                </a:solidFill>
                <a:latin typeface="+mj-lt"/>
                <a:ea typeface="+mj-ea"/>
                <a:cs typeface="+mj-cs"/>
              </a:rPr>
              <a:t>Example: Finance</a:t>
            </a:r>
          </a:p>
          <a:p>
            <a:r>
              <a:rPr lang="en-GB" sz="3000" b="1" i="1" dirty="0">
                <a:solidFill>
                  <a:srgbClr val="009999"/>
                </a:solidFill>
                <a:latin typeface="+mj-lt"/>
                <a:ea typeface="+mj-ea"/>
                <a:cs typeface="+mj-cs"/>
              </a:rPr>
              <a:t>Overview of content</a:t>
            </a:r>
            <a:endParaRPr lang="en-IE" sz="3000" b="1" i="1" dirty="0">
              <a:solidFill>
                <a:srgbClr val="009999"/>
              </a:solidFill>
              <a:latin typeface="+mj-lt"/>
              <a:ea typeface="+mj-ea"/>
              <a:cs typeface="+mj-cs"/>
            </a:endParaRPr>
          </a:p>
        </p:txBody>
      </p:sp>
      <p:graphicFrame>
        <p:nvGraphicFramePr>
          <p:cNvPr id="3" name="Table 2">
            <a:extLst>
              <a:ext uri="{FF2B5EF4-FFF2-40B4-BE49-F238E27FC236}">
                <a16:creationId xmlns:a16="http://schemas.microsoft.com/office/drawing/2014/main" id="{815C801F-ACA1-F79D-23E7-57B98A35DE95}"/>
              </a:ext>
            </a:extLst>
          </p:cNvPr>
          <p:cNvGraphicFramePr>
            <a:graphicFrameLocks noGrp="1"/>
          </p:cNvGraphicFramePr>
          <p:nvPr>
            <p:extLst>
              <p:ext uri="{D42A27DB-BD31-4B8C-83A1-F6EECF244321}">
                <p14:modId xmlns:p14="http://schemas.microsoft.com/office/powerpoint/2010/main" val="4181095021"/>
              </p:ext>
            </p:extLst>
          </p:nvPr>
        </p:nvGraphicFramePr>
        <p:xfrm>
          <a:off x="755575" y="1589223"/>
          <a:ext cx="8280919" cy="3731260"/>
        </p:xfrm>
        <a:graphic>
          <a:graphicData uri="http://schemas.openxmlformats.org/drawingml/2006/table">
            <a:tbl>
              <a:tblPr firstRow="1" bandRow="1">
                <a:tableStyleId>{5C22544A-7EE6-4342-B048-85BDC9FD1C3A}</a:tableStyleId>
              </a:tblPr>
              <a:tblGrid>
                <a:gridCol w="1435359">
                  <a:extLst>
                    <a:ext uri="{9D8B030D-6E8A-4147-A177-3AD203B41FA5}">
                      <a16:colId xmlns:a16="http://schemas.microsoft.com/office/drawing/2014/main" val="3137267734"/>
                    </a:ext>
                  </a:extLst>
                </a:gridCol>
                <a:gridCol w="3422780">
                  <a:extLst>
                    <a:ext uri="{9D8B030D-6E8A-4147-A177-3AD203B41FA5}">
                      <a16:colId xmlns:a16="http://schemas.microsoft.com/office/drawing/2014/main" val="3692989885"/>
                    </a:ext>
                  </a:extLst>
                </a:gridCol>
                <a:gridCol w="3422780">
                  <a:extLst>
                    <a:ext uri="{9D8B030D-6E8A-4147-A177-3AD203B41FA5}">
                      <a16:colId xmlns:a16="http://schemas.microsoft.com/office/drawing/2014/main" val="156078758"/>
                    </a:ext>
                  </a:extLst>
                </a:gridCol>
              </a:tblGrid>
              <a:tr h="370840">
                <a:tc>
                  <a:txBody>
                    <a:bodyPr/>
                    <a:lstStyle/>
                    <a:p>
                      <a:r>
                        <a:rPr lang="en-GB" dirty="0"/>
                        <a:t>Themes</a:t>
                      </a:r>
                    </a:p>
                  </a:txBody>
                  <a:tcPr/>
                </a:tc>
                <a:tc>
                  <a:txBody>
                    <a:bodyPr/>
                    <a:lstStyle/>
                    <a:p>
                      <a:r>
                        <a:rPr lang="en-GB" dirty="0"/>
                        <a:t>Topics</a:t>
                      </a:r>
                    </a:p>
                  </a:txBody>
                  <a:tcPr/>
                </a:tc>
                <a:tc>
                  <a:txBody>
                    <a:bodyPr/>
                    <a:lstStyle/>
                    <a:p>
                      <a:r>
                        <a:rPr lang="en-GB" dirty="0"/>
                        <a:t>What is new and different?</a:t>
                      </a:r>
                    </a:p>
                  </a:txBody>
                  <a:tcPr/>
                </a:tc>
                <a:extLst>
                  <a:ext uri="{0D108BD9-81ED-4DB2-BD59-A6C34878D82A}">
                    <a16:rowId xmlns:a16="http://schemas.microsoft.com/office/drawing/2014/main" val="4163111895"/>
                  </a:ext>
                </a:extLst>
              </a:tr>
              <a:tr h="431605">
                <a:tc>
                  <a:txBody>
                    <a:bodyPr/>
                    <a:lstStyle/>
                    <a:p>
                      <a:r>
                        <a:rPr lang="en-GB" dirty="0"/>
                        <a:t>Public finance management</a:t>
                      </a:r>
                    </a:p>
                  </a:txBody>
                  <a:tcPr/>
                </a:tc>
                <a:tc>
                  <a:txBody>
                    <a:bodyPr/>
                    <a:lstStyle/>
                    <a:p>
                      <a:pPr marL="285750" indent="-285750">
                        <a:buFont typeface="Arial" panose="020B0604020202020204" pitchFamily="34" charset="0"/>
                        <a:buChar char="•"/>
                      </a:pPr>
                      <a:r>
                        <a:rPr lang="en-GB" dirty="0"/>
                        <a:t>Fiscal governance and managing public investments</a:t>
                      </a:r>
                    </a:p>
                    <a:p>
                      <a:pPr marL="285750" indent="-285750">
                        <a:buFont typeface="Arial" panose="020B0604020202020204" pitchFamily="34" charset="0"/>
                        <a:buChar char="•"/>
                      </a:pPr>
                      <a:r>
                        <a:rPr lang="en-GB" dirty="0"/>
                        <a:t>Preparing budgets</a:t>
                      </a:r>
                    </a:p>
                    <a:p>
                      <a:pPr marL="285750" indent="-285750">
                        <a:buFont typeface="Arial" panose="020B0604020202020204" pitchFamily="34" charset="0"/>
                        <a:buChar char="•"/>
                      </a:pPr>
                      <a:r>
                        <a:rPr lang="en-GB" dirty="0"/>
                        <a:t>Executing budgets</a:t>
                      </a:r>
                    </a:p>
                  </a:txBody>
                  <a:tcPr/>
                </a:tc>
                <a:tc>
                  <a:txBody>
                    <a:bodyPr/>
                    <a:lstStyle/>
                    <a:p>
                      <a:pPr marL="285750" indent="-285750">
                        <a:buFont typeface="Wingdings" panose="05000000000000000000" pitchFamily="2" charset="2"/>
                        <a:buChar char="ü"/>
                      </a:pPr>
                      <a:r>
                        <a:rPr lang="en-GB" b="1" dirty="0"/>
                        <a:t>Extra</a:t>
                      </a:r>
                      <a:r>
                        <a:rPr lang="en-GB" dirty="0"/>
                        <a:t> topic with public investment management</a:t>
                      </a:r>
                    </a:p>
                    <a:p>
                      <a:pPr marL="285750" indent="-285750">
                        <a:buFont typeface="Wingdings" panose="05000000000000000000" pitchFamily="2" charset="2"/>
                        <a:buChar char="ü"/>
                      </a:pPr>
                      <a:r>
                        <a:rPr lang="en-GB" b="1" dirty="0"/>
                        <a:t>Addition</a:t>
                      </a:r>
                      <a:r>
                        <a:rPr lang="en-GB" dirty="0"/>
                        <a:t> of gender and green budgeting to performance and participatory budgeting </a:t>
                      </a:r>
                    </a:p>
                  </a:txBody>
                  <a:tcPr/>
                </a:tc>
                <a:extLst>
                  <a:ext uri="{0D108BD9-81ED-4DB2-BD59-A6C34878D82A}">
                    <a16:rowId xmlns:a16="http://schemas.microsoft.com/office/drawing/2014/main" val="885759681"/>
                  </a:ext>
                </a:extLst>
              </a:tr>
              <a:tr h="370840">
                <a:tc>
                  <a:txBody>
                    <a:bodyPr/>
                    <a:lstStyle/>
                    <a:p>
                      <a:r>
                        <a:rPr lang="en-GB" dirty="0"/>
                        <a:t>Public procurement</a:t>
                      </a:r>
                    </a:p>
                  </a:txBody>
                  <a:tcPr/>
                </a:tc>
                <a:tc>
                  <a:txBody>
                    <a:bodyPr/>
                    <a:lstStyle/>
                    <a:p>
                      <a:pPr marL="285750" indent="-285750">
                        <a:buFont typeface="Arial" panose="020B0604020202020204" pitchFamily="34" charset="0"/>
                        <a:buChar char="•"/>
                      </a:pPr>
                      <a:r>
                        <a:rPr lang="en-GB" dirty="0"/>
                        <a:t>Simplifying procurement</a:t>
                      </a:r>
                    </a:p>
                    <a:p>
                      <a:pPr marL="285750" indent="-285750">
                        <a:buFont typeface="Arial" panose="020B0604020202020204" pitchFamily="34" charset="0"/>
                        <a:buChar char="•"/>
                      </a:pPr>
                      <a:r>
                        <a:rPr lang="en-GB" dirty="0"/>
                        <a:t>Cross-border procurement</a:t>
                      </a:r>
                    </a:p>
                    <a:p>
                      <a:pPr marL="285750" indent="-285750">
                        <a:buFont typeface="Arial" panose="020B0604020202020204" pitchFamily="34" charset="0"/>
                        <a:buChar char="•"/>
                      </a:pPr>
                      <a:r>
                        <a:rPr lang="en-GB" dirty="0"/>
                        <a:t>e-Procurement</a:t>
                      </a:r>
                    </a:p>
                    <a:p>
                      <a:pPr marL="285750" indent="-285750">
                        <a:buFont typeface="Arial" panose="020B0604020202020204" pitchFamily="34" charset="0"/>
                        <a:buChar char="•"/>
                      </a:pPr>
                      <a:r>
                        <a:rPr lang="en-GB" dirty="0"/>
                        <a:t>Strategic procurement</a:t>
                      </a:r>
                    </a:p>
                  </a:txBody>
                  <a:tcPr/>
                </a:tc>
                <a:tc>
                  <a:txBody>
                    <a:bodyPr/>
                    <a:lstStyle/>
                    <a:p>
                      <a:pPr marL="285750" indent="-285750">
                        <a:buFont typeface="Wingdings" panose="05000000000000000000" pitchFamily="2" charset="2"/>
                        <a:buChar char="ü"/>
                      </a:pPr>
                      <a:r>
                        <a:rPr lang="en-GB" b="1" dirty="0"/>
                        <a:t>Experience!</a:t>
                      </a:r>
                      <a:r>
                        <a:rPr lang="en-GB" dirty="0"/>
                        <a:t> 2017 Toolbox was based on ‘new’ 2014 procurement directives, not yet fully transposed by MS</a:t>
                      </a:r>
                    </a:p>
                    <a:p>
                      <a:pPr marL="285750" indent="-285750">
                        <a:buFont typeface="Wingdings" panose="05000000000000000000" pitchFamily="2" charset="2"/>
                        <a:buChar char="ü"/>
                      </a:pPr>
                      <a:r>
                        <a:rPr lang="en-GB" b="1" dirty="0"/>
                        <a:t>Guidance and practices </a:t>
                      </a:r>
                      <a:r>
                        <a:rPr lang="en-GB" dirty="0"/>
                        <a:t>on green, socially responsible and innovation procurement</a:t>
                      </a:r>
                    </a:p>
                  </a:txBody>
                  <a:tcPr/>
                </a:tc>
                <a:extLst>
                  <a:ext uri="{0D108BD9-81ED-4DB2-BD59-A6C34878D82A}">
                    <a16:rowId xmlns:a16="http://schemas.microsoft.com/office/drawing/2014/main" val="3918750691"/>
                  </a:ext>
                </a:extLst>
              </a:tr>
              <a:tr h="370840">
                <a:tc>
                  <a:txBody>
                    <a:bodyPr/>
                    <a:lstStyle/>
                    <a:p>
                      <a:r>
                        <a:rPr lang="en-GB" dirty="0"/>
                        <a:t>Managing EU cohesion policy funds</a:t>
                      </a:r>
                    </a:p>
                  </a:txBody>
                  <a:tcPr/>
                </a:tc>
                <a:tc>
                  <a:txBody>
                    <a:bodyPr/>
                    <a:lstStyle/>
                    <a:p>
                      <a:pPr marL="285750" indent="-285750">
                        <a:buFont typeface="Arial" panose="020B0604020202020204" pitchFamily="34" charset="0"/>
                        <a:buChar char="•"/>
                      </a:pPr>
                      <a:r>
                        <a:rPr lang="en-GB" dirty="0"/>
                        <a:t>Management structures</a:t>
                      </a:r>
                    </a:p>
                    <a:p>
                      <a:pPr marL="285750" indent="-285750">
                        <a:buFont typeface="Arial" panose="020B0604020202020204" pitchFamily="34" charset="0"/>
                        <a:buChar char="•"/>
                      </a:pPr>
                      <a:r>
                        <a:rPr lang="en-GB" dirty="0"/>
                        <a:t>Administrative systems	</a:t>
                      </a:r>
                    </a:p>
                    <a:p>
                      <a:pPr marL="285750" indent="-285750">
                        <a:buFont typeface="Arial" panose="020B0604020202020204" pitchFamily="34" charset="0"/>
                        <a:buChar char="•"/>
                      </a:pPr>
                      <a:r>
                        <a:rPr lang="en-GB" dirty="0"/>
                        <a:t>Staffing and competences</a:t>
                      </a:r>
                    </a:p>
                    <a:p>
                      <a:pPr marL="285750" indent="-285750">
                        <a:buFont typeface="Arial" panose="020B0604020202020204" pitchFamily="34" charset="0"/>
                        <a:buChar char="•"/>
                      </a:pPr>
                      <a:r>
                        <a:rPr lang="en-GB" dirty="0"/>
                        <a:t>Governance</a:t>
                      </a:r>
                    </a:p>
                  </a:txBody>
                  <a:tcPr/>
                </a:tc>
                <a:tc>
                  <a:txBody>
                    <a:bodyPr/>
                    <a:lstStyle/>
                    <a:p>
                      <a:pPr marL="285750" indent="-285750">
                        <a:buFont typeface="Wingdings" panose="05000000000000000000" pitchFamily="2" charset="2"/>
                        <a:buChar char="ü"/>
                      </a:pPr>
                      <a:r>
                        <a:rPr lang="en-GB" b="1" dirty="0"/>
                        <a:t>New</a:t>
                      </a:r>
                      <a:r>
                        <a:rPr lang="en-GB" dirty="0"/>
                        <a:t> programme period! (2015 and 2017 Toolbox editions were based on 2014-2020 framework)</a:t>
                      </a:r>
                    </a:p>
                    <a:p>
                      <a:pPr marL="285750" indent="-285750">
                        <a:buFont typeface="Wingdings" panose="05000000000000000000" pitchFamily="2" charset="2"/>
                        <a:buChar char="ü"/>
                      </a:pPr>
                      <a:r>
                        <a:rPr lang="en-GB" b="1" dirty="0"/>
                        <a:t>All</a:t>
                      </a:r>
                      <a:r>
                        <a:rPr lang="en-GB" dirty="0"/>
                        <a:t> topics updated</a:t>
                      </a:r>
                    </a:p>
                  </a:txBody>
                  <a:tcPr/>
                </a:tc>
                <a:extLst>
                  <a:ext uri="{0D108BD9-81ED-4DB2-BD59-A6C34878D82A}">
                    <a16:rowId xmlns:a16="http://schemas.microsoft.com/office/drawing/2014/main" val="917949732"/>
                  </a:ext>
                </a:extLst>
              </a:tr>
            </a:tbl>
          </a:graphicData>
        </a:graphic>
      </p:graphicFrame>
      <p:pic>
        <p:nvPicPr>
          <p:cNvPr id="8" name="Picture 7">
            <a:extLst>
              <a:ext uri="{FF2B5EF4-FFF2-40B4-BE49-F238E27FC236}">
                <a16:creationId xmlns:a16="http://schemas.microsoft.com/office/drawing/2014/main" id="{887C278A-509A-6C8C-B3A5-8E4A0A1C1C7C}"/>
              </a:ext>
            </a:extLst>
          </p:cNvPr>
          <p:cNvPicPr>
            <a:picLocks noChangeAspect="1"/>
          </p:cNvPicPr>
          <p:nvPr/>
        </p:nvPicPr>
        <p:blipFill>
          <a:blip r:embed="rId3"/>
          <a:stretch>
            <a:fillRect/>
          </a:stretch>
        </p:blipFill>
        <p:spPr>
          <a:xfrm>
            <a:off x="7020272" y="199981"/>
            <a:ext cx="1897419" cy="1268790"/>
          </a:xfrm>
          <a:prstGeom prst="rect">
            <a:avLst/>
          </a:prstGeom>
        </p:spPr>
      </p:pic>
    </p:spTree>
    <p:extLst>
      <p:ext uri="{BB962C8B-B14F-4D97-AF65-F5344CB8AC3E}">
        <p14:creationId xmlns:p14="http://schemas.microsoft.com/office/powerpoint/2010/main" val="210489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55575" y="332656"/>
            <a:ext cx="8748464" cy="1015663"/>
          </a:xfrm>
          <a:prstGeom prst="rect">
            <a:avLst/>
          </a:prstGeom>
          <a:noFill/>
        </p:spPr>
        <p:txBody>
          <a:bodyPr wrap="square">
            <a:spAutoFit/>
          </a:bodyPr>
          <a:lstStyle/>
          <a:p>
            <a:r>
              <a:rPr lang="en-GB" sz="3000" b="1" dirty="0">
                <a:solidFill>
                  <a:srgbClr val="009999"/>
                </a:solidFill>
                <a:latin typeface="+mj-lt"/>
                <a:ea typeface="+mj-ea"/>
                <a:cs typeface="+mj-cs"/>
              </a:rPr>
              <a:t>Example: Finance</a:t>
            </a:r>
          </a:p>
          <a:p>
            <a:r>
              <a:rPr lang="en-GB" sz="3000" b="1" i="1" dirty="0">
                <a:solidFill>
                  <a:srgbClr val="009999"/>
                </a:solidFill>
                <a:latin typeface="+mj-lt"/>
                <a:ea typeface="+mj-ea"/>
                <a:cs typeface="+mj-cs"/>
              </a:rPr>
              <a:t>Case studies</a:t>
            </a:r>
            <a:endParaRPr lang="en-IE" sz="3000" b="1" i="1" dirty="0">
              <a:solidFill>
                <a:srgbClr val="009999"/>
              </a:solidFill>
              <a:latin typeface="+mj-lt"/>
              <a:ea typeface="+mj-ea"/>
              <a:cs typeface="+mj-cs"/>
            </a:endParaRPr>
          </a:p>
        </p:txBody>
      </p:sp>
      <p:sp>
        <p:nvSpPr>
          <p:cNvPr id="2" name="Rectangle: Rounded Corners 1">
            <a:extLst>
              <a:ext uri="{FF2B5EF4-FFF2-40B4-BE49-F238E27FC236}">
                <a16:creationId xmlns:a16="http://schemas.microsoft.com/office/drawing/2014/main" id="{E17DBE7A-23E9-4B8E-AC46-1ADAA845C16C}"/>
              </a:ext>
            </a:extLst>
          </p:cNvPr>
          <p:cNvSpPr/>
          <p:nvPr/>
        </p:nvSpPr>
        <p:spPr>
          <a:xfrm>
            <a:off x="539552" y="3951548"/>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e-Procurement </a:t>
            </a:r>
            <a:r>
              <a:rPr lang="en-GB" dirty="0">
                <a:solidFill>
                  <a:srgbClr val="009999"/>
                </a:solidFill>
              </a:rPr>
              <a:t>(Cyprus)</a:t>
            </a:r>
          </a:p>
        </p:txBody>
      </p:sp>
      <p:sp>
        <p:nvSpPr>
          <p:cNvPr id="9" name="Rectangle: Rounded Corners 8">
            <a:extLst>
              <a:ext uri="{FF2B5EF4-FFF2-40B4-BE49-F238E27FC236}">
                <a16:creationId xmlns:a16="http://schemas.microsoft.com/office/drawing/2014/main" id="{BE6C29BE-B38F-70CB-69B4-31D8CE916FB9}"/>
              </a:ext>
            </a:extLst>
          </p:cNvPr>
          <p:cNvSpPr/>
          <p:nvPr/>
        </p:nvSpPr>
        <p:spPr>
          <a:xfrm>
            <a:off x="4788024" y="4725144"/>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Green budgeting </a:t>
            </a:r>
            <a:r>
              <a:rPr lang="en-GB" dirty="0">
                <a:solidFill>
                  <a:srgbClr val="009999"/>
                </a:solidFill>
              </a:rPr>
              <a:t>(Ireland)</a:t>
            </a:r>
          </a:p>
        </p:txBody>
      </p:sp>
      <p:sp>
        <p:nvSpPr>
          <p:cNvPr id="13" name="Rectangle: Rounded Corners 12">
            <a:extLst>
              <a:ext uri="{FF2B5EF4-FFF2-40B4-BE49-F238E27FC236}">
                <a16:creationId xmlns:a16="http://schemas.microsoft.com/office/drawing/2014/main" id="{D5E706F1-BB65-876A-0AEE-4D2B50F97086}"/>
              </a:ext>
            </a:extLst>
          </p:cNvPr>
          <p:cNvSpPr/>
          <p:nvPr/>
        </p:nvSpPr>
        <p:spPr>
          <a:xfrm>
            <a:off x="1115616" y="1968319"/>
            <a:ext cx="3168352" cy="112350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Budgeting evolution in central government </a:t>
            </a:r>
            <a:r>
              <a:rPr lang="en-GB" dirty="0">
                <a:solidFill>
                  <a:srgbClr val="009999"/>
                </a:solidFill>
              </a:rPr>
              <a:t>(The Netherlands)</a:t>
            </a:r>
          </a:p>
        </p:txBody>
      </p:sp>
      <p:sp>
        <p:nvSpPr>
          <p:cNvPr id="3" name="Rectangle: Rounded Corners 2">
            <a:extLst>
              <a:ext uri="{FF2B5EF4-FFF2-40B4-BE49-F238E27FC236}">
                <a16:creationId xmlns:a16="http://schemas.microsoft.com/office/drawing/2014/main" id="{028B9BA7-0F88-678A-0833-A6A592C50844}"/>
              </a:ext>
            </a:extLst>
          </p:cNvPr>
          <p:cNvSpPr/>
          <p:nvPr/>
        </p:nvSpPr>
        <p:spPr>
          <a:xfrm>
            <a:off x="5580112" y="2636912"/>
            <a:ext cx="3168352" cy="1328222"/>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Modernising, simplifying, and restructuring the regulatory framework of public contracts  </a:t>
            </a:r>
            <a:r>
              <a:rPr lang="en-GB" dirty="0">
                <a:solidFill>
                  <a:srgbClr val="009999"/>
                </a:solidFill>
              </a:rPr>
              <a:t>(Greece)</a:t>
            </a:r>
          </a:p>
        </p:txBody>
      </p:sp>
      <p:pic>
        <p:nvPicPr>
          <p:cNvPr id="4" name="Picture 3">
            <a:extLst>
              <a:ext uri="{FF2B5EF4-FFF2-40B4-BE49-F238E27FC236}">
                <a16:creationId xmlns:a16="http://schemas.microsoft.com/office/drawing/2014/main" id="{39D70F80-B29F-95D0-A6C3-E9C73F71C07D}"/>
              </a:ext>
            </a:extLst>
          </p:cNvPr>
          <p:cNvPicPr>
            <a:picLocks noChangeAspect="1"/>
          </p:cNvPicPr>
          <p:nvPr/>
        </p:nvPicPr>
        <p:blipFill>
          <a:blip r:embed="rId3"/>
          <a:stretch>
            <a:fillRect/>
          </a:stretch>
        </p:blipFill>
        <p:spPr>
          <a:xfrm>
            <a:off x="6948264" y="206448"/>
            <a:ext cx="1896020" cy="1268078"/>
          </a:xfrm>
          <a:prstGeom prst="rect">
            <a:avLst/>
          </a:prstGeom>
        </p:spPr>
      </p:pic>
    </p:spTree>
    <p:extLst>
      <p:ext uri="{BB962C8B-B14F-4D97-AF65-F5344CB8AC3E}">
        <p14:creationId xmlns:p14="http://schemas.microsoft.com/office/powerpoint/2010/main" val="409072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5F199A-7DEA-C8DB-17FA-F7E4CA486C75}"/>
              </a:ext>
            </a:extLst>
          </p:cNvPr>
          <p:cNvSpPr>
            <a:spLocks noGrp="1"/>
          </p:cNvSpPr>
          <p:nvPr>
            <p:ph idx="1"/>
          </p:nvPr>
        </p:nvSpPr>
        <p:spPr/>
        <p:txBody>
          <a:bodyPr/>
          <a:lstStyle/>
          <a:p>
            <a:r>
              <a:rPr lang="en-GB" sz="2000" dirty="0">
                <a:solidFill>
                  <a:srgbClr val="009999"/>
                </a:solidFill>
              </a:rPr>
              <a:t>Validation of cases – please help with responses! </a:t>
            </a:r>
          </a:p>
          <a:p>
            <a:r>
              <a:rPr lang="en-GB" sz="2000" dirty="0">
                <a:solidFill>
                  <a:srgbClr val="009999"/>
                </a:solidFill>
              </a:rPr>
              <a:t>Updates are being finalised, review of first chapters</a:t>
            </a:r>
          </a:p>
          <a:p>
            <a:r>
              <a:rPr lang="en-GB" sz="2000" dirty="0">
                <a:solidFill>
                  <a:srgbClr val="009999"/>
                </a:solidFill>
              </a:rPr>
              <a:t>Finalise the text by September </a:t>
            </a:r>
          </a:p>
          <a:p>
            <a:r>
              <a:rPr lang="en-GB" sz="2000" dirty="0">
                <a:solidFill>
                  <a:srgbClr val="009999"/>
                </a:solidFill>
              </a:rPr>
              <a:t>Start work on HTML on Europa  </a:t>
            </a:r>
          </a:p>
          <a:p>
            <a:r>
              <a:rPr lang="en-GB" sz="2000" dirty="0">
                <a:solidFill>
                  <a:srgbClr val="009999"/>
                </a:solidFill>
              </a:rPr>
              <a:t>Finalise three trainings for EU Academy, based on the Toolbox: </a:t>
            </a:r>
          </a:p>
          <a:p>
            <a:pPr lvl="1"/>
            <a:r>
              <a:rPr lang="en-IE" sz="2000" dirty="0">
                <a:solidFill>
                  <a:srgbClr val="009999"/>
                </a:solidFill>
              </a:rPr>
              <a:t>Integrity, openness and anti-corruption</a:t>
            </a:r>
          </a:p>
          <a:p>
            <a:pPr lvl="1"/>
            <a:r>
              <a:rPr lang="en-GB" sz="2000" dirty="0">
                <a:solidFill>
                  <a:srgbClr val="009999"/>
                </a:solidFill>
              </a:rPr>
              <a:t>Managing organisations and people</a:t>
            </a:r>
            <a:endParaRPr lang="en-IE" sz="2000" dirty="0">
              <a:solidFill>
                <a:srgbClr val="009999"/>
              </a:solidFill>
            </a:endParaRPr>
          </a:p>
          <a:p>
            <a:pPr lvl="1"/>
            <a:r>
              <a:rPr lang="en-GB" sz="2000" dirty="0">
                <a:solidFill>
                  <a:srgbClr val="009999"/>
                </a:solidFill>
              </a:rPr>
              <a:t>Policy coherence for sustainable development.</a:t>
            </a:r>
            <a:endParaRPr lang="en-IE" sz="2000" dirty="0">
              <a:solidFill>
                <a:srgbClr val="009999"/>
              </a:solidFill>
            </a:endParaRPr>
          </a:p>
        </p:txBody>
      </p:sp>
      <p:sp>
        <p:nvSpPr>
          <p:cNvPr id="3" name="Title 2">
            <a:extLst>
              <a:ext uri="{FF2B5EF4-FFF2-40B4-BE49-F238E27FC236}">
                <a16:creationId xmlns:a16="http://schemas.microsoft.com/office/drawing/2014/main" id="{4639591D-F163-D5E9-115E-66A31B90440B}"/>
              </a:ext>
            </a:extLst>
          </p:cNvPr>
          <p:cNvSpPr>
            <a:spLocks noGrp="1"/>
          </p:cNvSpPr>
          <p:nvPr>
            <p:ph type="title"/>
          </p:nvPr>
        </p:nvSpPr>
        <p:spPr/>
        <p:txBody>
          <a:bodyPr/>
          <a:lstStyle/>
          <a:p>
            <a:r>
              <a:rPr lang="en-GB" sz="3000" b="1" dirty="0">
                <a:solidFill>
                  <a:srgbClr val="009999"/>
                </a:solidFill>
                <a:latin typeface="+mj-lt"/>
                <a:ea typeface="+mj-ea"/>
                <a:cs typeface="+mj-cs"/>
              </a:rPr>
              <a:t>What’s next?</a:t>
            </a:r>
            <a:endParaRPr lang="en-IE" dirty="0"/>
          </a:p>
        </p:txBody>
      </p:sp>
    </p:spTree>
    <p:extLst>
      <p:ext uri="{BB962C8B-B14F-4D97-AF65-F5344CB8AC3E}">
        <p14:creationId xmlns:p14="http://schemas.microsoft.com/office/powerpoint/2010/main" val="404745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92088" y="786770"/>
            <a:ext cx="4572000" cy="553998"/>
          </a:xfrm>
          <a:prstGeom prst="rect">
            <a:avLst/>
          </a:prstGeom>
          <a:noFill/>
        </p:spPr>
        <p:txBody>
          <a:bodyPr wrap="square">
            <a:spAutoFit/>
          </a:bodyPr>
          <a:lstStyle/>
          <a:p>
            <a:r>
              <a:rPr lang="en-GB" sz="3000" b="1" dirty="0">
                <a:solidFill>
                  <a:srgbClr val="009999"/>
                </a:solidFill>
                <a:latin typeface="+mj-lt"/>
                <a:ea typeface="+mj-ea"/>
                <a:cs typeface="+mj-cs"/>
              </a:rPr>
              <a:t>What is the Toolbox?</a:t>
            </a:r>
            <a:endParaRPr lang="en-IE" sz="3000" b="1" dirty="0">
              <a:solidFill>
                <a:srgbClr val="009999"/>
              </a:solidFill>
              <a:latin typeface="+mj-lt"/>
              <a:ea typeface="+mj-ea"/>
              <a:cs typeface="+mj-cs"/>
            </a:endParaRPr>
          </a:p>
        </p:txBody>
      </p:sp>
      <p:sp>
        <p:nvSpPr>
          <p:cNvPr id="4" name="Content Placeholder 2">
            <a:extLst>
              <a:ext uri="{FF2B5EF4-FFF2-40B4-BE49-F238E27FC236}">
                <a16:creationId xmlns:a16="http://schemas.microsoft.com/office/drawing/2014/main" id="{1A85B205-282D-4388-1EE5-1262433637AE}"/>
              </a:ext>
            </a:extLst>
          </p:cNvPr>
          <p:cNvSpPr>
            <a:spLocks noGrp="1"/>
          </p:cNvSpPr>
          <p:nvPr>
            <p:ph idx="1"/>
          </p:nvPr>
        </p:nvSpPr>
        <p:spPr>
          <a:xfrm>
            <a:off x="611560" y="1412776"/>
            <a:ext cx="6120680" cy="5279798"/>
          </a:xfrm>
        </p:spPr>
        <p:txBody>
          <a:bodyPr vert="horz" lIns="91440" tIns="45720" rIns="91440" bIns="45720" rtlCol="0">
            <a:normAutofit fontScale="92500"/>
          </a:bodyPr>
          <a:lstStyle/>
          <a:p>
            <a:pPr marL="377825">
              <a:spcBef>
                <a:spcPts val="375"/>
              </a:spcBef>
            </a:pPr>
            <a:r>
              <a:rPr lang="en-GB" sz="2200" dirty="0">
                <a:solidFill>
                  <a:srgbClr val="009999"/>
                </a:solidFill>
              </a:rPr>
              <a:t>A </a:t>
            </a:r>
            <a:r>
              <a:rPr lang="en-GB" sz="2200" b="1" dirty="0">
                <a:solidFill>
                  <a:srgbClr val="009999"/>
                </a:solidFill>
              </a:rPr>
              <a:t>compendium</a:t>
            </a:r>
            <a:r>
              <a:rPr lang="en-GB" sz="2200" dirty="0">
                <a:solidFill>
                  <a:srgbClr val="009999"/>
                </a:solidFill>
              </a:rPr>
              <a:t> – pooling knowledge &amp; experience from Member States, European Commission, internationally</a:t>
            </a:r>
          </a:p>
          <a:p>
            <a:pPr marL="377825" lvl="3"/>
            <a:r>
              <a:rPr lang="en-GB" sz="2200" b="1" dirty="0">
                <a:solidFill>
                  <a:srgbClr val="009999"/>
                </a:solidFill>
              </a:rPr>
              <a:t>Non-prescriptive</a:t>
            </a:r>
            <a:r>
              <a:rPr lang="en-GB" sz="2200" dirty="0">
                <a:solidFill>
                  <a:srgbClr val="009999"/>
                </a:solidFill>
              </a:rPr>
              <a:t> and </a:t>
            </a:r>
            <a:r>
              <a:rPr lang="en-GB" sz="2200" b="1" dirty="0">
                <a:solidFill>
                  <a:srgbClr val="009999"/>
                </a:solidFill>
              </a:rPr>
              <a:t>user-friendly guide</a:t>
            </a:r>
            <a:r>
              <a:rPr lang="en-GB" sz="2200" dirty="0">
                <a:solidFill>
                  <a:srgbClr val="009999"/>
                </a:solidFill>
              </a:rPr>
              <a:t>– information, orientation and inspiration for discussion with practitioners and stakeholders</a:t>
            </a:r>
          </a:p>
          <a:p>
            <a:pPr marL="377825" lvl="3"/>
            <a:r>
              <a:rPr lang="en-GB" sz="2200" b="1" dirty="0">
                <a:solidFill>
                  <a:srgbClr val="009999"/>
                </a:solidFill>
              </a:rPr>
              <a:t>Theory and practice</a:t>
            </a:r>
            <a:r>
              <a:rPr lang="en-GB" sz="2200" dirty="0">
                <a:solidFill>
                  <a:srgbClr val="009999"/>
                </a:solidFill>
              </a:rPr>
              <a:t> – principles, approaches and inspiring examples (secondary sources) + 45 more in-depth case studies (research and interviews) as new feature</a:t>
            </a:r>
          </a:p>
          <a:p>
            <a:pPr marL="377825" lvl="3"/>
            <a:r>
              <a:rPr lang="en-GB" sz="2200" b="1" dirty="0">
                <a:solidFill>
                  <a:srgbClr val="009999"/>
                </a:solidFill>
              </a:rPr>
              <a:t>Country case studies</a:t>
            </a:r>
            <a:r>
              <a:rPr lang="en-GB" sz="2200" dirty="0">
                <a:solidFill>
                  <a:srgbClr val="009999"/>
                </a:solidFill>
              </a:rPr>
              <a:t> - 50% from Expert Group recommendations, others based on EPSA, OPSI, TSI etc. covering all Member States and PAG themes.</a:t>
            </a:r>
          </a:p>
          <a:p>
            <a:pPr marL="377825" lvl="3"/>
            <a:endParaRPr lang="en-GB" sz="2200" dirty="0">
              <a:solidFill>
                <a:srgbClr val="009999"/>
              </a:solidFill>
            </a:endParaRPr>
          </a:p>
        </p:txBody>
      </p:sp>
      <p:pic>
        <p:nvPicPr>
          <p:cNvPr id="5" name="Picture 4">
            <a:extLst>
              <a:ext uri="{FF2B5EF4-FFF2-40B4-BE49-F238E27FC236}">
                <a16:creationId xmlns:a16="http://schemas.microsoft.com/office/drawing/2014/main" id="{27F40289-9D6C-8C6A-6B42-9E06C3AD5FFC}"/>
              </a:ext>
            </a:extLst>
          </p:cNvPr>
          <p:cNvPicPr>
            <a:picLocks noChangeAspect="1"/>
          </p:cNvPicPr>
          <p:nvPr/>
        </p:nvPicPr>
        <p:blipFill>
          <a:blip r:embed="rId3"/>
          <a:stretch>
            <a:fillRect/>
          </a:stretch>
        </p:blipFill>
        <p:spPr>
          <a:xfrm>
            <a:off x="6876256" y="116632"/>
            <a:ext cx="2170364" cy="3048264"/>
          </a:xfrm>
          <a:prstGeom prst="rect">
            <a:avLst/>
          </a:prstGeom>
        </p:spPr>
      </p:pic>
      <p:sp>
        <p:nvSpPr>
          <p:cNvPr id="7" name="Arrow: Down 6">
            <a:extLst>
              <a:ext uri="{FF2B5EF4-FFF2-40B4-BE49-F238E27FC236}">
                <a16:creationId xmlns:a16="http://schemas.microsoft.com/office/drawing/2014/main" id="{3FC5B803-4014-4D03-D1DF-74633EE0F767}"/>
              </a:ext>
            </a:extLst>
          </p:cNvPr>
          <p:cNvSpPr/>
          <p:nvPr/>
        </p:nvSpPr>
        <p:spPr>
          <a:xfrm>
            <a:off x="7524328" y="3284984"/>
            <a:ext cx="792088"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3B02CA6-D5E6-670B-1A3E-5CDF2BE3A64F}"/>
              </a:ext>
            </a:extLst>
          </p:cNvPr>
          <p:cNvSpPr txBox="1"/>
          <p:nvPr/>
        </p:nvSpPr>
        <p:spPr>
          <a:xfrm>
            <a:off x="6956005" y="4293096"/>
            <a:ext cx="1928733" cy="369332"/>
          </a:xfrm>
          <a:prstGeom prst="rect">
            <a:avLst/>
          </a:prstGeom>
          <a:noFill/>
        </p:spPr>
        <p:txBody>
          <a:bodyPr wrap="none" rtlCol="0">
            <a:spAutoFit/>
          </a:bodyPr>
          <a:lstStyle/>
          <a:p>
            <a:r>
              <a:rPr lang="en-GB" b="1" dirty="0">
                <a:solidFill>
                  <a:srgbClr val="009999"/>
                </a:solidFill>
              </a:rPr>
              <a:t>Being updated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482363" y="1488048"/>
            <a:ext cx="8179274" cy="4821272"/>
          </a:xfrm>
        </p:spPr>
        <p:txBody>
          <a:bodyPr>
            <a:normAutofit lnSpcReduction="10000"/>
          </a:bodyPr>
          <a:lstStyle/>
          <a:p>
            <a:pPr lvl="1" indent="-422275">
              <a:spcAft>
                <a:spcPts val="1200"/>
              </a:spcAft>
              <a:buClr>
                <a:srgbClr val="009999"/>
              </a:buClr>
              <a:buFont typeface="Wingdings" panose="05000000000000000000" pitchFamily="2" charset="2"/>
              <a:buChar char="ü"/>
            </a:pPr>
            <a:r>
              <a:rPr lang="en-US" altLang="en-US" sz="2400" dirty="0">
                <a:solidFill>
                  <a:srgbClr val="009999"/>
                </a:solidFill>
              </a:rPr>
              <a:t>Presents common Commission understanding on main issues </a:t>
            </a:r>
          </a:p>
          <a:p>
            <a:pPr lvl="1" indent="-422275">
              <a:spcAft>
                <a:spcPts val="1200"/>
              </a:spcAft>
              <a:buClr>
                <a:srgbClr val="009999"/>
              </a:buClr>
              <a:buFont typeface="Wingdings" panose="05000000000000000000" pitchFamily="2" charset="2"/>
              <a:buChar char="ü"/>
            </a:pPr>
            <a:r>
              <a:rPr lang="en-US" altLang="en-US" sz="2400" dirty="0">
                <a:solidFill>
                  <a:srgbClr val="009999"/>
                </a:solidFill>
              </a:rPr>
              <a:t>Promotes national practices and EU tools</a:t>
            </a:r>
          </a:p>
          <a:p>
            <a:pPr lvl="1" indent="-422275">
              <a:spcAft>
                <a:spcPts val="1200"/>
              </a:spcAft>
              <a:buClr>
                <a:srgbClr val="009999"/>
              </a:buClr>
              <a:buFont typeface="Wingdings" panose="05000000000000000000" pitchFamily="2" charset="2"/>
              <a:buChar char="ü"/>
            </a:pPr>
            <a:r>
              <a:rPr lang="en-US" altLang="en-US" sz="2400" dirty="0">
                <a:solidFill>
                  <a:srgbClr val="009999"/>
                </a:solidFill>
              </a:rPr>
              <a:t>Basis for </a:t>
            </a:r>
            <a:r>
              <a:rPr lang="en-GB" sz="2400" dirty="0">
                <a:solidFill>
                  <a:srgbClr val="009999"/>
                </a:solidFill>
              </a:rPr>
              <a:t>learning &amp; knowledge-sharing </a:t>
            </a:r>
          </a:p>
          <a:p>
            <a:pPr lvl="1" indent="-422275">
              <a:spcAft>
                <a:spcPts val="1200"/>
              </a:spcAft>
              <a:buClr>
                <a:srgbClr val="009999"/>
              </a:buClr>
              <a:buFont typeface="Wingdings" panose="05000000000000000000" pitchFamily="2" charset="2"/>
              <a:buChar char="ü"/>
            </a:pPr>
            <a:r>
              <a:rPr lang="en-US" altLang="en-US" sz="2400" dirty="0">
                <a:solidFill>
                  <a:srgbClr val="009999"/>
                </a:solidFill>
              </a:rPr>
              <a:t>Basis for dialogue </a:t>
            </a:r>
            <a:r>
              <a:rPr lang="en-GB" sz="2400" dirty="0">
                <a:solidFill>
                  <a:srgbClr val="009999"/>
                </a:solidFill>
              </a:rPr>
              <a:t>&amp; exchange </a:t>
            </a:r>
            <a:r>
              <a:rPr lang="en-US" altLang="en-US" sz="2400" dirty="0">
                <a:solidFill>
                  <a:srgbClr val="009999"/>
                </a:solidFill>
              </a:rPr>
              <a:t>with Member States:</a:t>
            </a:r>
          </a:p>
          <a:p>
            <a:pPr lvl="3" indent="-422275">
              <a:spcAft>
                <a:spcPts val="1200"/>
              </a:spcAft>
              <a:buClr>
                <a:srgbClr val="009999"/>
              </a:buClr>
              <a:buFont typeface="Wingdings" panose="05000000000000000000" pitchFamily="2" charset="2"/>
              <a:buChar char="ü"/>
            </a:pPr>
            <a:r>
              <a:rPr lang="en-US" altLang="en-US" sz="2250" dirty="0">
                <a:solidFill>
                  <a:srgbClr val="009999"/>
                </a:solidFill>
              </a:rPr>
              <a:t>Guide how on design and implementation of reforms</a:t>
            </a:r>
          </a:p>
          <a:p>
            <a:pPr lvl="3" indent="-422275">
              <a:spcAft>
                <a:spcPts val="1200"/>
              </a:spcAft>
              <a:buClr>
                <a:srgbClr val="009999"/>
              </a:buClr>
              <a:buFont typeface="Wingdings" panose="05000000000000000000" pitchFamily="2" charset="2"/>
              <a:buChar char="ü"/>
            </a:pPr>
            <a:r>
              <a:rPr lang="en-US" altLang="en-US" sz="2250" dirty="0">
                <a:solidFill>
                  <a:srgbClr val="009999"/>
                </a:solidFill>
              </a:rPr>
              <a:t>Help Member States prepare better projects</a:t>
            </a:r>
          </a:p>
          <a:p>
            <a:pPr lvl="1" indent="-422275">
              <a:spcAft>
                <a:spcPts val="1200"/>
              </a:spcAft>
              <a:buClr>
                <a:srgbClr val="009999"/>
              </a:buClr>
              <a:buFont typeface="Wingdings" panose="05000000000000000000" pitchFamily="2" charset="2"/>
              <a:buChar char="ü"/>
            </a:pPr>
            <a:r>
              <a:rPr lang="en-GB" sz="2550" dirty="0">
                <a:solidFill>
                  <a:srgbClr val="009999"/>
                </a:solidFill>
              </a:rPr>
              <a:t>Foster innovation</a:t>
            </a:r>
          </a:p>
          <a:p>
            <a:pPr lvl="1" indent="-422275">
              <a:spcAft>
                <a:spcPts val="600"/>
              </a:spcAft>
              <a:buClr>
                <a:srgbClr val="009999"/>
              </a:buClr>
              <a:buFont typeface="Wingdings" panose="05000000000000000000" pitchFamily="2" charset="2"/>
              <a:buChar char="ü"/>
            </a:pPr>
            <a:r>
              <a:rPr lang="en-US" altLang="en-US" sz="2400" dirty="0">
                <a:solidFill>
                  <a:srgbClr val="009999"/>
                </a:solidFill>
              </a:rPr>
              <a:t>Directly linked to the implementation of </a:t>
            </a:r>
            <a:r>
              <a:rPr lang="en-US" altLang="en-US" sz="2400" dirty="0" err="1">
                <a:solidFill>
                  <a:srgbClr val="009999"/>
                </a:solidFill>
              </a:rPr>
              <a:t>ComPAct</a:t>
            </a:r>
            <a:r>
              <a:rPr lang="en-US" altLang="en-US" sz="2400" dirty="0">
                <a:solidFill>
                  <a:srgbClr val="009999"/>
                </a:solidFill>
              </a:rPr>
              <a:t> (action under Pillar 1.4 on tools for PAG)</a:t>
            </a:r>
          </a:p>
        </p:txBody>
      </p:sp>
      <p:sp>
        <p:nvSpPr>
          <p:cNvPr id="6" name="TextBox 5">
            <a:extLst>
              <a:ext uri="{FF2B5EF4-FFF2-40B4-BE49-F238E27FC236}">
                <a16:creationId xmlns:a16="http://schemas.microsoft.com/office/drawing/2014/main" id="{E9AF0A89-6423-2249-4797-4EDFDC3560D0}"/>
              </a:ext>
            </a:extLst>
          </p:cNvPr>
          <p:cNvSpPr txBox="1"/>
          <p:nvPr/>
        </p:nvSpPr>
        <p:spPr>
          <a:xfrm>
            <a:off x="792088" y="786770"/>
            <a:ext cx="4572000" cy="553998"/>
          </a:xfrm>
          <a:prstGeom prst="rect">
            <a:avLst/>
          </a:prstGeom>
          <a:noFill/>
        </p:spPr>
        <p:txBody>
          <a:bodyPr wrap="square">
            <a:spAutoFit/>
          </a:bodyPr>
          <a:lstStyle/>
          <a:p>
            <a:r>
              <a:rPr lang="en-GB" sz="3000" b="1" dirty="0">
                <a:solidFill>
                  <a:srgbClr val="009999"/>
                </a:solidFill>
                <a:latin typeface="+mj-lt"/>
                <a:ea typeface="+mj-ea"/>
                <a:cs typeface="+mj-cs"/>
              </a:rPr>
              <a:t>Why is it important?</a:t>
            </a:r>
            <a:endParaRPr lang="en-IE" sz="3000" b="1" dirty="0">
              <a:solidFill>
                <a:srgbClr val="009999"/>
              </a:solidFill>
              <a:latin typeface="+mj-lt"/>
              <a:ea typeface="+mj-ea"/>
              <a:cs typeface="+mj-cs"/>
            </a:endParaRPr>
          </a:p>
        </p:txBody>
      </p:sp>
    </p:spTree>
    <p:extLst>
      <p:ext uri="{BB962C8B-B14F-4D97-AF65-F5344CB8AC3E}">
        <p14:creationId xmlns:p14="http://schemas.microsoft.com/office/powerpoint/2010/main" val="222342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92088" y="786770"/>
            <a:ext cx="3347864" cy="553998"/>
          </a:xfrm>
          <a:prstGeom prst="rect">
            <a:avLst/>
          </a:prstGeom>
          <a:noFill/>
        </p:spPr>
        <p:txBody>
          <a:bodyPr wrap="square">
            <a:spAutoFit/>
          </a:bodyPr>
          <a:lstStyle/>
          <a:p>
            <a:r>
              <a:rPr lang="en-GB" sz="3000" b="1" dirty="0">
                <a:solidFill>
                  <a:srgbClr val="009999"/>
                </a:solidFill>
                <a:latin typeface="+mj-lt"/>
                <a:ea typeface="+mj-ea"/>
                <a:cs typeface="+mj-cs"/>
              </a:rPr>
              <a:t>How will it work?</a:t>
            </a:r>
            <a:endParaRPr lang="en-IE" sz="3000" b="1" dirty="0">
              <a:solidFill>
                <a:srgbClr val="009999"/>
              </a:solidFill>
              <a:latin typeface="+mj-lt"/>
              <a:ea typeface="+mj-ea"/>
              <a:cs typeface="+mj-cs"/>
            </a:endParaRPr>
          </a:p>
        </p:txBody>
      </p:sp>
      <p:pic>
        <p:nvPicPr>
          <p:cNvPr id="4" name="Picture 3" descr="A screenshot of a computer&#10;&#10;Description automatically generated">
            <a:extLst>
              <a:ext uri="{FF2B5EF4-FFF2-40B4-BE49-F238E27FC236}">
                <a16:creationId xmlns:a16="http://schemas.microsoft.com/office/drawing/2014/main" id="{851F0E93-EEF3-061B-9A72-4EE17FD12B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458"/>
          <a:stretch/>
        </p:blipFill>
        <p:spPr>
          <a:xfrm>
            <a:off x="4582043" y="757844"/>
            <a:ext cx="4240006" cy="4680520"/>
          </a:xfrm>
          <a:prstGeom prst="rect">
            <a:avLst/>
          </a:prstGeom>
        </p:spPr>
      </p:pic>
      <p:sp>
        <p:nvSpPr>
          <p:cNvPr id="5" name="Content Placeholder 2">
            <a:extLst>
              <a:ext uri="{FF2B5EF4-FFF2-40B4-BE49-F238E27FC236}">
                <a16:creationId xmlns:a16="http://schemas.microsoft.com/office/drawing/2014/main" id="{2F038912-9C96-BD28-2982-B0336E5D2698}"/>
              </a:ext>
            </a:extLst>
          </p:cNvPr>
          <p:cNvSpPr txBox="1">
            <a:spLocks/>
          </p:cNvSpPr>
          <p:nvPr/>
        </p:nvSpPr>
        <p:spPr>
          <a:xfrm>
            <a:off x="552101" y="1564427"/>
            <a:ext cx="4019899" cy="5279798"/>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49275" indent="-342900">
              <a:spcBef>
                <a:spcPts val="375"/>
              </a:spcBef>
              <a:buFont typeface="Wingdings" panose="05000000000000000000" pitchFamily="2" charset="2"/>
              <a:buChar char="ü"/>
            </a:pPr>
            <a:r>
              <a:rPr lang="en-GB" sz="2200" dirty="0">
                <a:solidFill>
                  <a:srgbClr val="009999"/>
                </a:solidFill>
              </a:rPr>
              <a:t>Fully HTML on Europa </a:t>
            </a:r>
          </a:p>
          <a:p>
            <a:pPr marL="549275" lvl="3" indent="-342900">
              <a:buFont typeface="Wingdings" panose="05000000000000000000" pitchFamily="2" charset="2"/>
              <a:buChar char="ü"/>
            </a:pPr>
            <a:r>
              <a:rPr lang="en-GB" sz="2200" dirty="0">
                <a:solidFill>
                  <a:srgbClr val="009999"/>
                </a:solidFill>
              </a:rPr>
              <a:t>Landing page &gt; principles of good governance + 9 thematic chapters + ‘becoming a digital administration’ + ‘becoming a green administration’</a:t>
            </a:r>
          </a:p>
          <a:p>
            <a:pPr marL="549275" lvl="3" indent="-342900">
              <a:buFont typeface="Wingdings" panose="05000000000000000000" pitchFamily="2" charset="2"/>
              <a:buChar char="ü"/>
            </a:pPr>
            <a:r>
              <a:rPr lang="en-GB" sz="2200" dirty="0">
                <a:solidFill>
                  <a:srgbClr val="009999"/>
                </a:solidFill>
              </a:rPr>
              <a:t>Easy to navigate within and across chapters, with clickable links to related topics and country cases, and external sources</a:t>
            </a:r>
          </a:p>
          <a:p>
            <a:pPr marL="549275" lvl="3" indent="-342900">
              <a:buFont typeface="Wingdings" panose="05000000000000000000" pitchFamily="2" charset="2"/>
              <a:buChar char="ü"/>
            </a:pPr>
            <a:r>
              <a:rPr lang="en-GB" sz="2200" dirty="0">
                <a:solidFill>
                  <a:srgbClr val="009999"/>
                </a:solidFill>
              </a:rPr>
              <a:t>Not a publication, so updatable</a:t>
            </a:r>
          </a:p>
        </p:txBody>
      </p:sp>
      <p:sp>
        <p:nvSpPr>
          <p:cNvPr id="7" name="TextBox 6">
            <a:extLst>
              <a:ext uri="{FF2B5EF4-FFF2-40B4-BE49-F238E27FC236}">
                <a16:creationId xmlns:a16="http://schemas.microsoft.com/office/drawing/2014/main" id="{4424FE0B-66B7-69EB-1CAF-90C774787D9E}"/>
              </a:ext>
            </a:extLst>
          </p:cNvPr>
          <p:cNvSpPr txBox="1"/>
          <p:nvPr/>
        </p:nvSpPr>
        <p:spPr>
          <a:xfrm>
            <a:off x="5796136" y="5707995"/>
            <a:ext cx="2271776" cy="338554"/>
          </a:xfrm>
          <a:prstGeom prst="rect">
            <a:avLst/>
          </a:prstGeom>
          <a:noFill/>
        </p:spPr>
        <p:txBody>
          <a:bodyPr wrap="none" rtlCol="0">
            <a:spAutoFit/>
          </a:bodyPr>
          <a:lstStyle/>
          <a:p>
            <a:r>
              <a:rPr lang="en-GB" sz="1600" dirty="0">
                <a:solidFill>
                  <a:srgbClr val="009999"/>
                </a:solidFill>
              </a:rPr>
              <a:t>Sample topic mock-up </a:t>
            </a:r>
          </a:p>
        </p:txBody>
      </p:sp>
    </p:spTree>
    <p:extLst>
      <p:ext uri="{BB962C8B-B14F-4D97-AF65-F5344CB8AC3E}">
        <p14:creationId xmlns:p14="http://schemas.microsoft.com/office/powerpoint/2010/main" val="74721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482363" y="1488048"/>
            <a:ext cx="8179274" cy="4821272"/>
          </a:xfrm>
        </p:spPr>
        <p:txBody>
          <a:bodyPr>
            <a:normAutofit fontScale="85000" lnSpcReduction="10000"/>
          </a:bodyPr>
          <a:lstStyle/>
          <a:p>
            <a:pPr marL="549275" lvl="1" indent="-457200">
              <a:spcAft>
                <a:spcPts val="1200"/>
              </a:spcAft>
              <a:buClr>
                <a:srgbClr val="009999"/>
              </a:buClr>
            </a:pPr>
            <a:r>
              <a:rPr lang="en-GB" altLang="en-US" sz="2400" b="1" dirty="0">
                <a:solidFill>
                  <a:srgbClr val="009999"/>
                </a:solidFill>
              </a:rPr>
              <a:t>Policy </a:t>
            </a:r>
            <a:r>
              <a:rPr lang="en-GB" altLang="en-US" sz="2400" dirty="0">
                <a:solidFill>
                  <a:srgbClr val="009999"/>
                </a:solidFill>
              </a:rPr>
              <a:t>making, implementation and innovation</a:t>
            </a:r>
          </a:p>
          <a:p>
            <a:pPr marL="549275" lvl="1" indent="-457200">
              <a:spcAft>
                <a:spcPts val="1200"/>
              </a:spcAft>
              <a:buClr>
                <a:srgbClr val="009999"/>
              </a:buClr>
            </a:pPr>
            <a:r>
              <a:rPr lang="en-GB" altLang="en-US" sz="2400" b="1" dirty="0">
                <a:solidFill>
                  <a:srgbClr val="009999"/>
                </a:solidFill>
              </a:rPr>
              <a:t>Ethics</a:t>
            </a:r>
            <a:r>
              <a:rPr lang="en-GB" altLang="en-US" sz="2400" dirty="0">
                <a:solidFill>
                  <a:srgbClr val="009999"/>
                </a:solidFill>
              </a:rPr>
              <a:t>, openness and anti-corruption</a:t>
            </a:r>
          </a:p>
          <a:p>
            <a:pPr marL="549275" lvl="1" indent="-457200">
              <a:spcAft>
                <a:spcPts val="1200"/>
              </a:spcAft>
              <a:buClr>
                <a:srgbClr val="009999"/>
              </a:buClr>
            </a:pPr>
            <a:r>
              <a:rPr lang="en-GB" altLang="en-US" sz="2400" b="1" dirty="0">
                <a:solidFill>
                  <a:srgbClr val="009999"/>
                </a:solidFill>
              </a:rPr>
              <a:t>Governance</a:t>
            </a:r>
            <a:r>
              <a:rPr lang="en-GB" altLang="en-US" sz="2400" dirty="0">
                <a:solidFill>
                  <a:srgbClr val="009999"/>
                </a:solidFill>
              </a:rPr>
              <a:t>:</a:t>
            </a:r>
            <a:r>
              <a:rPr lang="en-GB" altLang="en-US" sz="2400" b="1" dirty="0">
                <a:solidFill>
                  <a:srgbClr val="009999"/>
                </a:solidFill>
              </a:rPr>
              <a:t> </a:t>
            </a:r>
            <a:r>
              <a:rPr lang="en-GB" altLang="en-US" sz="2400" dirty="0">
                <a:solidFill>
                  <a:srgbClr val="009999"/>
                </a:solidFill>
              </a:rPr>
              <a:t>structures and systems, organisation, cooperation and coordination</a:t>
            </a:r>
          </a:p>
          <a:p>
            <a:pPr marL="549275" lvl="1" indent="-457200">
              <a:spcAft>
                <a:spcPts val="1200"/>
              </a:spcAft>
              <a:buClr>
                <a:srgbClr val="009999"/>
              </a:buClr>
            </a:pPr>
            <a:r>
              <a:rPr lang="en-GB" altLang="en-US" sz="2400" dirty="0">
                <a:solidFill>
                  <a:srgbClr val="009999"/>
                </a:solidFill>
              </a:rPr>
              <a:t>Organisations - managing </a:t>
            </a:r>
            <a:r>
              <a:rPr lang="en-GB" altLang="en-US" sz="2400" b="1" dirty="0">
                <a:solidFill>
                  <a:srgbClr val="009999"/>
                </a:solidFill>
              </a:rPr>
              <a:t>performance, quality and people</a:t>
            </a:r>
          </a:p>
          <a:p>
            <a:pPr marL="549275" lvl="1" indent="-457200">
              <a:spcAft>
                <a:spcPts val="1200"/>
              </a:spcAft>
              <a:buClr>
                <a:srgbClr val="009999"/>
              </a:buClr>
            </a:pPr>
            <a:r>
              <a:rPr lang="en-GB" altLang="en-US" sz="2400" b="1" dirty="0">
                <a:solidFill>
                  <a:srgbClr val="009999"/>
                </a:solidFill>
              </a:rPr>
              <a:t>Service</a:t>
            </a:r>
            <a:r>
              <a:rPr lang="en-GB" altLang="en-US" sz="2400" dirty="0">
                <a:solidFill>
                  <a:srgbClr val="009999"/>
                </a:solidFill>
              </a:rPr>
              <a:t> design and delivery</a:t>
            </a:r>
          </a:p>
          <a:p>
            <a:pPr marL="549275" lvl="1" indent="-457200">
              <a:spcAft>
                <a:spcPts val="1200"/>
              </a:spcAft>
              <a:buClr>
                <a:srgbClr val="009999"/>
              </a:buClr>
            </a:pPr>
            <a:r>
              <a:rPr lang="en-GB" altLang="en-US" sz="2400" b="1" dirty="0">
                <a:solidFill>
                  <a:srgbClr val="009999"/>
                </a:solidFill>
              </a:rPr>
              <a:t>Business</a:t>
            </a:r>
            <a:r>
              <a:rPr lang="en-GB" altLang="en-US" sz="2400" dirty="0">
                <a:solidFill>
                  <a:srgbClr val="009999"/>
                </a:solidFill>
              </a:rPr>
              <a:t> environment</a:t>
            </a:r>
          </a:p>
          <a:p>
            <a:pPr marL="549275" lvl="1" indent="-457200">
              <a:spcAft>
                <a:spcPts val="1200"/>
              </a:spcAft>
              <a:buClr>
                <a:srgbClr val="009999"/>
              </a:buClr>
            </a:pPr>
            <a:r>
              <a:rPr lang="en-GB" altLang="en-US" sz="2400" dirty="0">
                <a:solidFill>
                  <a:srgbClr val="009999"/>
                </a:solidFill>
              </a:rPr>
              <a:t>Effective </a:t>
            </a:r>
            <a:r>
              <a:rPr lang="en-GB" altLang="en-US" sz="2400" b="1" dirty="0">
                <a:solidFill>
                  <a:srgbClr val="009999"/>
                </a:solidFill>
              </a:rPr>
              <a:t>justice</a:t>
            </a:r>
            <a:r>
              <a:rPr lang="en-GB" altLang="en-US" sz="2400" dirty="0">
                <a:solidFill>
                  <a:srgbClr val="009999"/>
                </a:solidFill>
              </a:rPr>
              <a:t> systems</a:t>
            </a:r>
          </a:p>
          <a:p>
            <a:pPr marL="549275" lvl="1" indent="-457200">
              <a:spcAft>
                <a:spcPts val="1200"/>
              </a:spcAft>
              <a:buClr>
                <a:srgbClr val="009999"/>
              </a:buClr>
            </a:pPr>
            <a:r>
              <a:rPr lang="en-GB" altLang="en-US" sz="2400" dirty="0">
                <a:solidFill>
                  <a:srgbClr val="009999"/>
                </a:solidFill>
              </a:rPr>
              <a:t>Public </a:t>
            </a:r>
            <a:r>
              <a:rPr lang="en-GB" altLang="en-US" sz="2400" b="1" dirty="0">
                <a:solidFill>
                  <a:srgbClr val="009999"/>
                </a:solidFill>
              </a:rPr>
              <a:t>finance</a:t>
            </a:r>
            <a:r>
              <a:rPr lang="en-GB" altLang="en-US" sz="2400" dirty="0">
                <a:solidFill>
                  <a:srgbClr val="009999"/>
                </a:solidFill>
              </a:rPr>
              <a:t>, procurement and EU funds management</a:t>
            </a:r>
          </a:p>
          <a:p>
            <a:pPr marL="549275" lvl="1" indent="-457200">
              <a:spcAft>
                <a:spcPts val="1200"/>
              </a:spcAft>
              <a:buClr>
                <a:srgbClr val="009999"/>
              </a:buClr>
            </a:pPr>
            <a:r>
              <a:rPr lang="en-GB" altLang="en-US" sz="2400" dirty="0">
                <a:solidFill>
                  <a:srgbClr val="009999"/>
                </a:solidFill>
              </a:rPr>
              <a:t>Public administration </a:t>
            </a:r>
            <a:r>
              <a:rPr lang="en-GB" altLang="en-US" sz="2400" b="1" dirty="0">
                <a:solidFill>
                  <a:srgbClr val="009999"/>
                </a:solidFill>
              </a:rPr>
              <a:t>reform and modernisation</a:t>
            </a:r>
            <a:r>
              <a:rPr lang="en-GB" altLang="en-US" sz="2400" dirty="0">
                <a:solidFill>
                  <a:srgbClr val="009999"/>
                </a:solidFill>
              </a:rPr>
              <a:t> – making positive change happen</a:t>
            </a:r>
          </a:p>
        </p:txBody>
      </p:sp>
      <p:sp>
        <p:nvSpPr>
          <p:cNvPr id="6" name="TextBox 5">
            <a:extLst>
              <a:ext uri="{FF2B5EF4-FFF2-40B4-BE49-F238E27FC236}">
                <a16:creationId xmlns:a16="http://schemas.microsoft.com/office/drawing/2014/main" id="{E9AF0A89-6423-2249-4797-4EDFDC3560D0}"/>
              </a:ext>
            </a:extLst>
          </p:cNvPr>
          <p:cNvSpPr txBox="1"/>
          <p:nvPr/>
        </p:nvSpPr>
        <p:spPr>
          <a:xfrm>
            <a:off x="792088" y="786770"/>
            <a:ext cx="8748464" cy="553998"/>
          </a:xfrm>
          <a:prstGeom prst="rect">
            <a:avLst/>
          </a:prstGeom>
          <a:noFill/>
        </p:spPr>
        <p:txBody>
          <a:bodyPr wrap="square">
            <a:spAutoFit/>
          </a:bodyPr>
          <a:lstStyle/>
          <a:p>
            <a:r>
              <a:rPr lang="en-GB" sz="3000" b="1" dirty="0">
                <a:solidFill>
                  <a:srgbClr val="009999"/>
                </a:solidFill>
                <a:latin typeface="+mj-lt"/>
                <a:ea typeface="+mj-ea"/>
                <a:cs typeface="+mj-cs"/>
              </a:rPr>
              <a:t>What is the thematic coverage?</a:t>
            </a:r>
            <a:endParaRPr lang="en-IE" sz="3000" b="1" dirty="0">
              <a:solidFill>
                <a:srgbClr val="009999"/>
              </a:solidFill>
              <a:latin typeface="+mj-lt"/>
              <a:ea typeface="+mj-ea"/>
              <a:cs typeface="+mj-cs"/>
            </a:endParaRPr>
          </a:p>
        </p:txBody>
      </p:sp>
    </p:spTree>
    <p:extLst>
      <p:ext uri="{BB962C8B-B14F-4D97-AF65-F5344CB8AC3E}">
        <p14:creationId xmlns:p14="http://schemas.microsoft.com/office/powerpoint/2010/main" val="30856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55575" y="332656"/>
            <a:ext cx="8748464" cy="1015663"/>
          </a:xfrm>
          <a:prstGeom prst="rect">
            <a:avLst/>
          </a:prstGeom>
          <a:noFill/>
        </p:spPr>
        <p:txBody>
          <a:bodyPr wrap="square">
            <a:spAutoFit/>
          </a:bodyPr>
          <a:lstStyle/>
          <a:p>
            <a:r>
              <a:rPr lang="en-GB" sz="3000" b="1" dirty="0">
                <a:solidFill>
                  <a:srgbClr val="009999"/>
                </a:solidFill>
                <a:latin typeface="+mj-lt"/>
                <a:ea typeface="+mj-ea"/>
                <a:cs typeface="+mj-cs"/>
              </a:rPr>
              <a:t>Example: Policy</a:t>
            </a:r>
          </a:p>
          <a:p>
            <a:r>
              <a:rPr lang="en-GB" sz="3000" b="1" i="1" dirty="0">
                <a:solidFill>
                  <a:srgbClr val="009999"/>
                </a:solidFill>
                <a:latin typeface="+mj-lt"/>
                <a:ea typeface="+mj-ea"/>
                <a:cs typeface="+mj-cs"/>
              </a:rPr>
              <a:t>Overview of content</a:t>
            </a:r>
            <a:endParaRPr lang="en-IE" sz="3000" b="1" i="1" dirty="0">
              <a:solidFill>
                <a:srgbClr val="009999"/>
              </a:solidFill>
              <a:latin typeface="+mj-lt"/>
              <a:ea typeface="+mj-ea"/>
              <a:cs typeface="+mj-cs"/>
            </a:endParaRPr>
          </a:p>
        </p:txBody>
      </p:sp>
      <p:graphicFrame>
        <p:nvGraphicFramePr>
          <p:cNvPr id="3" name="Table 2">
            <a:extLst>
              <a:ext uri="{FF2B5EF4-FFF2-40B4-BE49-F238E27FC236}">
                <a16:creationId xmlns:a16="http://schemas.microsoft.com/office/drawing/2014/main" id="{815C801F-ACA1-F79D-23E7-57B98A35DE95}"/>
              </a:ext>
            </a:extLst>
          </p:cNvPr>
          <p:cNvGraphicFramePr>
            <a:graphicFrameLocks noGrp="1"/>
          </p:cNvGraphicFramePr>
          <p:nvPr>
            <p:extLst>
              <p:ext uri="{D42A27DB-BD31-4B8C-83A1-F6EECF244321}">
                <p14:modId xmlns:p14="http://schemas.microsoft.com/office/powerpoint/2010/main" val="3738954598"/>
              </p:ext>
            </p:extLst>
          </p:nvPr>
        </p:nvGraphicFramePr>
        <p:xfrm>
          <a:off x="755575" y="1589223"/>
          <a:ext cx="8280919" cy="3731260"/>
        </p:xfrm>
        <a:graphic>
          <a:graphicData uri="http://schemas.openxmlformats.org/drawingml/2006/table">
            <a:tbl>
              <a:tblPr firstRow="1" bandRow="1">
                <a:tableStyleId>{5C22544A-7EE6-4342-B048-85BDC9FD1C3A}</a:tableStyleId>
              </a:tblPr>
              <a:tblGrid>
                <a:gridCol w="1435359">
                  <a:extLst>
                    <a:ext uri="{9D8B030D-6E8A-4147-A177-3AD203B41FA5}">
                      <a16:colId xmlns:a16="http://schemas.microsoft.com/office/drawing/2014/main" val="3137267734"/>
                    </a:ext>
                  </a:extLst>
                </a:gridCol>
                <a:gridCol w="3422780">
                  <a:extLst>
                    <a:ext uri="{9D8B030D-6E8A-4147-A177-3AD203B41FA5}">
                      <a16:colId xmlns:a16="http://schemas.microsoft.com/office/drawing/2014/main" val="3692989885"/>
                    </a:ext>
                  </a:extLst>
                </a:gridCol>
                <a:gridCol w="3422780">
                  <a:extLst>
                    <a:ext uri="{9D8B030D-6E8A-4147-A177-3AD203B41FA5}">
                      <a16:colId xmlns:a16="http://schemas.microsoft.com/office/drawing/2014/main" val="156078758"/>
                    </a:ext>
                  </a:extLst>
                </a:gridCol>
              </a:tblGrid>
              <a:tr h="370840">
                <a:tc>
                  <a:txBody>
                    <a:bodyPr/>
                    <a:lstStyle/>
                    <a:p>
                      <a:r>
                        <a:rPr lang="en-GB" dirty="0"/>
                        <a:t>Themes</a:t>
                      </a:r>
                    </a:p>
                  </a:txBody>
                  <a:tcPr/>
                </a:tc>
                <a:tc>
                  <a:txBody>
                    <a:bodyPr/>
                    <a:lstStyle/>
                    <a:p>
                      <a:r>
                        <a:rPr lang="en-GB" dirty="0"/>
                        <a:t>Topics</a:t>
                      </a:r>
                    </a:p>
                  </a:txBody>
                  <a:tcPr/>
                </a:tc>
                <a:tc>
                  <a:txBody>
                    <a:bodyPr/>
                    <a:lstStyle/>
                    <a:p>
                      <a:r>
                        <a:rPr lang="en-GB" dirty="0"/>
                        <a:t>What is new and different?</a:t>
                      </a:r>
                    </a:p>
                  </a:txBody>
                  <a:tcPr/>
                </a:tc>
                <a:extLst>
                  <a:ext uri="{0D108BD9-81ED-4DB2-BD59-A6C34878D82A}">
                    <a16:rowId xmlns:a16="http://schemas.microsoft.com/office/drawing/2014/main" val="4163111895"/>
                  </a:ext>
                </a:extLst>
              </a:tr>
              <a:tr h="370840">
                <a:tc>
                  <a:txBody>
                    <a:bodyPr/>
                    <a:lstStyle/>
                    <a:p>
                      <a:r>
                        <a:rPr lang="en-GB" dirty="0"/>
                        <a:t>Qualities of good policy making</a:t>
                      </a:r>
                    </a:p>
                  </a:txBody>
                  <a:tcPr/>
                </a:tc>
                <a:tc>
                  <a:txBody>
                    <a:bodyPr/>
                    <a:lstStyle/>
                    <a:p>
                      <a:pPr marL="285750" indent="-285750">
                        <a:buFont typeface="Arial" panose="020B0604020202020204" pitchFamily="34" charset="0"/>
                        <a:buChar char="•"/>
                      </a:pPr>
                      <a:r>
                        <a:rPr lang="en-GB" dirty="0"/>
                        <a:t>Fundamentals of policy making</a:t>
                      </a:r>
                    </a:p>
                    <a:p>
                      <a:pPr marL="285750" indent="-285750">
                        <a:buFont typeface="Arial" panose="020B0604020202020204" pitchFamily="34" charset="0"/>
                        <a:buChar char="•"/>
                      </a:pPr>
                      <a:r>
                        <a:rPr lang="en-GB" dirty="0"/>
                        <a:t>Informing policy with evidence</a:t>
                      </a:r>
                    </a:p>
                    <a:p>
                      <a:pPr marL="285750" indent="-285750">
                        <a:buFont typeface="Arial" panose="020B0604020202020204" pitchFamily="34" charset="0"/>
                        <a:buChar char="•"/>
                      </a:pPr>
                      <a:r>
                        <a:rPr lang="en-GB" dirty="0"/>
                        <a:t>Using data to solve policy problems</a:t>
                      </a:r>
                    </a:p>
                    <a:p>
                      <a:pPr marL="285750" indent="-285750">
                        <a:buFont typeface="Arial" panose="020B0604020202020204" pitchFamily="34" charset="0"/>
                        <a:buChar char="•"/>
                      </a:pPr>
                      <a:r>
                        <a:rPr lang="en-GB" dirty="0"/>
                        <a:t>Making policy digital-ready</a:t>
                      </a:r>
                    </a:p>
                    <a:p>
                      <a:pPr marL="285750" indent="-285750">
                        <a:buFont typeface="Arial" panose="020B0604020202020204" pitchFamily="34" charset="0"/>
                        <a:buChar char="•"/>
                      </a:pPr>
                      <a:r>
                        <a:rPr lang="en-GB" dirty="0"/>
                        <a:t>Future-proofing policy with foresight</a:t>
                      </a:r>
                    </a:p>
                    <a:p>
                      <a:pPr marL="285750" indent="-285750">
                        <a:buFont typeface="Arial" panose="020B0604020202020204" pitchFamily="34" charset="0"/>
                        <a:buChar char="•"/>
                      </a:pPr>
                      <a:r>
                        <a:rPr lang="en-GB" dirty="0"/>
                        <a:t>Strategic planning and strategising</a:t>
                      </a:r>
                    </a:p>
                    <a:p>
                      <a:pPr marL="285750" indent="-285750">
                        <a:buFont typeface="Arial" panose="020B0604020202020204" pitchFamily="34" charset="0"/>
                        <a:buChar char="•"/>
                      </a:pPr>
                      <a:r>
                        <a:rPr lang="en-GB" dirty="0"/>
                        <a:t>Citizen and stakeholder participation</a:t>
                      </a:r>
                    </a:p>
                  </a:txBody>
                  <a:tcPr/>
                </a:tc>
                <a:tc>
                  <a:txBody>
                    <a:bodyPr/>
                    <a:lstStyle/>
                    <a:p>
                      <a:pPr marL="285750" indent="-285750">
                        <a:buFont typeface="Wingdings" panose="05000000000000000000" pitchFamily="2" charset="2"/>
                        <a:buChar char="ü"/>
                      </a:pPr>
                      <a:r>
                        <a:rPr lang="en-GB" dirty="0"/>
                        <a:t>Greater </a:t>
                      </a:r>
                      <a:r>
                        <a:rPr lang="en-GB" b="1" dirty="0"/>
                        <a:t>emphasis</a:t>
                      </a:r>
                      <a:r>
                        <a:rPr lang="en-GB" dirty="0"/>
                        <a:t> on evidence-informed policy making, including use and re-use of data, potential of AI</a:t>
                      </a:r>
                    </a:p>
                    <a:p>
                      <a:pPr marL="285750" indent="-285750">
                        <a:buFont typeface="Wingdings" panose="05000000000000000000" pitchFamily="2" charset="2"/>
                        <a:buChar char="ü"/>
                      </a:pPr>
                      <a:r>
                        <a:rPr lang="en-GB" b="1" dirty="0"/>
                        <a:t>New</a:t>
                      </a:r>
                      <a:r>
                        <a:rPr lang="en-GB" dirty="0"/>
                        <a:t>: digital-ready policy making</a:t>
                      </a:r>
                    </a:p>
                    <a:p>
                      <a:pPr marL="285750" indent="-285750">
                        <a:buFont typeface="Wingdings" panose="05000000000000000000" pitchFamily="2" charset="2"/>
                        <a:buChar char="ü"/>
                      </a:pPr>
                      <a:r>
                        <a:rPr lang="en-GB" b="1" dirty="0"/>
                        <a:t>Expansion</a:t>
                      </a:r>
                      <a:r>
                        <a:rPr lang="en-GB" dirty="0"/>
                        <a:t> of citizen engagement, focusing on deliberative democracy and co-creation</a:t>
                      </a:r>
                    </a:p>
                  </a:txBody>
                  <a:tcPr/>
                </a:tc>
                <a:extLst>
                  <a:ext uri="{0D108BD9-81ED-4DB2-BD59-A6C34878D82A}">
                    <a16:rowId xmlns:a16="http://schemas.microsoft.com/office/drawing/2014/main" val="885759681"/>
                  </a:ext>
                </a:extLst>
              </a:tr>
              <a:tr h="370840">
                <a:tc>
                  <a:txBody>
                    <a:bodyPr/>
                    <a:lstStyle/>
                    <a:p>
                      <a:r>
                        <a:rPr lang="en-GB" dirty="0"/>
                        <a:t>Instruments of policy implementation</a:t>
                      </a:r>
                      <a:r>
                        <a:rPr lang="en-GB" b="1" dirty="0"/>
                        <a:t>*</a:t>
                      </a:r>
                    </a:p>
                  </a:txBody>
                  <a:tcPr/>
                </a:tc>
                <a:tc>
                  <a:txBody>
                    <a:bodyPr/>
                    <a:lstStyle/>
                    <a:p>
                      <a:pPr marL="285750" indent="-285750">
                        <a:buFont typeface="Arial" panose="020B0604020202020204" pitchFamily="34" charset="0"/>
                        <a:buChar char="•"/>
                      </a:pPr>
                      <a:r>
                        <a:rPr lang="en-GB" dirty="0"/>
                        <a:t>Laws and the regulatory environment</a:t>
                      </a:r>
                    </a:p>
                    <a:p>
                      <a:pPr marL="285750" indent="-285750">
                        <a:buFont typeface="Arial" panose="020B0604020202020204" pitchFamily="34" charset="0"/>
                        <a:buChar char="•"/>
                      </a:pPr>
                      <a:r>
                        <a:rPr lang="en-GB" dirty="0"/>
                        <a:t>Achieving policy goals by changing behaviour</a:t>
                      </a:r>
                    </a:p>
                    <a:p>
                      <a:pPr marL="285750" indent="-285750">
                        <a:buFont typeface="Arial" panose="020B0604020202020204" pitchFamily="34" charset="0"/>
                        <a:buChar char="•"/>
                      </a:pPr>
                      <a:r>
                        <a:rPr lang="en-GB" dirty="0"/>
                        <a:t>Co-production</a:t>
                      </a:r>
                    </a:p>
                  </a:txBody>
                  <a:tcPr/>
                </a:tc>
                <a:tc>
                  <a:txBody>
                    <a:bodyPr/>
                    <a:lstStyle/>
                    <a:p>
                      <a:pPr marL="285750" indent="-285750">
                        <a:buFont typeface="Wingdings" panose="05000000000000000000" pitchFamily="2" charset="2"/>
                        <a:buChar char="ü"/>
                      </a:pPr>
                      <a:r>
                        <a:rPr lang="en-GB" b="1" dirty="0"/>
                        <a:t>Developments</a:t>
                      </a:r>
                      <a:r>
                        <a:rPr lang="en-GB" dirty="0"/>
                        <a:t> in the EU Better Regulation agenda</a:t>
                      </a:r>
                    </a:p>
                    <a:p>
                      <a:pPr marL="285750" indent="-285750">
                        <a:buFont typeface="Wingdings" panose="05000000000000000000" pitchFamily="2" charset="2"/>
                        <a:buChar char="ü"/>
                      </a:pPr>
                      <a:r>
                        <a:rPr lang="en-GB" dirty="0"/>
                        <a:t>More </a:t>
                      </a:r>
                      <a:r>
                        <a:rPr lang="en-GB" b="1" dirty="0"/>
                        <a:t>experience</a:t>
                      </a:r>
                      <a:r>
                        <a:rPr lang="en-GB" dirty="0"/>
                        <a:t> with applying behavioural insights</a:t>
                      </a:r>
                    </a:p>
                  </a:txBody>
                  <a:tcPr/>
                </a:tc>
                <a:extLst>
                  <a:ext uri="{0D108BD9-81ED-4DB2-BD59-A6C34878D82A}">
                    <a16:rowId xmlns:a16="http://schemas.microsoft.com/office/drawing/2014/main" val="3918750691"/>
                  </a:ext>
                </a:extLst>
              </a:tr>
              <a:tr h="370840">
                <a:tc>
                  <a:txBody>
                    <a:bodyPr/>
                    <a:lstStyle/>
                    <a:p>
                      <a:r>
                        <a:rPr lang="en-GB" dirty="0"/>
                        <a:t>Continuous improvement and innovation</a:t>
                      </a:r>
                    </a:p>
                  </a:txBody>
                  <a:tcPr/>
                </a:tc>
                <a:tc>
                  <a:txBody>
                    <a:bodyPr/>
                    <a:lstStyle/>
                    <a:p>
                      <a:pPr marL="285750" indent="-285750">
                        <a:buFont typeface="Arial" panose="020B0604020202020204" pitchFamily="34" charset="0"/>
                        <a:buChar char="•"/>
                      </a:pPr>
                      <a:r>
                        <a:rPr lang="en-GB" dirty="0"/>
                        <a:t>Monitoring, evaluation and performance audit</a:t>
                      </a:r>
                    </a:p>
                    <a:p>
                      <a:pPr marL="285750" indent="-285750">
                        <a:buFont typeface="Arial" panose="020B0604020202020204" pitchFamily="34" charset="0"/>
                        <a:buChar char="•"/>
                      </a:pPr>
                      <a:r>
                        <a:rPr lang="en-GB" dirty="0"/>
                        <a:t>Encouraging external scrutiny</a:t>
                      </a:r>
                    </a:p>
                    <a:p>
                      <a:pPr marL="285750" indent="-285750">
                        <a:buFont typeface="Arial" panose="020B0604020202020204" pitchFamily="34" charset="0"/>
                        <a:buChar char="•"/>
                      </a:pPr>
                      <a:r>
                        <a:rPr lang="en-GB" dirty="0"/>
                        <a:t>Fostering innovation</a:t>
                      </a:r>
                    </a:p>
                  </a:txBody>
                  <a:tcPr/>
                </a:tc>
                <a:tc>
                  <a:txBody>
                    <a:bodyPr/>
                    <a:lstStyle/>
                    <a:p>
                      <a:pPr marL="285750" indent="-285750">
                        <a:buFont typeface="Wingdings" panose="05000000000000000000" pitchFamily="2" charset="2"/>
                        <a:buChar char="ü"/>
                      </a:pPr>
                      <a:r>
                        <a:rPr lang="en-GB" b="1" dirty="0"/>
                        <a:t>Opportunities</a:t>
                      </a:r>
                      <a:r>
                        <a:rPr lang="en-GB" dirty="0"/>
                        <a:t> for openness due to digitalisation</a:t>
                      </a:r>
                    </a:p>
                    <a:p>
                      <a:pPr marL="285750" indent="-285750">
                        <a:buFont typeface="Wingdings" panose="05000000000000000000" pitchFamily="2" charset="2"/>
                        <a:buChar char="ü"/>
                      </a:pPr>
                      <a:r>
                        <a:rPr lang="en-GB" dirty="0"/>
                        <a:t>More </a:t>
                      </a:r>
                      <a:r>
                        <a:rPr lang="en-GB" b="1" dirty="0"/>
                        <a:t>experience</a:t>
                      </a:r>
                      <a:r>
                        <a:rPr lang="en-GB" dirty="0"/>
                        <a:t> with stimulating policy innovation</a:t>
                      </a:r>
                    </a:p>
                  </a:txBody>
                  <a:tcPr/>
                </a:tc>
                <a:extLst>
                  <a:ext uri="{0D108BD9-81ED-4DB2-BD59-A6C34878D82A}">
                    <a16:rowId xmlns:a16="http://schemas.microsoft.com/office/drawing/2014/main" val="917949732"/>
                  </a:ext>
                </a:extLst>
              </a:tr>
            </a:tbl>
          </a:graphicData>
        </a:graphic>
      </p:graphicFrame>
      <p:sp>
        <p:nvSpPr>
          <p:cNvPr id="5" name="Content Placeholder 4">
            <a:extLst>
              <a:ext uri="{FF2B5EF4-FFF2-40B4-BE49-F238E27FC236}">
                <a16:creationId xmlns:a16="http://schemas.microsoft.com/office/drawing/2014/main" id="{0CA39D22-B105-3C24-CB70-F2164D019A11}"/>
              </a:ext>
            </a:extLst>
          </p:cNvPr>
          <p:cNvSpPr>
            <a:spLocks noGrp="1"/>
          </p:cNvSpPr>
          <p:nvPr>
            <p:ph idx="1"/>
          </p:nvPr>
        </p:nvSpPr>
        <p:spPr>
          <a:xfrm>
            <a:off x="683568" y="5459162"/>
            <a:ext cx="8280920" cy="778150"/>
          </a:xfrm>
        </p:spPr>
        <p:txBody>
          <a:bodyPr/>
          <a:lstStyle/>
          <a:p>
            <a:pPr marL="0" indent="0">
              <a:spcAft>
                <a:spcPts val="600"/>
              </a:spcAft>
              <a:buNone/>
            </a:pPr>
            <a:r>
              <a:rPr lang="en-GB" sz="1200" i="1" dirty="0"/>
              <a:t>* Note:</a:t>
            </a:r>
            <a:r>
              <a:rPr lang="en-GB" sz="1200" dirty="0"/>
              <a:t> </a:t>
            </a:r>
            <a:r>
              <a:rPr lang="en-GB" sz="1200" i="1" dirty="0"/>
              <a:t>this theme links to other instruments in other chapters, specifically service design and delivery, public finance (spending and taxation), public procurement, and institutional arrangements (multi-level governance)</a:t>
            </a:r>
          </a:p>
          <a:p>
            <a:pPr marL="0" indent="0">
              <a:buNone/>
            </a:pPr>
            <a:r>
              <a:rPr lang="en-GB" sz="1200" i="1" dirty="0"/>
              <a:t>This theme also sets the scene for the ‘business environment’ chapter, as does the ‘services’ chapter</a:t>
            </a:r>
          </a:p>
        </p:txBody>
      </p:sp>
      <p:pic>
        <p:nvPicPr>
          <p:cNvPr id="7" name="Picture 6">
            <a:extLst>
              <a:ext uri="{FF2B5EF4-FFF2-40B4-BE49-F238E27FC236}">
                <a16:creationId xmlns:a16="http://schemas.microsoft.com/office/drawing/2014/main" id="{EA959F1C-C690-D9BC-5F8F-9126A5374A23}"/>
              </a:ext>
            </a:extLst>
          </p:cNvPr>
          <p:cNvPicPr>
            <a:picLocks noChangeAspect="1"/>
          </p:cNvPicPr>
          <p:nvPr/>
        </p:nvPicPr>
        <p:blipFill>
          <a:blip r:embed="rId3"/>
          <a:stretch>
            <a:fillRect/>
          </a:stretch>
        </p:blipFill>
        <p:spPr>
          <a:xfrm>
            <a:off x="6876256" y="136760"/>
            <a:ext cx="1956787" cy="1300020"/>
          </a:xfrm>
          <a:prstGeom prst="rect">
            <a:avLst/>
          </a:prstGeom>
        </p:spPr>
      </p:pic>
    </p:spTree>
    <p:extLst>
      <p:ext uri="{BB962C8B-B14F-4D97-AF65-F5344CB8AC3E}">
        <p14:creationId xmlns:p14="http://schemas.microsoft.com/office/powerpoint/2010/main" val="369600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55575" y="332656"/>
            <a:ext cx="8748464" cy="1015663"/>
          </a:xfrm>
          <a:prstGeom prst="rect">
            <a:avLst/>
          </a:prstGeom>
          <a:noFill/>
        </p:spPr>
        <p:txBody>
          <a:bodyPr wrap="square">
            <a:spAutoFit/>
          </a:bodyPr>
          <a:lstStyle/>
          <a:p>
            <a:r>
              <a:rPr lang="en-GB" sz="3000" b="1" dirty="0">
                <a:solidFill>
                  <a:srgbClr val="009999"/>
                </a:solidFill>
                <a:latin typeface="+mj-lt"/>
                <a:ea typeface="+mj-ea"/>
                <a:cs typeface="+mj-cs"/>
              </a:rPr>
              <a:t>Example: Policy</a:t>
            </a:r>
          </a:p>
          <a:p>
            <a:r>
              <a:rPr lang="en-GB" sz="3000" b="1" i="1" dirty="0">
                <a:solidFill>
                  <a:srgbClr val="009999"/>
                </a:solidFill>
                <a:latin typeface="+mj-lt"/>
                <a:ea typeface="+mj-ea"/>
                <a:cs typeface="+mj-cs"/>
              </a:rPr>
              <a:t>Case studies</a:t>
            </a:r>
            <a:endParaRPr lang="en-IE" sz="3000" b="1" i="1" dirty="0">
              <a:solidFill>
                <a:srgbClr val="009999"/>
              </a:solidFill>
              <a:latin typeface="+mj-lt"/>
              <a:ea typeface="+mj-ea"/>
              <a:cs typeface="+mj-cs"/>
            </a:endParaRPr>
          </a:p>
        </p:txBody>
      </p:sp>
      <p:pic>
        <p:nvPicPr>
          <p:cNvPr id="7" name="Picture 6">
            <a:extLst>
              <a:ext uri="{FF2B5EF4-FFF2-40B4-BE49-F238E27FC236}">
                <a16:creationId xmlns:a16="http://schemas.microsoft.com/office/drawing/2014/main" id="{EA959F1C-C690-D9BC-5F8F-9126A5374A23}"/>
              </a:ext>
            </a:extLst>
          </p:cNvPr>
          <p:cNvPicPr>
            <a:picLocks noChangeAspect="1"/>
          </p:cNvPicPr>
          <p:nvPr/>
        </p:nvPicPr>
        <p:blipFill>
          <a:blip r:embed="rId3"/>
          <a:stretch>
            <a:fillRect/>
          </a:stretch>
        </p:blipFill>
        <p:spPr>
          <a:xfrm>
            <a:off x="6876256" y="136760"/>
            <a:ext cx="1956787" cy="1300020"/>
          </a:xfrm>
          <a:prstGeom prst="rect">
            <a:avLst/>
          </a:prstGeom>
        </p:spPr>
      </p:pic>
      <p:sp>
        <p:nvSpPr>
          <p:cNvPr id="2" name="Rectangle: Rounded Corners 1">
            <a:extLst>
              <a:ext uri="{FF2B5EF4-FFF2-40B4-BE49-F238E27FC236}">
                <a16:creationId xmlns:a16="http://schemas.microsoft.com/office/drawing/2014/main" id="{E17DBE7A-23E9-4B8E-AC46-1ADAA845C16C}"/>
              </a:ext>
            </a:extLst>
          </p:cNvPr>
          <p:cNvSpPr/>
          <p:nvPr/>
        </p:nvSpPr>
        <p:spPr>
          <a:xfrm>
            <a:off x="5868144" y="4435968"/>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Strategy.bg </a:t>
            </a:r>
            <a:r>
              <a:rPr lang="en-GB" dirty="0">
                <a:solidFill>
                  <a:srgbClr val="009999"/>
                </a:solidFill>
              </a:rPr>
              <a:t>(Bulgaria)</a:t>
            </a:r>
          </a:p>
        </p:txBody>
      </p:sp>
      <p:sp>
        <p:nvSpPr>
          <p:cNvPr id="9" name="Rectangle: Rounded Corners 8">
            <a:extLst>
              <a:ext uri="{FF2B5EF4-FFF2-40B4-BE49-F238E27FC236}">
                <a16:creationId xmlns:a16="http://schemas.microsoft.com/office/drawing/2014/main" id="{BE6C29BE-B38F-70CB-69B4-31D8CE916FB9}"/>
              </a:ext>
            </a:extLst>
          </p:cNvPr>
          <p:cNvSpPr/>
          <p:nvPr/>
        </p:nvSpPr>
        <p:spPr>
          <a:xfrm>
            <a:off x="5292080" y="1879990"/>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TAP Portal </a:t>
            </a:r>
            <a:r>
              <a:rPr lang="en-GB" dirty="0">
                <a:solidFill>
                  <a:srgbClr val="009999"/>
                </a:solidFill>
              </a:rPr>
              <a:t>(Latvia)</a:t>
            </a:r>
          </a:p>
        </p:txBody>
      </p:sp>
      <p:sp>
        <p:nvSpPr>
          <p:cNvPr id="10" name="Rectangle: Rounded Corners 9">
            <a:extLst>
              <a:ext uri="{FF2B5EF4-FFF2-40B4-BE49-F238E27FC236}">
                <a16:creationId xmlns:a16="http://schemas.microsoft.com/office/drawing/2014/main" id="{B0EC35F9-AA6E-7AAF-006A-4F15FBF310C2}"/>
              </a:ext>
            </a:extLst>
          </p:cNvPr>
          <p:cNvSpPr/>
          <p:nvPr/>
        </p:nvSpPr>
        <p:spPr>
          <a:xfrm>
            <a:off x="179512" y="2924944"/>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Brno 2050 </a:t>
            </a:r>
            <a:r>
              <a:rPr lang="en-GB" dirty="0">
                <a:solidFill>
                  <a:srgbClr val="009999"/>
                </a:solidFill>
              </a:rPr>
              <a:t>(Czech Republic)</a:t>
            </a:r>
          </a:p>
        </p:txBody>
      </p:sp>
      <p:sp>
        <p:nvSpPr>
          <p:cNvPr id="11" name="Rectangle: Rounded Corners 10">
            <a:extLst>
              <a:ext uri="{FF2B5EF4-FFF2-40B4-BE49-F238E27FC236}">
                <a16:creationId xmlns:a16="http://schemas.microsoft.com/office/drawing/2014/main" id="{C24D3321-8E6C-4B0C-59BD-B7850CF98023}"/>
              </a:ext>
            </a:extLst>
          </p:cNvPr>
          <p:cNvSpPr/>
          <p:nvPr/>
        </p:nvSpPr>
        <p:spPr>
          <a:xfrm>
            <a:off x="4355976" y="3105270"/>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Citizen’s assemblies </a:t>
            </a:r>
            <a:r>
              <a:rPr lang="en-GB" dirty="0">
                <a:solidFill>
                  <a:srgbClr val="009999"/>
                </a:solidFill>
              </a:rPr>
              <a:t>(Ireland)</a:t>
            </a:r>
          </a:p>
        </p:txBody>
      </p:sp>
      <p:sp>
        <p:nvSpPr>
          <p:cNvPr id="12" name="Rectangle: Rounded Corners 11">
            <a:extLst>
              <a:ext uri="{FF2B5EF4-FFF2-40B4-BE49-F238E27FC236}">
                <a16:creationId xmlns:a16="http://schemas.microsoft.com/office/drawing/2014/main" id="{1E4C5B60-2568-1DD9-8EA0-E9C9A64A9410}"/>
              </a:ext>
            </a:extLst>
          </p:cNvPr>
          <p:cNvSpPr/>
          <p:nvPr/>
        </p:nvSpPr>
        <p:spPr>
          <a:xfrm>
            <a:off x="2915816" y="5661248"/>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Innovation Lab</a:t>
            </a:r>
            <a:r>
              <a:rPr lang="en-GB" dirty="0">
                <a:solidFill>
                  <a:srgbClr val="009999"/>
                </a:solidFill>
              </a:rPr>
              <a:t> (Latvia)</a:t>
            </a:r>
          </a:p>
        </p:txBody>
      </p:sp>
      <p:sp>
        <p:nvSpPr>
          <p:cNvPr id="13" name="Rectangle: Rounded Corners 12">
            <a:extLst>
              <a:ext uri="{FF2B5EF4-FFF2-40B4-BE49-F238E27FC236}">
                <a16:creationId xmlns:a16="http://schemas.microsoft.com/office/drawing/2014/main" id="{D5E706F1-BB65-876A-0AEE-4D2B50F97086}"/>
              </a:ext>
            </a:extLst>
          </p:cNvPr>
          <p:cNvSpPr/>
          <p:nvPr/>
        </p:nvSpPr>
        <p:spPr>
          <a:xfrm>
            <a:off x="1475656" y="1565463"/>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009999"/>
                </a:solidFill>
              </a:rPr>
              <a:t>PlanAPP</a:t>
            </a:r>
            <a:r>
              <a:rPr lang="en-GB" b="1" dirty="0">
                <a:solidFill>
                  <a:srgbClr val="009999"/>
                </a:solidFill>
              </a:rPr>
              <a:t> &amp; </a:t>
            </a:r>
            <a:r>
              <a:rPr lang="en-GB" b="1" dirty="0" err="1">
                <a:solidFill>
                  <a:srgbClr val="009999"/>
                </a:solidFill>
              </a:rPr>
              <a:t>RePLAN</a:t>
            </a:r>
            <a:r>
              <a:rPr lang="en-GB" b="1" dirty="0">
                <a:solidFill>
                  <a:srgbClr val="009999"/>
                </a:solidFill>
              </a:rPr>
              <a:t> </a:t>
            </a:r>
            <a:r>
              <a:rPr lang="en-GB" dirty="0">
                <a:solidFill>
                  <a:srgbClr val="009999"/>
                </a:solidFill>
              </a:rPr>
              <a:t>(Portugal)</a:t>
            </a:r>
          </a:p>
        </p:txBody>
      </p:sp>
      <p:sp>
        <p:nvSpPr>
          <p:cNvPr id="14" name="Rectangle: Rounded Corners 13">
            <a:extLst>
              <a:ext uri="{FF2B5EF4-FFF2-40B4-BE49-F238E27FC236}">
                <a16:creationId xmlns:a16="http://schemas.microsoft.com/office/drawing/2014/main" id="{77017194-9641-B437-5E78-2B7ECFE445D7}"/>
              </a:ext>
            </a:extLst>
          </p:cNvPr>
          <p:cNvSpPr/>
          <p:nvPr/>
        </p:nvSpPr>
        <p:spPr>
          <a:xfrm>
            <a:off x="755575" y="4238296"/>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Digital-ready legislation </a:t>
            </a:r>
            <a:r>
              <a:rPr lang="en-GB" dirty="0">
                <a:solidFill>
                  <a:srgbClr val="009999"/>
                </a:solidFill>
              </a:rPr>
              <a:t>(Denmark)</a:t>
            </a:r>
          </a:p>
        </p:txBody>
      </p:sp>
    </p:spTree>
    <p:extLst>
      <p:ext uri="{BB962C8B-B14F-4D97-AF65-F5344CB8AC3E}">
        <p14:creationId xmlns:p14="http://schemas.microsoft.com/office/powerpoint/2010/main" val="264605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55575" y="332656"/>
            <a:ext cx="8748464" cy="1015663"/>
          </a:xfrm>
          <a:prstGeom prst="rect">
            <a:avLst/>
          </a:prstGeom>
          <a:noFill/>
        </p:spPr>
        <p:txBody>
          <a:bodyPr wrap="square">
            <a:spAutoFit/>
          </a:bodyPr>
          <a:lstStyle/>
          <a:p>
            <a:r>
              <a:rPr lang="en-GB" sz="3000" b="1" dirty="0">
                <a:solidFill>
                  <a:srgbClr val="009999"/>
                </a:solidFill>
                <a:latin typeface="+mj-lt"/>
                <a:ea typeface="+mj-ea"/>
                <a:cs typeface="+mj-cs"/>
              </a:rPr>
              <a:t>Example: Digital administration</a:t>
            </a:r>
          </a:p>
          <a:p>
            <a:r>
              <a:rPr lang="en-GB" sz="3000" b="1" i="1" dirty="0">
                <a:solidFill>
                  <a:srgbClr val="009999"/>
                </a:solidFill>
                <a:latin typeface="+mj-lt"/>
                <a:ea typeface="+mj-ea"/>
                <a:cs typeface="+mj-cs"/>
              </a:rPr>
              <a:t>Overview of content</a:t>
            </a:r>
            <a:endParaRPr lang="en-IE" sz="3000" b="1" i="1" dirty="0">
              <a:solidFill>
                <a:srgbClr val="009999"/>
              </a:solidFill>
              <a:latin typeface="+mj-lt"/>
              <a:ea typeface="+mj-ea"/>
              <a:cs typeface="+mj-cs"/>
            </a:endParaRPr>
          </a:p>
        </p:txBody>
      </p:sp>
      <p:graphicFrame>
        <p:nvGraphicFramePr>
          <p:cNvPr id="3" name="Table 2">
            <a:extLst>
              <a:ext uri="{FF2B5EF4-FFF2-40B4-BE49-F238E27FC236}">
                <a16:creationId xmlns:a16="http://schemas.microsoft.com/office/drawing/2014/main" id="{815C801F-ACA1-F79D-23E7-57B98A35DE95}"/>
              </a:ext>
            </a:extLst>
          </p:cNvPr>
          <p:cNvGraphicFramePr>
            <a:graphicFrameLocks noGrp="1"/>
          </p:cNvGraphicFramePr>
          <p:nvPr>
            <p:extLst>
              <p:ext uri="{D42A27DB-BD31-4B8C-83A1-F6EECF244321}">
                <p14:modId xmlns:p14="http://schemas.microsoft.com/office/powerpoint/2010/main" val="3345347682"/>
              </p:ext>
            </p:extLst>
          </p:nvPr>
        </p:nvGraphicFramePr>
        <p:xfrm>
          <a:off x="522599" y="2066290"/>
          <a:ext cx="8280919" cy="2725420"/>
        </p:xfrm>
        <a:graphic>
          <a:graphicData uri="http://schemas.openxmlformats.org/drawingml/2006/table">
            <a:tbl>
              <a:tblPr firstRow="1" bandRow="1">
                <a:tableStyleId>{5C22544A-7EE6-4342-B048-85BDC9FD1C3A}</a:tableStyleId>
              </a:tblPr>
              <a:tblGrid>
                <a:gridCol w="1435359">
                  <a:extLst>
                    <a:ext uri="{9D8B030D-6E8A-4147-A177-3AD203B41FA5}">
                      <a16:colId xmlns:a16="http://schemas.microsoft.com/office/drawing/2014/main" val="3137267734"/>
                    </a:ext>
                  </a:extLst>
                </a:gridCol>
                <a:gridCol w="3422780">
                  <a:extLst>
                    <a:ext uri="{9D8B030D-6E8A-4147-A177-3AD203B41FA5}">
                      <a16:colId xmlns:a16="http://schemas.microsoft.com/office/drawing/2014/main" val="3692989885"/>
                    </a:ext>
                  </a:extLst>
                </a:gridCol>
                <a:gridCol w="3422780">
                  <a:extLst>
                    <a:ext uri="{9D8B030D-6E8A-4147-A177-3AD203B41FA5}">
                      <a16:colId xmlns:a16="http://schemas.microsoft.com/office/drawing/2014/main" val="156078758"/>
                    </a:ext>
                  </a:extLst>
                </a:gridCol>
              </a:tblGrid>
              <a:tr h="370840">
                <a:tc>
                  <a:txBody>
                    <a:bodyPr/>
                    <a:lstStyle/>
                    <a:p>
                      <a:r>
                        <a:rPr lang="en-GB" dirty="0"/>
                        <a:t>Themes</a:t>
                      </a:r>
                    </a:p>
                  </a:txBody>
                  <a:tcPr/>
                </a:tc>
                <a:tc>
                  <a:txBody>
                    <a:bodyPr/>
                    <a:lstStyle/>
                    <a:p>
                      <a:r>
                        <a:rPr lang="en-GB" dirty="0"/>
                        <a:t>Topics</a:t>
                      </a:r>
                    </a:p>
                  </a:txBody>
                  <a:tcPr/>
                </a:tc>
                <a:tc>
                  <a:txBody>
                    <a:bodyPr/>
                    <a:lstStyle/>
                    <a:p>
                      <a:r>
                        <a:rPr lang="en-GB" dirty="0"/>
                        <a:t>What is new and different?</a:t>
                      </a:r>
                    </a:p>
                  </a:txBody>
                  <a:tcPr/>
                </a:tc>
                <a:extLst>
                  <a:ext uri="{0D108BD9-81ED-4DB2-BD59-A6C34878D82A}">
                    <a16:rowId xmlns:a16="http://schemas.microsoft.com/office/drawing/2014/main" val="4163111895"/>
                  </a:ext>
                </a:extLst>
              </a:tr>
              <a:tr h="370840">
                <a:tc>
                  <a:txBody>
                    <a:bodyPr/>
                    <a:lstStyle/>
                    <a:p>
                      <a:r>
                        <a:rPr lang="en-GB" dirty="0"/>
                        <a:t>Becoming a digital administration</a:t>
                      </a:r>
                    </a:p>
                  </a:txBody>
                  <a:tcPr/>
                </a:tc>
                <a:tc>
                  <a:txBody>
                    <a:bodyPr/>
                    <a:lstStyle/>
                    <a:p>
                      <a:pPr marL="285750" indent="-285750">
                        <a:buFont typeface="Arial" panose="020B0604020202020204" pitchFamily="34" charset="0"/>
                        <a:buChar char="•"/>
                      </a:pPr>
                      <a:r>
                        <a:rPr lang="en-GB" dirty="0"/>
                        <a:t>Digital governance and ‘digital by design’</a:t>
                      </a:r>
                    </a:p>
                    <a:p>
                      <a:pPr marL="285750" indent="-285750">
                        <a:buFont typeface="Arial" panose="020B0604020202020204" pitchFamily="34" charset="0"/>
                        <a:buChar char="•"/>
                      </a:pPr>
                      <a:r>
                        <a:rPr lang="en-GB" dirty="0"/>
                        <a:t>Interoperability and key enablers</a:t>
                      </a:r>
                    </a:p>
                    <a:p>
                      <a:pPr marL="285750" indent="-285750">
                        <a:buFont typeface="Arial" panose="020B0604020202020204" pitchFamily="34" charset="0"/>
                        <a:buChar char="•"/>
                      </a:pPr>
                      <a:r>
                        <a:rPr lang="en-GB" dirty="0"/>
                        <a:t>Artificial intelligence (AI)</a:t>
                      </a:r>
                    </a:p>
                    <a:p>
                      <a:pPr marL="285750" indent="-285750">
                        <a:buFont typeface="Arial" panose="020B0604020202020204" pitchFamily="34" charset="0"/>
                        <a:buChar char="•"/>
                      </a:pPr>
                      <a:r>
                        <a:rPr lang="en-GB" dirty="0"/>
                        <a:t>Cybersecurity</a:t>
                      </a:r>
                    </a:p>
                  </a:txBody>
                  <a:tcPr/>
                </a:tc>
                <a:tc>
                  <a:txBody>
                    <a:bodyPr/>
                    <a:lstStyle/>
                    <a:p>
                      <a:pPr marL="285750" indent="-285750">
                        <a:buFont typeface="Wingdings" panose="05000000000000000000" pitchFamily="2" charset="2"/>
                        <a:buChar char="ü"/>
                      </a:pPr>
                      <a:r>
                        <a:rPr lang="en-GB" b="1" dirty="0"/>
                        <a:t>New</a:t>
                      </a:r>
                      <a:r>
                        <a:rPr lang="en-GB" dirty="0"/>
                        <a:t> overview ‘chapter’ made possible by online format</a:t>
                      </a:r>
                    </a:p>
                    <a:p>
                      <a:pPr marL="285750" indent="-285750">
                        <a:buFont typeface="Wingdings" panose="05000000000000000000" pitchFamily="2" charset="2"/>
                        <a:buChar char="ü"/>
                      </a:pPr>
                      <a:r>
                        <a:rPr lang="en-GB" b="1" dirty="0"/>
                        <a:t>Core </a:t>
                      </a:r>
                      <a:r>
                        <a:rPr lang="en-GB" dirty="0"/>
                        <a:t>policies, laws and ingredients of digital transformation</a:t>
                      </a:r>
                    </a:p>
                    <a:p>
                      <a:pPr marL="285750" indent="-285750">
                        <a:buFont typeface="Wingdings" panose="05000000000000000000" pitchFamily="2" charset="2"/>
                        <a:buChar char="ü"/>
                      </a:pPr>
                      <a:r>
                        <a:rPr lang="en-GB" b="1" dirty="0"/>
                        <a:t>Reference</a:t>
                      </a:r>
                      <a:r>
                        <a:rPr lang="en-GB" dirty="0"/>
                        <a:t> for digitalisation elsewhere in Toolbox</a:t>
                      </a:r>
                    </a:p>
                    <a:p>
                      <a:pPr marL="285750" indent="-285750">
                        <a:buFont typeface="Wingdings" panose="05000000000000000000" pitchFamily="2" charset="2"/>
                        <a:buChar char="ü"/>
                      </a:pPr>
                      <a:r>
                        <a:rPr lang="en-GB" b="1" dirty="0"/>
                        <a:t>Links</a:t>
                      </a:r>
                      <a:r>
                        <a:rPr lang="en-GB" dirty="0"/>
                        <a:t> to related topics: digital-ready policy, using data in policy making digital services, e-Procurement, digital skills, governance in a digital world, e-Justice, etc.</a:t>
                      </a:r>
                    </a:p>
                  </a:txBody>
                  <a:tcPr/>
                </a:tc>
                <a:extLst>
                  <a:ext uri="{0D108BD9-81ED-4DB2-BD59-A6C34878D82A}">
                    <a16:rowId xmlns:a16="http://schemas.microsoft.com/office/drawing/2014/main" val="885759681"/>
                  </a:ext>
                </a:extLst>
              </a:tr>
            </a:tbl>
          </a:graphicData>
        </a:graphic>
      </p:graphicFrame>
      <p:pic>
        <p:nvPicPr>
          <p:cNvPr id="8" name="Picture 7">
            <a:extLst>
              <a:ext uri="{FF2B5EF4-FFF2-40B4-BE49-F238E27FC236}">
                <a16:creationId xmlns:a16="http://schemas.microsoft.com/office/drawing/2014/main" id="{9059B162-90E6-437F-233E-8C5D7A8490F4}"/>
              </a:ext>
            </a:extLst>
          </p:cNvPr>
          <p:cNvPicPr>
            <a:picLocks noChangeAspect="1"/>
          </p:cNvPicPr>
          <p:nvPr/>
        </p:nvPicPr>
        <p:blipFill rotWithShape="1">
          <a:blip r:embed="rId3"/>
          <a:srcRect r="68835" b="42182"/>
          <a:stretch/>
        </p:blipFill>
        <p:spPr>
          <a:xfrm>
            <a:off x="6804248" y="188640"/>
            <a:ext cx="1999270" cy="1399489"/>
          </a:xfrm>
          <a:prstGeom prst="rect">
            <a:avLst/>
          </a:prstGeom>
        </p:spPr>
      </p:pic>
    </p:spTree>
    <p:extLst>
      <p:ext uri="{BB962C8B-B14F-4D97-AF65-F5344CB8AC3E}">
        <p14:creationId xmlns:p14="http://schemas.microsoft.com/office/powerpoint/2010/main" val="218156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F0A89-6423-2249-4797-4EDFDC3560D0}"/>
              </a:ext>
            </a:extLst>
          </p:cNvPr>
          <p:cNvSpPr txBox="1"/>
          <p:nvPr/>
        </p:nvSpPr>
        <p:spPr>
          <a:xfrm>
            <a:off x="755575" y="332656"/>
            <a:ext cx="8748464" cy="1015663"/>
          </a:xfrm>
          <a:prstGeom prst="rect">
            <a:avLst/>
          </a:prstGeom>
          <a:noFill/>
        </p:spPr>
        <p:txBody>
          <a:bodyPr wrap="square">
            <a:spAutoFit/>
          </a:bodyPr>
          <a:lstStyle/>
          <a:p>
            <a:r>
              <a:rPr lang="en-GB" sz="3000" b="1" dirty="0">
                <a:solidFill>
                  <a:srgbClr val="009999"/>
                </a:solidFill>
                <a:latin typeface="+mj-lt"/>
                <a:ea typeface="+mj-ea"/>
                <a:cs typeface="+mj-cs"/>
              </a:rPr>
              <a:t>Example: Digital administration</a:t>
            </a:r>
          </a:p>
          <a:p>
            <a:r>
              <a:rPr lang="en-GB" sz="3000" b="1" i="1" dirty="0">
                <a:solidFill>
                  <a:srgbClr val="009999"/>
                </a:solidFill>
                <a:latin typeface="+mj-lt"/>
                <a:ea typeface="+mj-ea"/>
                <a:cs typeface="+mj-cs"/>
              </a:rPr>
              <a:t>Case studies</a:t>
            </a:r>
            <a:endParaRPr lang="en-IE" sz="3000" b="1" i="1" dirty="0">
              <a:solidFill>
                <a:srgbClr val="009999"/>
              </a:solidFill>
              <a:latin typeface="+mj-lt"/>
              <a:ea typeface="+mj-ea"/>
              <a:cs typeface="+mj-cs"/>
            </a:endParaRPr>
          </a:p>
        </p:txBody>
      </p:sp>
      <p:sp>
        <p:nvSpPr>
          <p:cNvPr id="2" name="Rectangle: Rounded Corners 1">
            <a:extLst>
              <a:ext uri="{FF2B5EF4-FFF2-40B4-BE49-F238E27FC236}">
                <a16:creationId xmlns:a16="http://schemas.microsoft.com/office/drawing/2014/main" id="{E17DBE7A-23E9-4B8E-AC46-1ADAA845C16C}"/>
              </a:ext>
            </a:extLst>
          </p:cNvPr>
          <p:cNvSpPr/>
          <p:nvPr/>
        </p:nvSpPr>
        <p:spPr>
          <a:xfrm>
            <a:off x="2627784" y="4835338"/>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Building AI-powered government </a:t>
            </a:r>
            <a:r>
              <a:rPr lang="en-GB" dirty="0">
                <a:solidFill>
                  <a:srgbClr val="009999"/>
                </a:solidFill>
              </a:rPr>
              <a:t>(Estonia)</a:t>
            </a:r>
          </a:p>
        </p:txBody>
      </p:sp>
      <p:sp>
        <p:nvSpPr>
          <p:cNvPr id="9" name="Rectangle: Rounded Corners 8">
            <a:extLst>
              <a:ext uri="{FF2B5EF4-FFF2-40B4-BE49-F238E27FC236}">
                <a16:creationId xmlns:a16="http://schemas.microsoft.com/office/drawing/2014/main" id="{BE6C29BE-B38F-70CB-69B4-31D8CE916FB9}"/>
              </a:ext>
            </a:extLst>
          </p:cNvPr>
          <p:cNvSpPr/>
          <p:nvPr/>
        </p:nvSpPr>
        <p:spPr>
          <a:xfrm>
            <a:off x="5436096" y="3304955"/>
            <a:ext cx="3168352" cy="914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009999"/>
                </a:solidFill>
              </a:rPr>
              <a:t>AuroraAI</a:t>
            </a:r>
            <a:r>
              <a:rPr lang="en-GB" b="1" dirty="0">
                <a:solidFill>
                  <a:srgbClr val="009999"/>
                </a:solidFill>
              </a:rPr>
              <a:t> </a:t>
            </a:r>
            <a:r>
              <a:rPr lang="en-GB" dirty="0">
                <a:solidFill>
                  <a:srgbClr val="009999"/>
                </a:solidFill>
              </a:rPr>
              <a:t>(Finland)</a:t>
            </a:r>
          </a:p>
        </p:txBody>
      </p:sp>
      <p:sp>
        <p:nvSpPr>
          <p:cNvPr id="13" name="Rectangle: Rounded Corners 12">
            <a:extLst>
              <a:ext uri="{FF2B5EF4-FFF2-40B4-BE49-F238E27FC236}">
                <a16:creationId xmlns:a16="http://schemas.microsoft.com/office/drawing/2014/main" id="{D5E706F1-BB65-876A-0AEE-4D2B50F97086}"/>
              </a:ext>
            </a:extLst>
          </p:cNvPr>
          <p:cNvSpPr/>
          <p:nvPr/>
        </p:nvSpPr>
        <p:spPr>
          <a:xfrm>
            <a:off x="1115616" y="1968319"/>
            <a:ext cx="3168352" cy="112350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9999"/>
                </a:solidFill>
              </a:rPr>
              <a:t>Authority for Digitalisation of Romania (ADR) and Digital Policy Lab </a:t>
            </a:r>
            <a:r>
              <a:rPr lang="en-GB" dirty="0">
                <a:solidFill>
                  <a:srgbClr val="009999"/>
                </a:solidFill>
              </a:rPr>
              <a:t>(Romania)</a:t>
            </a:r>
          </a:p>
        </p:txBody>
      </p:sp>
      <p:pic>
        <p:nvPicPr>
          <p:cNvPr id="3" name="Picture 2">
            <a:extLst>
              <a:ext uri="{FF2B5EF4-FFF2-40B4-BE49-F238E27FC236}">
                <a16:creationId xmlns:a16="http://schemas.microsoft.com/office/drawing/2014/main" id="{EFFEAE5C-2555-38DB-7EA7-1A9A1FF121FB}"/>
              </a:ext>
            </a:extLst>
          </p:cNvPr>
          <p:cNvPicPr>
            <a:picLocks noChangeAspect="1"/>
          </p:cNvPicPr>
          <p:nvPr/>
        </p:nvPicPr>
        <p:blipFill>
          <a:blip r:embed="rId3"/>
          <a:stretch>
            <a:fillRect/>
          </a:stretch>
        </p:blipFill>
        <p:spPr>
          <a:xfrm>
            <a:off x="6876256" y="44624"/>
            <a:ext cx="1999661" cy="1402202"/>
          </a:xfrm>
          <a:prstGeom prst="rect">
            <a:avLst/>
          </a:prstGeom>
        </p:spPr>
      </p:pic>
    </p:spTree>
    <p:extLst>
      <p:ext uri="{BB962C8B-B14F-4D97-AF65-F5344CB8AC3E}">
        <p14:creationId xmlns:p14="http://schemas.microsoft.com/office/powerpoint/2010/main" val="2571758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08c09b92-03a1-4aee-b18d-5bd89c2c2a4c"/>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A3E93BFF5E64B81FD2752BF1BECD6" ma:contentTypeVersion="14" ma:contentTypeDescription="Create a new document." ma:contentTypeScope="" ma:versionID="da4e80a661110df4d7392d0b0ad65c8d">
  <xsd:schema xmlns:xsd="http://www.w3.org/2001/XMLSchema" xmlns:xs="http://www.w3.org/2001/XMLSchema" xmlns:p="http://schemas.microsoft.com/office/2006/metadata/properties" xmlns:ns2="4d8d8558-386b-4b7a-9934-ee7da0a43094" xmlns:ns3="5142aa42-1af1-41a6-85f2-be9d08ee8af9" targetNamespace="http://schemas.microsoft.com/office/2006/metadata/properties" ma:root="true" ma:fieldsID="76682d35caba6dd78801367249e3e9fe" ns2:_="" ns3:_="">
    <xsd:import namespace="4d8d8558-386b-4b7a-9934-ee7da0a43094"/>
    <xsd:import namespace="5142aa42-1af1-41a6-85f2-be9d08ee8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d8558-386b-4b7a-9934-ee7da0a4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2aa42-1af1-41a6-85f2-be9d08ee8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8d8558-386b-4b7a-9934-ee7da0a430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46F210-5CEE-44B3-A55D-F079D27E2DD1}"/>
</file>

<file path=customXml/itemProps2.xml><?xml version="1.0" encoding="utf-8"?>
<ds:datastoreItem xmlns:ds="http://schemas.openxmlformats.org/officeDocument/2006/customXml" ds:itemID="{D8A3DFCF-63FD-4304-A7F5-6B6E60B84402}">
  <ds:schemaRefs>
    <ds:schemaRef ds:uri="http://schemas.microsoft.com/sharepoint/v3/contenttype/forms"/>
  </ds:schemaRefs>
</ds:datastoreItem>
</file>

<file path=customXml/itemProps3.xml><?xml version="1.0" encoding="utf-8"?>
<ds:datastoreItem xmlns:ds="http://schemas.openxmlformats.org/officeDocument/2006/customXml" ds:itemID="{2AEDFA4F-22DF-40A1-B0FB-A50B429ADBD2}">
  <ds:schemaRef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42d066fa-abd0-49cd-b94d-750aa01eaaf0"/>
    <ds:schemaRef ds:uri="http://purl.org/dc/terms/"/>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EC</Template>
  <TotalTime>23261</TotalTime>
  <Words>2266</Words>
  <Application>Microsoft Office PowerPoint</Application>
  <PresentationFormat>On-screen Show (4:3)</PresentationFormat>
  <Paragraphs>182</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f.1</dc:creator>
  <cp:lastModifiedBy>SHOYLEKOVA Mina (REFORM)</cp:lastModifiedBy>
  <cp:revision>47</cp:revision>
  <dcterms:created xsi:type="dcterms:W3CDTF">2017-11-30T14:52:24Z</dcterms:created>
  <dcterms:modified xsi:type="dcterms:W3CDTF">2024-06-21T14:09:19Z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2023-09-06T10:40:40Z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3d19a9a4-d2b9-487a-895c-dffba6a39202</vt:lpwstr>
  </property>
  <property fmtid="{D5CDD505-2E9C-101B-9397-08002B2CF9AE}" pid="8" name="MSIP_Label_6bd9ddd1-4d20-43f6-abfa-fc3c07406f94_ContentBits">
    <vt:lpwstr>0</vt:lpwstr>
  </property>
  <property fmtid="{D5CDD505-2E9C-101B-9397-08002B2CF9AE}" pid="9" name="ContentTypeId">
    <vt:lpwstr>0x010100A03A3E93BFF5E64B81FD2752BF1BECD6</vt:lpwstr>
  </property>
  <property fmtid="{D5CDD505-2E9C-101B-9397-08002B2CF9AE}" pid="10" name="MediaServiceImageTags">
    <vt:lpwstr/>
  </property>
</Properties>
</file>